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9" r:id="rId4"/>
  </p:sldMasterIdLst>
  <p:notesMasterIdLst>
    <p:notesMasterId r:id="rId7"/>
  </p:notesMasterIdLst>
  <p:sldIdLst>
    <p:sldId id="974" r:id="rId5"/>
    <p:sldId id="890" r:id="rId6"/>
    <p:sldId id="642" r:id="rId8"/>
    <p:sldId id="553" r:id="rId9"/>
    <p:sldId id="554" r:id="rId10"/>
    <p:sldId id="555" r:id="rId11"/>
    <p:sldId id="556" r:id="rId12"/>
    <p:sldId id="557" r:id="rId13"/>
    <p:sldId id="558" r:id="rId14"/>
    <p:sldId id="559" r:id="rId15"/>
    <p:sldId id="560" r:id="rId16"/>
    <p:sldId id="645" r:id="rId17"/>
    <p:sldId id="468" r:id="rId18"/>
    <p:sldId id="644" r:id="rId19"/>
    <p:sldId id="537" r:id="rId20"/>
    <p:sldId id="1059" r:id="rId21"/>
    <p:sldId id="1060" r:id="rId22"/>
    <p:sldId id="521" r:id="rId23"/>
    <p:sldId id="522" r:id="rId24"/>
    <p:sldId id="821" r:id="rId25"/>
    <p:sldId id="472" r:id="rId26"/>
    <p:sldId id="538" r:id="rId27"/>
    <p:sldId id="892" r:id="rId28"/>
    <p:sldId id="540" r:id="rId29"/>
    <p:sldId id="541" r:id="rId30"/>
    <p:sldId id="542" r:id="rId31"/>
    <p:sldId id="543" r:id="rId32"/>
    <p:sldId id="544" r:id="rId33"/>
    <p:sldId id="545" r:id="rId34"/>
    <p:sldId id="546" r:id="rId35"/>
    <p:sldId id="548" r:id="rId36"/>
    <p:sldId id="891" r:id="rId37"/>
    <p:sldId id="551" r:id="rId38"/>
    <p:sldId id="473" r:id="rId39"/>
    <p:sldId id="474" r:id="rId40"/>
    <p:sldId id="475" r:id="rId41"/>
    <p:sldId id="476" r:id="rId42"/>
    <p:sldId id="477" r:id="rId43"/>
    <p:sldId id="496" r:id="rId44"/>
    <p:sldId id="497" r:id="rId45"/>
    <p:sldId id="498" r:id="rId46"/>
    <p:sldId id="478" r:id="rId47"/>
    <p:sldId id="479" r:id="rId48"/>
    <p:sldId id="480" r:id="rId49"/>
    <p:sldId id="481" r:id="rId50"/>
    <p:sldId id="562" r:id="rId51"/>
    <p:sldId id="564" r:id="rId52"/>
    <p:sldId id="578" r:id="rId53"/>
    <p:sldId id="579" r:id="rId54"/>
    <p:sldId id="580" r:id="rId55"/>
    <p:sldId id="581" r:id="rId56"/>
    <p:sldId id="582" r:id="rId57"/>
    <p:sldId id="583" r:id="rId58"/>
    <p:sldId id="584" r:id="rId59"/>
    <p:sldId id="577" r:id="rId60"/>
    <p:sldId id="565" r:id="rId61"/>
    <p:sldId id="566" r:id="rId62"/>
    <p:sldId id="567" r:id="rId63"/>
    <p:sldId id="585" r:id="rId64"/>
    <p:sldId id="586" r:id="rId65"/>
    <p:sldId id="568" r:id="rId66"/>
    <p:sldId id="600" r:id="rId67"/>
    <p:sldId id="569" r:id="rId68"/>
    <p:sldId id="570" r:id="rId69"/>
    <p:sldId id="601" r:id="rId70"/>
    <p:sldId id="571" r:id="rId71"/>
    <p:sldId id="572" r:id="rId72"/>
    <p:sldId id="573" r:id="rId73"/>
    <p:sldId id="587" r:id="rId74"/>
    <p:sldId id="588" r:id="rId75"/>
    <p:sldId id="589" r:id="rId76"/>
    <p:sldId id="574" r:id="rId77"/>
    <p:sldId id="590" r:id="rId78"/>
    <p:sldId id="591" r:id="rId79"/>
    <p:sldId id="592" r:id="rId80"/>
    <p:sldId id="593" r:id="rId81"/>
    <p:sldId id="594" r:id="rId82"/>
    <p:sldId id="595" r:id="rId83"/>
    <p:sldId id="596" r:id="rId84"/>
    <p:sldId id="597" r:id="rId85"/>
    <p:sldId id="598" r:id="rId86"/>
    <p:sldId id="599" r:id="rId87"/>
    <p:sldId id="575" r:id="rId88"/>
    <p:sldId id="576" r:id="rId89"/>
    <p:sldId id="484" r:id="rId90"/>
    <p:sldId id="733" r:id="rId91"/>
  </p:sldIdLst>
  <p:sldSz cx="9144000" cy="6858000" type="screen4x3"/>
  <p:notesSz cx="6858000" cy="9144000"/>
  <p:custDataLst>
    <p:tags r:id="rId95"/>
  </p:custDataLst>
  <p:defaultTextStyle>
    <a:defPPr>
      <a:defRPr lang="zh-CN"/>
    </a:defPPr>
    <a:lvl1pPr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91" userDrawn="1">
          <p15:clr>
            <a:srgbClr val="A4A3A4"/>
          </p15:clr>
        </p15:guide>
        <p15:guide id="2" pos="2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FFFF00"/>
    <a:srgbClr val="FF00FF"/>
    <a:srgbClr val="33CC33"/>
    <a:srgbClr val="003399"/>
    <a:srgbClr val="CC0000"/>
    <a:srgbClr val="FF505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9" d="100"/>
          <a:sy n="89" d="100"/>
        </p:scale>
        <p:origin x="-948" y="-96"/>
      </p:cViewPr>
      <p:guideLst>
        <p:guide orient="horz" pos="2191"/>
        <p:guide pos="29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5.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133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044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44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E5681E95-7D49-4354-968B-DAEE6AA1B0F7}"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p:spPr>
        <p:txBody>
          <a:bodyPr/>
          <a:lstStyle/>
          <a:p>
            <a:fld id="{B3ACA0AE-1725-4320-99F1-C639109A28E2}"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93C1289-4A2E-47F7-94CA-926034A716EA}" type="slidenum">
              <a:rPr lang="en-US" altLang="zh-CN"/>
            </a:fld>
            <a:endParaRPr lang="en-US" altLang="zh-CN"/>
          </a:p>
        </p:txBody>
      </p:sp>
      <p:sp>
        <p:nvSpPr>
          <p:cNvPr id="909314" name="Rectangle 2"/>
          <p:cNvSpPr>
            <a:spLocks noGrp="1" noRot="1" noChangeAspect="1" noChangeArrowheads="1" noTextEdit="1"/>
          </p:cNvSpPr>
          <p:nvPr>
            <p:ph type="sldImg"/>
          </p:nvPr>
        </p:nvSpPr>
        <p:spPr/>
      </p:sp>
      <p:sp>
        <p:nvSpPr>
          <p:cNvPr id="90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41938B-FC65-4404-8B29-D78FBD367559}" type="slidenum">
              <a:rPr lang="en-US" altLang="zh-CN"/>
            </a:fld>
            <a:endParaRPr lang="en-US" altLang="zh-CN"/>
          </a:p>
        </p:txBody>
      </p:sp>
      <p:sp>
        <p:nvSpPr>
          <p:cNvPr id="893954" name="Rectangle 2"/>
          <p:cNvSpPr>
            <a:spLocks noGrp="1" noRot="1" noChangeAspect="1" noChangeArrowheads="1" noTextEdit="1"/>
          </p:cNvSpPr>
          <p:nvPr>
            <p:ph type="sldImg"/>
          </p:nvPr>
        </p:nvSpPr>
        <p:spPr/>
      </p:sp>
      <p:sp>
        <p:nvSpPr>
          <p:cNvPr id="89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p:sp>
      <p:sp>
        <p:nvSpPr>
          <p:cNvPr id="138243" name="备注占位符 2"/>
          <p:cNvSpPr>
            <a:spLocks noGrp="1"/>
          </p:cNvSpPr>
          <p:nvPr>
            <p:ph type="body" idx="1"/>
          </p:nvPr>
        </p:nvSpPr>
        <p:spPr>
          <a:noFill/>
        </p:spPr>
        <p:txBody>
          <a:bodyPr/>
          <a:lstStyle/>
          <a:p>
            <a:pPr eaLnBrk="1" hangingPunct="1">
              <a:spcBef>
                <a:spcPct val="0"/>
              </a:spcBef>
            </a:pPr>
            <a:endParaRPr lang="zh-CN" altLang="en-US" smtClean="0">
              <a:latin typeface="Arial" panose="020B0604020202020204" pitchFamily="34" charset="0"/>
            </a:endParaRPr>
          </a:p>
        </p:txBody>
      </p:sp>
      <p:sp>
        <p:nvSpPr>
          <p:cNvPr id="138244" name="灯片编号占位符 3"/>
          <p:cNvSpPr>
            <a:spLocks noGrp="1"/>
          </p:cNvSpPr>
          <p:nvPr>
            <p:ph type="sldNum" sz="quarter" idx="5"/>
          </p:nvPr>
        </p:nvSpPr>
        <p:spPr>
          <a:noFill/>
        </p:spPr>
        <p:txBody>
          <a:bodyPr/>
          <a:lstStyle/>
          <a:p>
            <a:fld id="{FD6CC6D3-888F-482A-9F0A-5728E320DDAB}" type="slidenum">
              <a:rPr lang="zh-CN" altLang="en-US" smtClean="0">
                <a:latin typeface="Arial" panose="020B0604020202020204" pitchFamily="34" charset="0"/>
              </a:rPr>
            </a:fld>
            <a:endParaRPr lang="zh-CN" altLang="en-US"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E155939A-2E97-431B-859E-5052E7371DE5}" type="slidenum">
              <a:rPr lang="en-US" altLang="zh-CN" smtClean="0">
                <a:latin typeface="Arial" panose="020B0604020202020204" pitchFamily="34" charset="0"/>
              </a:rPr>
            </a:fld>
            <a:endParaRPr lang="en-US" altLang="zh-CN" smtClean="0">
              <a:latin typeface="Arial" panose="020B0604020202020204" pitchFamily="34" charset="0"/>
            </a:endParaRPr>
          </a:p>
        </p:txBody>
      </p:sp>
      <p:sp>
        <p:nvSpPr>
          <p:cNvPr id="139267" name="Rectangle 2"/>
          <p:cNvSpPr>
            <a:spLocks noGrp="1" noRot="1" noChangeAspect="1" noChangeArrowheads="1" noTextEdit="1"/>
          </p:cNvSpPr>
          <p:nvPr>
            <p:ph type="sldImg"/>
          </p:nvPr>
        </p:nvSpPr>
        <p:spPr/>
      </p:sp>
      <p:sp>
        <p:nvSpPr>
          <p:cNvPr id="657411" name="Rectangle 3"/>
          <p:cNvSpPr>
            <a:spLocks noGrp="1" noChangeArrowheads="1"/>
          </p:cNvSpPr>
          <p:nvPr>
            <p:ph type="body" idx="1"/>
          </p:nvPr>
        </p:nvSpPr>
        <p:spPr>
          <a:xfrm>
            <a:off x="914400" y="4343400"/>
            <a:ext cx="5029200" cy="4114800"/>
          </a:xfrm>
        </p:spPr>
        <p:txBody>
          <a:bodyPr/>
          <a:lstStyle/>
          <a:p>
            <a:pPr>
              <a:defRPr/>
            </a:pPr>
            <a:r>
              <a:rPr lang="zh-CN" altLang="en-US" sz="800" b="1">
                <a:solidFill>
                  <a:srgbClr val="FF7C80"/>
                </a:solidFill>
                <a:effectLst>
                  <a:outerShdw blurRad="38100" dist="38100" dir="2700000" algn="tl">
                    <a:srgbClr val="C0C0C0"/>
                  </a:outerShdw>
                </a:effectLst>
                <a:latin typeface="楷体_GB2312" pitchFamily="49" charset="-122"/>
                <a:ea typeface="楷体_GB2312" pitchFamily="49" charset="-122"/>
              </a:rPr>
              <a:t>（</a:t>
            </a:r>
            <a:r>
              <a:rPr lang="en-US" altLang="zh-CN" sz="800" b="1">
                <a:solidFill>
                  <a:srgbClr val="FF7C80"/>
                </a:solidFill>
                <a:effectLst>
                  <a:outerShdw blurRad="38100" dist="38100" dir="2700000" algn="tl">
                    <a:srgbClr val="C0C0C0"/>
                  </a:outerShdw>
                </a:effectLst>
                <a:latin typeface="楷体_GB2312" pitchFamily="49" charset="-122"/>
                <a:ea typeface="楷体_GB2312" pitchFamily="49" charset="-122"/>
              </a:rPr>
              <a:t>3</a:t>
            </a:r>
            <a:r>
              <a:rPr lang="zh-CN" altLang="en-US" sz="800">
                <a:solidFill>
                  <a:srgbClr val="FF7C80"/>
                </a:solidFill>
                <a:effectLst>
                  <a:outerShdw blurRad="38100" dist="38100" dir="2700000" algn="tl">
                    <a:srgbClr val="C0C0C0"/>
                  </a:outerShdw>
                </a:effectLst>
                <a:latin typeface="楷体_GB2312" pitchFamily="49" charset="-122"/>
                <a:ea typeface="楷体_GB2312" pitchFamily="49" charset="-122"/>
              </a:rPr>
              <a:t>）</a:t>
            </a:r>
            <a:r>
              <a:rPr lang="zh-CN" altLang="en-US" sz="800">
                <a:solidFill>
                  <a:srgbClr val="FF7C80"/>
                </a:solidFill>
                <a:latin typeface="楷体_GB2312" pitchFamily="49" charset="-122"/>
                <a:ea typeface="楷体_GB2312" pitchFamily="49" charset="-122"/>
              </a:rPr>
              <a:t>电荷耦合器件（</a:t>
            </a:r>
            <a:r>
              <a:rPr lang="en-US" altLang="zh-CN" sz="800">
                <a:solidFill>
                  <a:srgbClr val="FF7C80"/>
                </a:solidFill>
                <a:latin typeface="楷体_GB2312" pitchFamily="49" charset="-122"/>
                <a:ea typeface="楷体_GB2312" pitchFamily="49" charset="-122"/>
              </a:rPr>
              <a:t>CCD</a:t>
            </a:r>
            <a:r>
              <a:rPr lang="zh-CN" altLang="en-US" sz="800">
                <a:solidFill>
                  <a:srgbClr val="FF7C80"/>
                </a:solidFill>
                <a:latin typeface="楷体_GB2312" pitchFamily="49" charset="-122"/>
                <a:ea typeface="楷体_GB2312" pitchFamily="49" charset="-122"/>
              </a:rPr>
              <a:t>） </a:t>
            </a:r>
            <a:r>
              <a:rPr lang="en-US" altLang="zh-CN" sz="800">
                <a:solidFill>
                  <a:srgbClr val="FF7C80"/>
                </a:solidFill>
                <a:latin typeface="楷体_GB2312" pitchFamily="49" charset="-122"/>
                <a:ea typeface="楷体_GB2312" pitchFamily="49" charset="-122"/>
              </a:rPr>
              <a:t>Charge</a:t>
            </a:r>
            <a:r>
              <a:rPr lang="en-US" altLang="zh-CN" sz="800">
                <a:solidFill>
                  <a:srgbClr val="FF7C80"/>
                </a:solidFill>
                <a:latin typeface="Arial" panose="020B0604020202020204"/>
                <a:ea typeface="楷体_GB2312" pitchFamily="49" charset="-122"/>
              </a:rPr>
              <a:t>—</a:t>
            </a:r>
            <a:r>
              <a:rPr lang="en-US" altLang="zh-CN" sz="800">
                <a:solidFill>
                  <a:srgbClr val="FF7C80"/>
                </a:solidFill>
                <a:latin typeface="楷体_GB2312" pitchFamily="49" charset="-122"/>
                <a:ea typeface="楷体_GB2312" pitchFamily="49" charset="-122"/>
              </a:rPr>
              <a:t>Coupled Devices</a:t>
            </a:r>
            <a:endParaRPr lang="en-US" altLang="zh-CN" sz="800">
              <a:solidFill>
                <a:srgbClr val="FF7C80"/>
              </a:solidFill>
              <a:latin typeface="楷体_GB2312" pitchFamily="49" charset="-122"/>
              <a:ea typeface="楷体_GB2312" pitchFamily="49" charset="-122"/>
            </a:endParaRPr>
          </a:p>
          <a:p>
            <a:pPr lvl="1">
              <a:defRPr/>
            </a:pPr>
            <a:r>
              <a:rPr lang="zh-CN" altLang="en-US">
                <a:solidFill>
                  <a:schemeClr val="bg1"/>
                </a:solidFill>
              </a:rPr>
              <a:t>电荷耦合器件，又称</a:t>
            </a:r>
            <a:r>
              <a:rPr lang="en-US" altLang="zh-CN">
                <a:solidFill>
                  <a:schemeClr val="bg1"/>
                </a:solidFill>
              </a:rPr>
              <a:t>CCD</a:t>
            </a:r>
            <a:r>
              <a:rPr lang="zh-CN" altLang="en-US">
                <a:solidFill>
                  <a:schemeClr val="bg1"/>
                </a:solidFill>
              </a:rPr>
              <a:t>图象传感器，是一种大规模集成电路光电器件电荷耦合器件。具有光电转换，信息存储、延时、传输、处理等功能。</a:t>
            </a:r>
            <a:endParaRPr lang="zh-CN" altLang="en-US">
              <a:solidFill>
                <a:schemeClr val="bg1"/>
              </a:solidFill>
            </a:endParaRPr>
          </a:p>
          <a:p>
            <a:pPr lvl="1">
              <a:defRPr/>
            </a:pPr>
            <a:r>
              <a:rPr lang="zh-CN" altLang="en-US">
                <a:solidFill>
                  <a:schemeClr val="bg1"/>
                </a:solidFill>
              </a:rPr>
              <a:t>特点：集成度高、尺寸小、电压低（</a:t>
            </a:r>
            <a:r>
              <a:rPr lang="en-US" altLang="zh-CN">
                <a:solidFill>
                  <a:schemeClr val="bg1"/>
                </a:solidFill>
              </a:rPr>
              <a:t>DC7</a:t>
            </a:r>
            <a:r>
              <a:rPr lang="zh-CN" altLang="en-US">
                <a:solidFill>
                  <a:schemeClr val="bg1"/>
                </a:solidFill>
              </a:rPr>
              <a:t>～</a:t>
            </a:r>
            <a:r>
              <a:rPr lang="en-US" altLang="zh-CN">
                <a:solidFill>
                  <a:schemeClr val="bg1"/>
                </a:solidFill>
              </a:rPr>
              <a:t>12V</a:t>
            </a:r>
            <a:r>
              <a:rPr lang="zh-CN" altLang="en-US">
                <a:solidFill>
                  <a:schemeClr val="bg1"/>
                </a:solidFill>
              </a:rPr>
              <a:t>）、功耗小。</a:t>
            </a:r>
            <a:endParaRPr lang="zh-CN" altLang="en-US">
              <a:solidFill>
                <a:schemeClr val="bg1"/>
              </a:solidFill>
            </a:endParaRPr>
          </a:p>
          <a:p>
            <a:pPr lvl="1">
              <a:defRPr/>
            </a:pPr>
            <a:r>
              <a:rPr lang="zh-CN" altLang="en-US">
                <a:solidFill>
                  <a:schemeClr val="bg1"/>
                </a:solidFill>
              </a:rPr>
              <a:t>该技术的发展促进了各种视频装置的普及和微型化，应用遍及航天、遥感、天文、通讯、工业、农业、军用等各个领域</a:t>
            </a:r>
            <a:endParaRPr lang="zh-CN" altLang="en-US">
              <a:solidFill>
                <a:schemeClr val="bg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12CD20D5-14E0-48D2-BC68-AB5AACD35DA3}" type="slidenum">
              <a:rPr lang="en-US" altLang="zh-CN" smtClean="0">
                <a:latin typeface="Arial" panose="020B0604020202020204" pitchFamily="34" charset="0"/>
              </a:rPr>
            </a:fld>
            <a:endParaRPr lang="en-US" altLang="zh-CN" smtClean="0">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815107" name="Rectangle 3"/>
          <p:cNvSpPr>
            <a:spLocks noGrp="1" noChangeArrowheads="1"/>
          </p:cNvSpPr>
          <p:nvPr>
            <p:ph type="body" idx="1"/>
          </p:nvPr>
        </p:nvSpPr>
        <p:spPr/>
        <p:txBody>
          <a:bodyPr/>
          <a:lstStyle/>
          <a:p>
            <a:pPr>
              <a:defRPr/>
            </a:pPr>
            <a:r>
              <a:rPr lang="zh-CN" altLang="en-US" sz="800">
                <a:latin typeface="宋体" panose="02010600030101010101" pitchFamily="2" charset="-122"/>
              </a:rPr>
              <a:t>人们获取的信息量的绝大部分都是通过视觉器官得到的，为此获得性能良好的</a:t>
            </a:r>
            <a:r>
              <a:rPr lang="zh-CN" altLang="en-US" sz="800">
                <a:effectLst>
                  <a:outerShdw blurRad="38100" dist="38100" dir="2700000" algn="tl">
                    <a:srgbClr val="C0C0C0"/>
                  </a:outerShdw>
                </a:effectLst>
                <a:latin typeface="宋体" panose="02010600030101010101" pitchFamily="2" charset="-122"/>
              </a:rPr>
              <a:t>图像传感器一直是人们的追求，早期的非固态图像传感器</a:t>
            </a:r>
            <a:r>
              <a:rPr lang="en-US" altLang="zh-CN" sz="800">
                <a:effectLst>
                  <a:outerShdw blurRad="38100" dist="38100" dir="2700000" algn="tl">
                    <a:srgbClr val="C0C0C0"/>
                  </a:outerShdw>
                </a:effectLst>
                <a:latin typeface="宋体" panose="02010600030101010101" pitchFamily="2" charset="-122"/>
              </a:rPr>
              <a:t>-</a:t>
            </a:r>
            <a:r>
              <a:rPr lang="zh-CN" altLang="en-US" sz="800">
                <a:effectLst>
                  <a:outerShdw blurRad="38100" dist="38100" dir="2700000" algn="tl">
                    <a:srgbClr val="C0C0C0"/>
                  </a:outerShdw>
                </a:effectLst>
                <a:latin typeface="宋体" panose="02010600030101010101" pitchFamily="2" charset="-122"/>
              </a:rPr>
              <a:t>电子束摄像管与后来的固态图像传感器相比，有工作电压高，功耗大，寿命短，笨重等众多缺点。而固态图像传感器的开发直到集成电路出现后才开始，而怎样将光照到半导体产生的电信号，正确有效取出是图像传感器固态化最大的问题。</a:t>
            </a:r>
            <a:endParaRPr lang="zh-CN" altLang="en-US" sz="800">
              <a:effectLst>
                <a:outerShdw blurRad="38100" dist="38100" dir="2700000" algn="tl">
                  <a:srgbClr val="C0C0C0"/>
                </a:outerShdw>
              </a:effectLst>
              <a:latin typeface="宋体" panose="02010600030101010101" pitchFamily="2" charset="-122"/>
            </a:endParaRPr>
          </a:p>
          <a:p>
            <a:pPr>
              <a:defRPr/>
            </a:pPr>
            <a:r>
              <a:rPr lang="zh-CN" altLang="en-US" sz="800">
                <a:effectLst>
                  <a:outerShdw blurRad="38100" dist="38100" dir="2700000" algn="tl">
                    <a:srgbClr val="C0C0C0"/>
                  </a:outerShdw>
                </a:effectLst>
                <a:latin typeface="宋体" panose="02010600030101010101" pitchFamily="2" charset="-122"/>
              </a:rPr>
              <a:t>   </a:t>
            </a:r>
            <a:r>
              <a:rPr lang="en-US" altLang="zh-CN" sz="800">
                <a:effectLst>
                  <a:outerShdw blurRad="38100" dist="38100" dir="2700000" algn="tl">
                    <a:srgbClr val="C0C0C0"/>
                  </a:outerShdw>
                </a:effectLst>
                <a:latin typeface="宋体" panose="02010600030101010101" pitchFamily="2" charset="-122"/>
              </a:rPr>
              <a:t>1969</a:t>
            </a:r>
            <a:r>
              <a:rPr lang="zh-CN" altLang="en-US" sz="800">
                <a:effectLst>
                  <a:outerShdw blurRad="38100" dist="38100" dir="2700000" algn="tl">
                    <a:srgbClr val="C0C0C0"/>
                  </a:outerShdw>
                </a:effectLst>
                <a:latin typeface="宋体" panose="02010600030101010101" pitchFamily="2" charset="-122"/>
              </a:rPr>
              <a:t>年，为了改进存储技术，美国贝尔实验室的</a:t>
            </a:r>
            <a:r>
              <a:rPr lang="en-US" altLang="zh-CN" sz="800">
                <a:effectLst>
                  <a:outerShdw blurRad="38100" dist="38100" dir="2700000" algn="tl">
                    <a:srgbClr val="C0C0C0"/>
                  </a:outerShdw>
                </a:effectLst>
                <a:latin typeface="宋体" panose="02010600030101010101" pitchFamily="2" charset="-122"/>
              </a:rPr>
              <a:t>W.S.Boyle</a:t>
            </a:r>
            <a:r>
              <a:rPr lang="zh-CN" altLang="en-US" sz="800">
                <a:effectLst>
                  <a:outerShdw blurRad="38100" dist="38100" dir="2700000" algn="tl">
                    <a:srgbClr val="C0C0C0"/>
                  </a:outerShdw>
                </a:effectLst>
                <a:latin typeface="宋体" panose="02010600030101010101" pitchFamily="2" charset="-122"/>
              </a:rPr>
              <a:t>与</a:t>
            </a:r>
            <a:r>
              <a:rPr lang="en-US" altLang="zh-CN" sz="800">
                <a:effectLst>
                  <a:outerShdw blurRad="38100" dist="38100" dir="2700000" algn="tl">
                    <a:srgbClr val="C0C0C0"/>
                  </a:outerShdw>
                </a:effectLst>
                <a:latin typeface="宋体" panose="02010600030101010101" pitchFamily="2" charset="-122"/>
              </a:rPr>
              <a:t>G.E.Smith</a:t>
            </a:r>
            <a:r>
              <a:rPr lang="zh-CN" altLang="en-US" sz="800">
                <a:effectLst>
                  <a:outerShdw blurRad="38100" dist="38100" dir="2700000" algn="tl">
                    <a:srgbClr val="C0C0C0"/>
                  </a:outerShdw>
                </a:effectLst>
              </a:rPr>
              <a:t>将</a:t>
            </a:r>
            <a:r>
              <a:rPr lang="zh-CN" altLang="en-US" sz="800" b="1">
                <a:effectLst>
                  <a:outerShdw blurRad="38100" dist="38100" dir="2700000" algn="tl">
                    <a:srgbClr val="C0C0C0"/>
                  </a:outerShdw>
                </a:effectLst>
              </a:rPr>
              <a:t>可视电话和半导体泡存储技术结合</a:t>
            </a:r>
            <a:r>
              <a:rPr lang="zh-CN" altLang="en-US" sz="800">
                <a:effectLst>
                  <a:outerShdw blurRad="38100" dist="38100" dir="2700000" algn="tl">
                    <a:srgbClr val="C0C0C0"/>
                  </a:outerShdw>
                </a:effectLst>
              </a:rPr>
              <a:t>，设计了可以沿半导体表面传导电荷的“电荷‘泡’器件”（</a:t>
            </a:r>
            <a:r>
              <a:rPr lang="en-US" altLang="zh-CN" sz="800">
                <a:effectLst>
                  <a:outerShdw blurRad="38100" dist="38100" dir="2700000" algn="tl">
                    <a:srgbClr val="C0C0C0"/>
                  </a:outerShdw>
                </a:effectLst>
              </a:rPr>
              <a:t>Charge “Bubble” Devices</a:t>
            </a:r>
            <a:r>
              <a:rPr lang="zh-CN" altLang="en-US" sz="800">
                <a:effectLst>
                  <a:outerShdw blurRad="38100" dist="38100" dir="2700000" algn="tl">
                    <a:srgbClr val="C0C0C0"/>
                  </a:outerShdw>
                </a:effectLst>
              </a:rPr>
              <a:t>），率先发明了</a:t>
            </a:r>
            <a:r>
              <a:rPr lang="en-US" altLang="zh-CN" sz="800">
                <a:effectLst>
                  <a:outerShdw blurRad="38100" dist="38100" dir="2700000" algn="tl">
                    <a:srgbClr val="C0C0C0"/>
                  </a:outerShdw>
                </a:effectLst>
              </a:rPr>
              <a:t>CCD</a:t>
            </a:r>
            <a:r>
              <a:rPr lang="en-US" altLang="zh-CN" sz="800">
                <a:effectLst>
                  <a:outerShdw blurRad="38100" dist="38100" dir="2700000" algn="tl">
                    <a:srgbClr val="C0C0C0"/>
                  </a:outerShdw>
                </a:effectLst>
                <a:latin typeface="宋体" panose="02010600030101010101" pitchFamily="2" charset="-122"/>
              </a:rPr>
              <a:t> </a:t>
            </a:r>
            <a:r>
              <a:rPr lang="zh-CN" altLang="en-US" sz="800">
                <a:effectLst>
                  <a:outerShdw blurRad="38100" dist="38100" dir="2700000" algn="tl">
                    <a:srgbClr val="C0C0C0"/>
                  </a:outerShdw>
                </a:effectLst>
                <a:latin typeface="宋体" panose="02010600030101010101" pitchFamily="2" charset="-122"/>
              </a:rPr>
              <a:t>（</a:t>
            </a:r>
            <a:r>
              <a:rPr lang="en-US" altLang="zh-CN" sz="800">
                <a:effectLst>
                  <a:outerShdw blurRad="38100" dist="38100" dir="2700000" algn="tl">
                    <a:srgbClr val="C0C0C0"/>
                  </a:outerShdw>
                </a:effectLst>
                <a:latin typeface="宋体" panose="02010600030101010101" pitchFamily="2" charset="-122"/>
              </a:rPr>
              <a:t>Charged Coupled Device</a:t>
            </a:r>
            <a:r>
              <a:rPr lang="zh-CN" altLang="en-US" sz="800">
                <a:effectLst>
                  <a:outerShdw blurRad="38100" dist="38100" dir="2700000" algn="tl">
                    <a:srgbClr val="C0C0C0"/>
                  </a:outerShdw>
                </a:effectLst>
                <a:latin typeface="宋体" panose="02010600030101010101" pitchFamily="2" charset="-122"/>
              </a:rPr>
              <a:t>，电荷耦合件），并在次年以 “</a:t>
            </a:r>
            <a:r>
              <a:rPr lang="en-US" altLang="zh-CN" sz="800">
                <a:effectLst>
                  <a:outerShdw blurRad="38100" dist="38100" dir="2700000" algn="tl">
                    <a:srgbClr val="C0C0C0"/>
                  </a:outerShdw>
                </a:effectLst>
                <a:latin typeface="宋体" panose="02010600030101010101" pitchFamily="2" charset="-122"/>
              </a:rPr>
              <a:t>Charge Coupled Semiconductor Devices”</a:t>
            </a:r>
            <a:r>
              <a:rPr lang="zh-CN" altLang="en-US" sz="800">
                <a:effectLst>
                  <a:outerShdw blurRad="38100" dist="38100" dir="2700000" algn="tl">
                    <a:srgbClr val="C0C0C0"/>
                  </a:outerShdw>
                </a:effectLst>
                <a:latin typeface="宋体" panose="02010600030101010101" pitchFamily="2" charset="-122"/>
              </a:rPr>
              <a:t>为题发表论文，</a:t>
            </a:r>
            <a:r>
              <a:rPr lang="zh-CN" altLang="en-US" sz="800">
                <a:effectLst>
                  <a:outerShdw blurRad="38100" dist="38100" dir="2700000" algn="tl">
                    <a:srgbClr val="C0C0C0"/>
                  </a:outerShdw>
                </a:effectLst>
              </a:rPr>
              <a:t>元件本身开始是被当作单纯的存储器使用 。由于</a:t>
            </a:r>
            <a:r>
              <a:rPr lang="zh-CN" altLang="en-US" sz="800">
                <a:effectLst>
                  <a:outerShdw blurRad="38100" dist="38100" dir="2700000" algn="tl">
                    <a:srgbClr val="C0C0C0"/>
                  </a:outerShdw>
                </a:effectLst>
                <a:latin typeface="宋体" panose="02010600030101010101" pitchFamily="2" charset="-122"/>
              </a:rPr>
              <a:t>它能存储并传输信号电荷</a:t>
            </a:r>
            <a:r>
              <a:rPr lang="zh-CN" altLang="en-US" sz="800">
                <a:effectLst>
                  <a:outerShdw blurRad="38100" dist="38100" dir="2700000" algn="tl">
                    <a:srgbClr val="C0C0C0"/>
                  </a:outerShdw>
                </a:effectLst>
              </a:rPr>
              <a:t>，随后人们认识到，</a:t>
            </a:r>
            <a:r>
              <a:rPr lang="en-US" altLang="zh-CN" sz="800">
                <a:effectLst>
                  <a:outerShdw blurRad="38100" dist="38100" dir="2700000" algn="tl">
                    <a:srgbClr val="C0C0C0"/>
                  </a:outerShdw>
                </a:effectLst>
              </a:rPr>
              <a:t>CCD</a:t>
            </a:r>
            <a:r>
              <a:rPr lang="zh-CN" altLang="en-US" sz="800">
                <a:effectLst>
                  <a:outerShdw blurRad="38100" dist="38100" dir="2700000" algn="tl">
                    <a:srgbClr val="C0C0C0"/>
                  </a:outerShdw>
                </a:effectLst>
              </a:rPr>
              <a:t>还可以利用内光电效应来拍摄并存储图象，</a:t>
            </a:r>
            <a:r>
              <a:rPr lang="zh-CN" altLang="en-US" sz="800">
                <a:effectLst>
                  <a:outerShdw blurRad="38100" dist="38100" dir="2700000" algn="tl">
                    <a:srgbClr val="C0C0C0"/>
                  </a:outerShdw>
                </a:effectLst>
                <a:latin typeface="宋体" panose="02010600030101010101" pitchFamily="2" charset="-122"/>
              </a:rPr>
              <a:t>具备图像传感器的功能</a:t>
            </a:r>
            <a:r>
              <a:rPr lang="zh-CN" altLang="en-US" sz="800">
                <a:effectLst>
                  <a:outerShdw blurRad="38100" dist="38100" dir="2700000" algn="tl">
                    <a:srgbClr val="C0C0C0"/>
                  </a:outerShdw>
                </a:effectLst>
              </a:rPr>
              <a:t>。</a:t>
            </a:r>
            <a:endParaRPr lang="zh-CN" altLang="en-US" sz="800">
              <a:effectLst>
                <a:outerShdw blurRad="38100" dist="38100" dir="2700000" algn="tl">
                  <a:srgbClr val="C0C0C0"/>
                </a:outerShdw>
              </a:effectLst>
            </a:endParaRPr>
          </a:p>
          <a:p>
            <a:pPr>
              <a:defRPr/>
            </a:pPr>
            <a:r>
              <a:rPr lang="zh-CN" altLang="en-US" sz="800">
                <a:effectLst>
                  <a:outerShdw blurRad="38100" dist="38100" dir="2700000" algn="tl">
                    <a:srgbClr val="C0C0C0"/>
                  </a:outerShdw>
                </a:effectLst>
              </a:rPr>
              <a:t>经过人们</a:t>
            </a:r>
            <a:r>
              <a:rPr lang="en-US" altLang="zh-CN" sz="800">
                <a:effectLst>
                  <a:outerShdw blurRad="38100" dist="38100" dir="2700000" algn="tl">
                    <a:srgbClr val="C0C0C0"/>
                  </a:outerShdw>
                </a:effectLst>
              </a:rPr>
              <a:t>30</a:t>
            </a:r>
            <a:r>
              <a:rPr lang="zh-CN" altLang="en-US" sz="800">
                <a:effectLst>
                  <a:outerShdw blurRad="38100" dist="38100" dir="2700000" algn="tl">
                    <a:srgbClr val="C0C0C0"/>
                  </a:outerShdw>
                </a:effectLst>
              </a:rPr>
              <a:t>多年的研究与开发，</a:t>
            </a:r>
            <a:r>
              <a:rPr lang="en-US" altLang="zh-CN" sz="800">
                <a:effectLst>
                  <a:outerShdw blurRad="38100" dist="38100" dir="2700000" algn="tl">
                    <a:srgbClr val="C0C0C0"/>
                  </a:outerShdw>
                </a:effectLst>
              </a:rPr>
              <a:t>CCD</a:t>
            </a:r>
            <a:r>
              <a:rPr lang="zh-CN" altLang="en-US" sz="800">
                <a:effectLst>
                  <a:outerShdw blurRad="38100" dist="38100" dir="2700000" algn="tl">
                    <a:srgbClr val="C0C0C0"/>
                  </a:outerShdw>
                </a:effectLst>
              </a:rPr>
              <a:t>在像素集成度、分辨力、灵敏度，工作速度等指标上取得突破性进展，其应用正从一维、二维向三维发展，</a:t>
            </a:r>
            <a:r>
              <a:rPr lang="zh-CN" altLang="en-US" sz="800">
                <a:effectLst>
                  <a:outerShdw blurRad="38100" dist="38100" dir="2700000" algn="tl">
                    <a:srgbClr val="C0C0C0"/>
                  </a:outerShdw>
                </a:effectLst>
                <a:latin typeface="宋体" panose="02010600030101010101" pitchFamily="2" charset="-122"/>
              </a:rPr>
              <a:t>其光波范围从紫外区到红外区，</a:t>
            </a:r>
            <a:r>
              <a:rPr lang="zh-CN" altLang="en-US" sz="800">
                <a:effectLst>
                  <a:outerShdw blurRad="38100" dist="38100" dir="2700000" algn="tl">
                    <a:srgbClr val="C0C0C0"/>
                  </a:outerShdw>
                </a:effectLst>
              </a:rPr>
              <a:t>目前</a:t>
            </a:r>
            <a:r>
              <a:rPr lang="en-US" altLang="zh-CN" sz="800">
                <a:effectLst>
                  <a:outerShdw blurRad="38100" dist="38100" dir="2700000" algn="tl">
                    <a:srgbClr val="C0C0C0"/>
                  </a:outerShdw>
                </a:effectLst>
              </a:rPr>
              <a:t>CCD</a:t>
            </a:r>
            <a:r>
              <a:rPr lang="zh-CN" altLang="en-US" sz="800">
                <a:effectLst>
                  <a:outerShdw blurRad="38100" dist="38100" dir="2700000" algn="tl">
                    <a:srgbClr val="C0C0C0"/>
                  </a:outerShdw>
                </a:effectLst>
              </a:rPr>
              <a:t>已成为光子探测及视频采集领域最重要的技术，已被普遍认为是</a:t>
            </a:r>
            <a:r>
              <a:rPr lang="en-US" altLang="zh-CN" sz="800">
                <a:effectLst>
                  <a:outerShdw blurRad="38100" dist="38100" dir="2700000" algn="tl">
                    <a:srgbClr val="C0C0C0"/>
                  </a:outerShdw>
                </a:effectLst>
              </a:rPr>
              <a:t>20</a:t>
            </a:r>
            <a:r>
              <a:rPr lang="zh-CN" altLang="en-US" sz="800">
                <a:effectLst>
                  <a:outerShdw blurRad="38100" dist="38100" dir="2700000" algn="tl">
                    <a:srgbClr val="C0C0C0"/>
                  </a:outerShdw>
                </a:effectLst>
              </a:rPr>
              <a:t>世纪</a:t>
            </a:r>
            <a:r>
              <a:rPr lang="en-US" altLang="zh-CN" sz="800">
                <a:effectLst>
                  <a:outerShdw blurRad="38100" dist="38100" dir="2700000" algn="tl">
                    <a:srgbClr val="C0C0C0"/>
                  </a:outerShdw>
                </a:effectLst>
              </a:rPr>
              <a:t>70</a:t>
            </a:r>
            <a:r>
              <a:rPr lang="zh-CN" altLang="en-US" sz="800">
                <a:effectLst>
                  <a:outerShdw blurRad="38100" dist="38100" dir="2700000" algn="tl">
                    <a:srgbClr val="C0C0C0"/>
                  </a:outerShdw>
                </a:effectLst>
              </a:rPr>
              <a:t>年代以来出现的最重要的半导体器件之一，得到了广泛应用。  </a:t>
            </a:r>
            <a:endParaRPr lang="zh-CN" altLang="en-US" sz="800">
              <a:effectLst>
                <a:outerShdw blurRad="38100" dist="38100" dir="2700000" algn="tl">
                  <a:srgbClr val="C0C0C0"/>
                </a:outerShdw>
              </a:effectLst>
            </a:endParaRPr>
          </a:p>
          <a:p>
            <a:pPr>
              <a:defRPr/>
            </a:pPr>
            <a:r>
              <a:rPr lang="zh-CN" altLang="en-US" sz="800">
                <a:effectLst>
                  <a:outerShdw blurRad="38100" dist="38100" dir="2700000" algn="tl">
                    <a:srgbClr val="C0C0C0"/>
                  </a:outerShdw>
                </a:effectLst>
              </a:rPr>
              <a:t>      可从数码相机的发展感受其进步，左上图左边是世界上第一台数码相机，其像素仅一万，用磁带存储，重达</a:t>
            </a:r>
            <a:r>
              <a:rPr lang="en-US" altLang="zh-CN" sz="800">
                <a:effectLst>
                  <a:outerShdw blurRad="38100" dist="38100" dir="2700000" algn="tl">
                    <a:srgbClr val="C0C0C0"/>
                  </a:outerShdw>
                </a:effectLst>
              </a:rPr>
              <a:t>3.9</a:t>
            </a:r>
            <a:r>
              <a:rPr lang="zh-CN" altLang="en-US" sz="800">
                <a:effectLst>
                  <a:outerShdw blurRad="38100" dist="38100" dir="2700000" algn="tl">
                    <a:srgbClr val="C0C0C0"/>
                  </a:outerShdw>
                </a:effectLst>
              </a:rPr>
              <a:t>公斤，右边是现在的数码相机，右上图是其拍出的第一张黑白数码相机照片，像质粗糙。</a:t>
            </a:r>
            <a:r>
              <a:rPr lang="en-US" altLang="zh-CN" sz="800">
                <a:effectLst>
                  <a:outerShdw blurRad="38100" dist="38100" dir="2700000" algn="tl">
                    <a:srgbClr val="C0C0C0"/>
                  </a:outerShdw>
                </a:effectLst>
                <a:latin typeface="宋体" panose="02010600030101010101" pitchFamily="2" charset="-122"/>
              </a:rPr>
              <a:t>CCD</a:t>
            </a:r>
            <a:r>
              <a:rPr lang="zh-CN" altLang="en-US" sz="800">
                <a:effectLst>
                  <a:outerShdw blurRad="38100" dist="38100" dir="2700000" algn="tl">
                    <a:srgbClr val="C0C0C0"/>
                  </a:outerShdw>
                </a:effectLst>
                <a:latin typeface="宋体" panose="02010600030101010101" pitchFamily="2" charset="-122"/>
              </a:rPr>
              <a:t>作为固态图像传感器有体积小、重量轻、分辨率高、灵敏度高、动态范围宽、光敏元的几何精度高、光谱响应范围宽、工作电压低、功耗小、寿命长、抗震性和抗冲击性好、不受电磁场干扰和可靠性高等一系列优点</a:t>
            </a:r>
            <a:r>
              <a:rPr lang="zh-CN" altLang="en-US" sz="800">
                <a:effectLst>
                  <a:outerShdw blurRad="38100" dist="38100" dir="2700000" algn="tl">
                    <a:srgbClr val="C0C0C0"/>
                  </a:outerShdw>
                </a:effectLst>
              </a:rPr>
              <a:t>。</a:t>
            </a:r>
            <a:endParaRPr lang="zh-CN" altLang="en-US" sz="800">
              <a:effectLst>
                <a:outerShdw blurRad="38100" dist="38100" dir="2700000" algn="tl">
                  <a:srgbClr val="C0C0C0"/>
                </a:outerShdw>
              </a:effectLst>
              <a:latin typeface="宋体" panose="02010600030101010101" pitchFamily="2" charset="-122"/>
            </a:endParaRPr>
          </a:p>
          <a:p>
            <a:pPr>
              <a:defRPr/>
            </a:pPr>
            <a:r>
              <a:rPr lang="zh-CN" altLang="en-US" sz="800">
                <a:effectLst>
                  <a:outerShdw blurRad="38100" dist="38100" dir="2700000" algn="tl">
                    <a:srgbClr val="C0C0C0"/>
                  </a:outerShdw>
                </a:effectLst>
                <a:latin typeface="宋体" panose="02010600030101010101" pitchFamily="2" charset="-122"/>
              </a:rPr>
              <a:t>        注意若信号电荷是由光像照射产生的，则</a:t>
            </a:r>
            <a:r>
              <a:rPr lang="en-US" altLang="zh-CN" sz="800">
                <a:effectLst>
                  <a:outerShdw blurRad="38100" dist="38100" dir="2700000" algn="tl">
                    <a:srgbClr val="C0C0C0"/>
                  </a:outerShdw>
                </a:effectLst>
                <a:latin typeface="宋体" panose="02010600030101010101" pitchFamily="2" charset="-122"/>
              </a:rPr>
              <a:t>CCD</a:t>
            </a:r>
            <a:r>
              <a:rPr lang="zh-CN" altLang="en-US" sz="800">
                <a:effectLst>
                  <a:outerShdw blurRad="38100" dist="38100" dir="2700000" algn="tl">
                    <a:srgbClr val="C0C0C0"/>
                  </a:outerShdw>
                </a:effectLst>
                <a:latin typeface="宋体" panose="02010600030101010101" pitchFamily="2" charset="-122"/>
              </a:rPr>
              <a:t>具备图</a:t>
            </a:r>
            <a:endParaRPr lang="zh-CN" altLang="en-US" sz="800">
              <a:effectLst>
                <a:outerShdw blurRad="38100" dist="38100" dir="2700000" algn="tl">
                  <a:srgbClr val="C0C0C0"/>
                </a:outerShdw>
              </a:effectLst>
              <a:latin typeface="宋体" panose="02010600030101010101" pitchFamily="2" charset="-122"/>
            </a:endParaRPr>
          </a:p>
          <a:p>
            <a:pPr>
              <a:defRPr/>
            </a:pPr>
            <a:r>
              <a:rPr lang="zh-CN" altLang="en-US" sz="800">
                <a:effectLst>
                  <a:outerShdw blurRad="38100" dist="38100" dir="2700000" algn="tl">
                    <a:srgbClr val="C0C0C0"/>
                  </a:outerShdw>
                </a:effectLst>
                <a:latin typeface="宋体" panose="02010600030101010101" pitchFamily="2" charset="-122"/>
              </a:rPr>
              <a:t>  像传感器的功能；若电荷通过外界注入方式得到的，则具备</a:t>
            </a:r>
            <a:endParaRPr lang="zh-CN" altLang="en-US" sz="800">
              <a:effectLst>
                <a:outerShdw blurRad="38100" dist="38100" dir="2700000" algn="tl">
                  <a:srgbClr val="C0C0C0"/>
                </a:outerShdw>
              </a:effectLst>
              <a:latin typeface="宋体" panose="02010600030101010101" pitchFamily="2" charset="-122"/>
            </a:endParaRPr>
          </a:p>
          <a:p>
            <a:pPr>
              <a:defRPr/>
            </a:pPr>
            <a:r>
              <a:rPr lang="zh-CN" altLang="en-US" sz="800">
                <a:effectLst>
                  <a:outerShdw blurRad="38100" dist="38100" dir="2700000" algn="tl">
                    <a:srgbClr val="C0C0C0"/>
                  </a:outerShdw>
                </a:effectLst>
                <a:latin typeface="宋体" panose="02010600030101010101" pitchFamily="2" charset="-122"/>
              </a:rPr>
              <a:t>  延时、信号处理、数据存储以及逻辑运算等功能。</a:t>
            </a:r>
            <a:endParaRPr lang="zh-CN" altLang="en-US" sz="800">
              <a:effectLst>
                <a:outerShdw blurRad="38100" dist="38100" dir="2700000" algn="tl">
                  <a:srgbClr val="C0C0C0"/>
                </a:outerShdw>
              </a:effectLst>
              <a:latin typeface="宋体" panose="02010600030101010101" pitchFamily="2" charset="-122"/>
            </a:endParaRPr>
          </a:p>
          <a:p>
            <a:pPr>
              <a:defRPr/>
            </a:pPr>
            <a:endParaRPr lang="zh-CN" altLang="en-US" sz="800">
              <a:effectLst>
                <a:outerShdw blurRad="38100" dist="38100" dir="2700000" algn="tl">
                  <a:srgbClr val="C0C0C0"/>
                </a:outerShdw>
              </a:effectLst>
            </a:endParaRPr>
          </a:p>
          <a:p>
            <a:pPr>
              <a:defRPr/>
            </a:pPr>
            <a:endParaRPr lang="zh-CN" altLang="en-US" sz="800">
              <a:effectLst>
                <a:outerShdw blurRad="38100" dist="38100" dir="2700000" algn="tl">
                  <a:srgbClr val="C0C0C0"/>
                </a:outerShdw>
              </a:effectLst>
              <a:latin typeface="宋体" panose="02010600030101010101" pitchFamily="2" charset="-122"/>
            </a:endParaRPr>
          </a:p>
          <a:p>
            <a:pPr>
              <a:defRPr/>
            </a:pP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297985"/>
          <p:cNvSpPr>
            <a:spLocks noRot="1" noChangeArrowheads="1" noTextEdit="1"/>
          </p:cNvSpPr>
          <p:nvPr>
            <p:ph type="sldImg" idx="4294967295"/>
          </p:nvPr>
        </p:nvSpPr>
        <p:spPr/>
      </p:sp>
      <p:sp>
        <p:nvSpPr>
          <p:cNvPr id="11266" name="文本占位符 297986"/>
          <p:cNvSpPr>
            <a:spLocks noGrp="1" noChangeArrowheads="1"/>
          </p:cNvSpPr>
          <p:nvPr>
            <p:ph type="body" idx="4294967295"/>
          </p:nvPr>
        </p:nvSpPr>
        <p:spPr/>
        <p:txBody>
          <a:bodyPr/>
          <a:lstStyle/>
          <a:p>
            <a:endParaRPr lang="en-GB" smtClean="0"/>
          </a:p>
        </p:txBody>
      </p:sp>
      <p:sp>
        <p:nvSpPr>
          <p:cNvPr id="11267" name="灯片编号占位符 1"/>
          <p:cNvSpPr>
            <a:spLocks noGrp="1" noChangeArrowheads="1"/>
          </p:cNvSpPr>
          <p:nvPr>
            <p:ph type="sldNum" sz="quarter" idx="5"/>
          </p:nvPr>
        </p:nvSpPr>
        <p:spPr bwMode="auto">
          <a:noFill/>
          <a:ln>
            <a:miter lim="800000"/>
          </a:ln>
        </p:spPr>
        <p:txBody>
          <a:bodyPr/>
          <a:lstStyle/>
          <a:p>
            <a:fld id="{21B6322A-58B0-4708-8082-08C5329958FD}"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6350" y="20638"/>
            <a:ext cx="9144000" cy="6858000"/>
            <a:chOff x="0" y="0"/>
            <a:chExt cx="5760" cy="4320"/>
          </a:xfrm>
        </p:grpSpPr>
        <p:sp>
          <p:nvSpPr>
            <p:cNvPr id="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7" name="Freeform 5"/>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8" name="Group 6"/>
          <p:cNvGrpSpPr/>
          <p:nvPr/>
        </p:nvGrpSpPr>
        <p:grpSpPr bwMode="auto">
          <a:xfrm>
            <a:off x="-1588" y="6034088"/>
            <a:ext cx="7845426" cy="850900"/>
            <a:chOff x="0" y="3792"/>
            <a:chExt cx="4942" cy="536"/>
          </a:xfrm>
        </p:grpSpPr>
        <p:sp>
          <p:nvSpPr>
            <p:cNvPr id="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0" name="Group 8"/>
            <p:cNvGrpSpPr/>
            <p:nvPr userDrawn="1"/>
          </p:nvGrpSpPr>
          <p:grpSpPr bwMode="auto">
            <a:xfrm>
              <a:off x="2486" y="3792"/>
              <a:ext cx="2456" cy="536"/>
              <a:chOff x="2486" y="3792"/>
              <a:chExt cx="2456" cy="536"/>
            </a:xfrm>
          </p:grpSpPr>
          <p:sp>
            <p:nvSpPr>
              <p:cNvPr id="12" name="Freeform 9"/>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3"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4"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5"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6"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11"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7" name="Group 15"/>
          <p:cNvGrpSpPr/>
          <p:nvPr/>
        </p:nvGrpSpPr>
        <p:grpSpPr bwMode="auto">
          <a:xfrm>
            <a:off x="627063" y="6021388"/>
            <a:ext cx="5684837" cy="849312"/>
            <a:chOff x="395" y="3793"/>
            <a:chExt cx="3581" cy="535"/>
          </a:xfrm>
        </p:grpSpPr>
        <p:sp>
          <p:nvSpPr>
            <p:cNvPr id="18" name="Freeform 16"/>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9" name="Freeform 17"/>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0" name="Freeform 18"/>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1" name="Freeform 19"/>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2" name="Freeform 20"/>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3" name="Freeform 21"/>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6278" name="Rectangle 22"/>
          <p:cNvSpPr>
            <a:spLocks noGrp="1" noChangeArrowheads="1"/>
          </p:cNvSpPr>
          <p:nvPr>
            <p:ph type="ctrTitle" sz="quarter"/>
          </p:nvPr>
        </p:nvSpPr>
        <p:spPr>
          <a:xfrm>
            <a:off x="457200" y="1447800"/>
            <a:ext cx="8229600" cy="1736725"/>
          </a:xfrm>
        </p:spPr>
        <p:txBody>
          <a:bodyPr/>
          <a:lstStyle>
            <a:lvl1pPr>
              <a:defRPr sz="5400"/>
            </a:lvl1pPr>
          </a:lstStyle>
          <a:p>
            <a:r>
              <a:rPr lang="zh-CN" altLang="en-US"/>
              <a:t>单击此处编辑母版标题样式</a:t>
            </a:r>
            <a:endParaRPr lang="zh-CN" altLang="en-US"/>
          </a:p>
        </p:txBody>
      </p:sp>
      <p:sp>
        <p:nvSpPr>
          <p:cNvPr id="96279"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zh-CN" altLang="en-US"/>
              <a:t>单击此处编辑母版副标题样式</a:t>
            </a:r>
            <a:endParaRPr lang="zh-CN" altLang="en-US"/>
          </a:p>
        </p:txBody>
      </p:sp>
      <p:sp>
        <p:nvSpPr>
          <p:cNvPr id="24" name="Rectangle 24"/>
          <p:cNvSpPr>
            <a:spLocks noGrp="1" noChangeArrowheads="1"/>
          </p:cNvSpPr>
          <p:nvPr>
            <p:ph type="dt" sz="quarter" idx="10"/>
          </p:nvPr>
        </p:nvSpPr>
        <p:spPr/>
        <p:txBody>
          <a:bodyPr/>
          <a:lstStyle>
            <a:lvl1pPr>
              <a:defRPr sz="1200">
                <a:solidFill>
                  <a:schemeClr val="tx1"/>
                </a:solidFill>
              </a:defRPr>
            </a:lvl1pPr>
          </a:lstStyle>
          <a:p>
            <a:pPr>
              <a:defRPr/>
            </a:pPr>
            <a:fld id="{9FDFA19E-E6DC-4B1F-9F2D-7829D8FFF764}" type="datetime1">
              <a:rPr lang="zh-CN" altLang="en-US"/>
            </a:fld>
            <a:endParaRPr lang="en-US" altLang="zh-CN"/>
          </a:p>
        </p:txBody>
      </p:sp>
      <p:sp>
        <p:nvSpPr>
          <p:cNvPr id="25" name="Rectangle 25"/>
          <p:cNvSpPr>
            <a:spLocks noGrp="1" noChangeArrowheads="1"/>
          </p:cNvSpPr>
          <p:nvPr>
            <p:ph type="sldNum" sz="quarter" idx="11"/>
          </p:nvPr>
        </p:nvSpPr>
        <p:spPr/>
        <p:txBody>
          <a:bodyPr/>
          <a:lstStyle>
            <a:lvl1pPr>
              <a:defRPr sz="1200">
                <a:solidFill>
                  <a:schemeClr val="tx1"/>
                </a:solidFill>
              </a:defRPr>
            </a:lvl1pPr>
          </a:lstStyle>
          <a:p>
            <a:pPr>
              <a:defRPr/>
            </a:pPr>
            <a:fld id="{90FD06C3-8240-470B-8B4F-974F182730B5}" type="slidenum">
              <a:rPr lang="en-US" altLang="zh-CN"/>
            </a:fld>
            <a:endParaRPr lang="en-US" altLang="zh-CN"/>
          </a:p>
        </p:txBody>
      </p:sp>
      <p:sp>
        <p:nvSpPr>
          <p:cNvPr id="26" name="Rectangle 26"/>
          <p:cNvSpPr>
            <a:spLocks noGrp="1" noChangeArrowheads="1"/>
          </p:cNvSpPr>
          <p:nvPr>
            <p:ph type="ftr" sz="quarter" idx="12"/>
          </p:nvPr>
        </p:nvSpPr>
        <p:spPr>
          <a:xfrm>
            <a:off x="3124200" y="6248400"/>
            <a:ext cx="2895600" cy="457200"/>
          </a:xfrm>
        </p:spPr>
        <p:txBody>
          <a:bodyPr/>
          <a:lstStyle>
            <a:lvl1pPr>
              <a:defRPr sz="1200" b="0">
                <a:solidFill>
                  <a:schemeClr val="tx1"/>
                </a:solidFill>
                <a:ea typeface="+mn-ea"/>
              </a:defRPr>
            </a:lvl1pPr>
          </a:lstStyle>
          <a:p>
            <a:pPr>
              <a:defRPr/>
            </a:pPr>
            <a:r>
              <a:rPr lang="en-US" altLang="zh-CN"/>
              <a:t>南京邮电大学光通信研究所</a:t>
            </a:r>
            <a:endParaRPr lang="en-US" altLang="zh-CN"/>
          </a:p>
        </p:txBody>
      </p:sp>
      <p:pic>
        <p:nvPicPr>
          <p:cNvPr id="27" name="Picture 2"/>
          <p:cNvPicPr>
            <a:picLocks noChangeAspect="1" noChangeArrowheads="1"/>
          </p:cNvPicPr>
          <p:nvPr userDrawn="1"/>
        </p:nvPicPr>
        <p:blipFill>
          <a:blip r:embed="rId2" cstate="print"/>
          <a:srcRect/>
          <a:stretch>
            <a:fillRect/>
          </a:stretch>
        </p:blipFill>
        <p:spPr bwMode="auto">
          <a:xfrm>
            <a:off x="5865813" y="0"/>
            <a:ext cx="3278187" cy="642938"/>
          </a:xfrm>
          <a:prstGeom prst="rect">
            <a:avLst/>
          </a:prstGeom>
          <a:noFill/>
          <a:ln w="9525" algn="ctr">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C8C371C2-3FFF-4794-BF25-6FDE962E2BE5}"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AF1479A2-F4A8-4108-B360-D29BCCEEEE2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4"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55953C8D-42CD-41C7-9B81-75A012947578}"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F56C2567-83BA-47EB-B81E-BA3E34A80FBA}"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pic>
        <p:nvPicPr>
          <p:cNvPr id="5"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a:xfrm>
            <a:off x="457200" y="228600"/>
            <a:ext cx="8229600" cy="11430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24"/>
          <p:cNvSpPr>
            <a:spLocks noGrp="1" noChangeArrowheads="1"/>
          </p:cNvSpPr>
          <p:nvPr>
            <p:ph type="dt" sz="half" idx="10"/>
          </p:nvPr>
        </p:nvSpPr>
        <p:spPr/>
        <p:txBody>
          <a:bodyPr/>
          <a:lstStyle>
            <a:lvl1pPr>
              <a:defRPr/>
            </a:lvl1pPr>
          </a:lstStyle>
          <a:p>
            <a:pPr>
              <a:defRPr/>
            </a:pPr>
            <a:fld id="{FC34C019-6186-483E-A05C-DC23219EC189}" type="datetime1">
              <a:rPr lang="zh-CN" altLang="en-US"/>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75F73AF9-58A9-45F2-9D58-624D0A7D6228}"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pic>
        <p:nvPicPr>
          <p:cNvPr id="6"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a:xfrm>
            <a:off x="457200" y="228600"/>
            <a:ext cx="8229600" cy="1143000"/>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4"/>
          <p:cNvSpPr>
            <a:spLocks noGrp="1" noChangeArrowheads="1"/>
          </p:cNvSpPr>
          <p:nvPr>
            <p:ph type="dt" sz="half" idx="10"/>
          </p:nvPr>
        </p:nvSpPr>
        <p:spPr/>
        <p:txBody>
          <a:bodyPr/>
          <a:lstStyle>
            <a:lvl1pPr>
              <a:defRPr/>
            </a:lvl1pPr>
          </a:lstStyle>
          <a:p>
            <a:pPr>
              <a:defRPr/>
            </a:pPr>
            <a:fld id="{E0EE90EB-8C41-4895-B7C2-120CC7147654}" type="datetime1">
              <a:rPr lang="zh-CN" altLang="en-US"/>
            </a:fld>
            <a:endParaRPr lang="en-US" altLang="zh-CN"/>
          </a:p>
        </p:txBody>
      </p:sp>
      <p:sp>
        <p:nvSpPr>
          <p:cNvPr id="8"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9" name="Rectangle 26"/>
          <p:cNvSpPr>
            <a:spLocks noGrp="1" noChangeArrowheads="1"/>
          </p:cNvSpPr>
          <p:nvPr>
            <p:ph type="sldNum" sz="quarter" idx="12"/>
          </p:nvPr>
        </p:nvSpPr>
        <p:spPr/>
        <p:txBody>
          <a:bodyPr/>
          <a:lstStyle>
            <a:lvl1pPr>
              <a:defRPr/>
            </a:lvl1pPr>
          </a:lstStyle>
          <a:p>
            <a:pPr>
              <a:defRPr/>
            </a:pPr>
            <a:fld id="{A822EEF9-81CA-47F6-A3B8-1ABB78196209}"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pic>
        <p:nvPicPr>
          <p:cNvPr id="5"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a:xfrm>
            <a:off x="457200" y="228600"/>
            <a:ext cx="8229600" cy="1143000"/>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495800"/>
          </a:xfrm>
        </p:spPr>
        <p:txBody>
          <a:bodyPr/>
          <a:lstStyle/>
          <a:p>
            <a:pPr lvl="0"/>
            <a:endParaRPr lang="zh-CN" altLang="en-US" noProof="0" smtClean="0"/>
          </a:p>
        </p:txBody>
      </p:sp>
      <p:sp>
        <p:nvSpPr>
          <p:cNvPr id="6" name="Rectangle 24"/>
          <p:cNvSpPr>
            <a:spLocks noGrp="1" noChangeArrowheads="1"/>
          </p:cNvSpPr>
          <p:nvPr>
            <p:ph type="dt" sz="half" idx="10"/>
          </p:nvPr>
        </p:nvSpPr>
        <p:spPr/>
        <p:txBody>
          <a:bodyPr/>
          <a:lstStyle>
            <a:lvl1pPr>
              <a:defRPr/>
            </a:lvl1pPr>
          </a:lstStyle>
          <a:p>
            <a:pPr>
              <a:defRPr/>
            </a:pPr>
            <a:fld id="{0A2F37F4-2596-4464-B055-206141FA8ED5}" type="datetime1">
              <a:rPr lang="zh-CN" altLang="en-US"/>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9D355CB0-C2F2-439F-A122-EB578112708B}"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smtClean="0"/>
          </a:p>
        </p:txBody>
      </p:sp>
      <p:sp>
        <p:nvSpPr>
          <p:cNvPr id="4" name="Rectangle 3083"/>
          <p:cNvSpPr>
            <a:spLocks noGrp="1" noChangeArrowheads="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fld id="{697D8CC8-89C5-4A1F-B6AD-8F4AF7D47E2F}" type="datetime1">
              <a:rPr lang="zh-CN" altLang="en-US" smtClean="0"/>
            </a:fld>
            <a:endParaRPr lang="en-US" altLang="zh-CN"/>
          </a:p>
        </p:txBody>
      </p:sp>
      <p:sp>
        <p:nvSpPr>
          <p:cNvPr id="5" name="Rectangle 3084"/>
          <p:cNvSpPr>
            <a:spLocks noGrp="1" noChangeArrowheads="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r>
              <a:rPr lang="en-US" altLang="zh-CN" smtClean="0"/>
              <a:t>1</a:t>
            </a:r>
            <a:endParaRPr lang="en-US" altLang="zh-CN"/>
          </a:p>
        </p:txBody>
      </p:sp>
      <p:sp>
        <p:nvSpPr>
          <p:cNvPr id="6" name="Rectangle 3085"/>
          <p:cNvSpPr>
            <a:spLocks noGrp="1" noChangeArrowheads="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CBDEC0FF-4FAE-4091-8F67-4616276BEBF0}" type="slidenum">
              <a:rPr lang="en-US" altLang="zh-CN"/>
            </a:fld>
            <a:endParaRPr lang="en-US" altLang="zh-CN"/>
          </a:p>
        </p:txBody>
      </p:sp>
    </p:spTree>
  </p:cSld>
  <p:clrMapOvr>
    <a:masterClrMapping/>
  </p:clrMapOvr>
  <p:transition spd="slow">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CFF4C4A-E5E4-47E7-9043-CC944E77D1BA}"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B915ED45-899F-493A-9981-9650A9AE7A8B}"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D544AA63-E049-479B-9C5B-8AA3E5520863}"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0EDA65B-A2AE-4E4F-9952-492C695E3AB4}"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0DED014C-F980-4B02-AD9B-B2F33873A793}"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C9C49057-D96C-4F39-989E-05E642F795FC}" type="slidenum">
              <a:rPr lang="en-US" altLang="zh-CN"/>
            </a:fld>
            <a:endParaRPr lang="en-US" altLang="zh-CN"/>
          </a:p>
        </p:txBody>
      </p:sp>
      <p:pic>
        <p:nvPicPr>
          <p:cNvPr id="8" name="Picture 2"/>
          <p:cNvPicPr>
            <a:picLocks noChangeAspect="1" noChangeArrowheads="1"/>
          </p:cNvPicPr>
          <p:nvPr userDrawn="1"/>
        </p:nvPicPr>
        <p:blipFill>
          <a:blip r:embed="rId2" cstate="print"/>
          <a:srcRect/>
          <a:stretch>
            <a:fillRect/>
          </a:stretch>
        </p:blipFill>
        <p:spPr bwMode="auto">
          <a:xfrm>
            <a:off x="5865813" y="0"/>
            <a:ext cx="3278187" cy="642938"/>
          </a:xfrm>
          <a:prstGeom prst="rect">
            <a:avLst/>
          </a:prstGeom>
          <a:noFill/>
          <a:ln w="9525" algn="ctr">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8" name="页脚占位符 7"/>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F71FA0CC-1C0C-4C4C-80A4-2B8CB29B5C24}"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页脚占位符 3"/>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826854E5-15EB-4880-A18D-F22AA6A1DBD1}"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3" name="页脚占位符 2"/>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E20068FE-9DA0-41A7-BE05-0153BADC6B75}"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847FC08-65FC-42B2-A3FE-C47F51E9EE24}"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6F610BE8-396B-4E8F-98C9-A1C48BEC2D72}"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20EA2D48-671B-4D80-AD56-88081648E95D}"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BD09EAB9-B8C2-4ECB-84B4-BD9FECD86A75}"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36E85C86-2F60-4171-901F-7380FA54B6AA}"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201F0957-FA69-4E8F-BCCB-BE1CFC5E8159}"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页脚占位符 3"/>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C5A7A37-4F07-4299-B94F-D41E83789105}"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24"/>
          <p:cNvSpPr>
            <a:spLocks noGrp="1" noChangeArrowheads="1"/>
          </p:cNvSpPr>
          <p:nvPr>
            <p:ph type="dt" sz="half" idx="10"/>
          </p:nvPr>
        </p:nvSpPr>
        <p:spPr/>
        <p:txBody>
          <a:bodyPr/>
          <a:lstStyle>
            <a:lvl1pPr>
              <a:defRPr/>
            </a:lvl1pPr>
          </a:lstStyle>
          <a:p>
            <a:pPr>
              <a:defRPr/>
            </a:pPr>
            <a:fld id="{0D037FD0-1FDB-4E48-82AE-8B588DCF3E7F}" type="datetime1">
              <a:rPr lang="zh-CN" altLang="en-US"/>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FFC87F1E-924C-4EAE-929F-88AC58D87835}"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6699"/>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6699"/>
              </a:solidFill>
            </a:endParaRPr>
          </a:p>
        </p:txBody>
      </p:sp>
      <p:sp>
        <p:nvSpPr>
          <p:cNvPr id="6" name="灯片编号占位符 5"/>
          <p:cNvSpPr>
            <a:spLocks noGrp="1"/>
          </p:cNvSpPr>
          <p:nvPr>
            <p:ph type="sldNum" sz="quarter" idx="12"/>
          </p:nvPr>
        </p:nvSpPr>
        <p:spPr/>
        <p:txBody>
          <a:bodyPr/>
          <a:lstStyle>
            <a:lvl1pPr>
              <a:defRPr/>
            </a:lvl1pPr>
          </a:lstStyle>
          <a:p>
            <a:fld id="{45C1202B-6B12-4874-BD23-D227024564CF}"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6699"/>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6699"/>
              </a:solidFill>
            </a:endParaRPr>
          </a:p>
        </p:txBody>
      </p:sp>
      <p:sp>
        <p:nvSpPr>
          <p:cNvPr id="6" name="灯片编号占位符 5"/>
          <p:cNvSpPr>
            <a:spLocks noGrp="1"/>
          </p:cNvSpPr>
          <p:nvPr>
            <p:ph type="sldNum" sz="quarter" idx="12"/>
          </p:nvPr>
        </p:nvSpPr>
        <p:spPr/>
        <p:txBody>
          <a:bodyPr/>
          <a:lstStyle>
            <a:lvl1pPr>
              <a:defRPr/>
            </a:lvl1pPr>
          </a:lstStyle>
          <a:p>
            <a:fld id="{8C94F982-530C-47EE-B0AA-EACD20A08B65}"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solidFill>
                <a:srgbClr val="006699"/>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6699"/>
              </a:solidFill>
            </a:endParaRPr>
          </a:p>
        </p:txBody>
      </p:sp>
      <p:sp>
        <p:nvSpPr>
          <p:cNvPr id="6" name="灯片编号占位符 5"/>
          <p:cNvSpPr>
            <a:spLocks noGrp="1"/>
          </p:cNvSpPr>
          <p:nvPr>
            <p:ph type="sldNum" sz="quarter" idx="12"/>
          </p:nvPr>
        </p:nvSpPr>
        <p:spPr/>
        <p:txBody>
          <a:bodyPr/>
          <a:lstStyle>
            <a:lvl1pPr>
              <a:defRPr/>
            </a:lvl1pPr>
          </a:lstStyle>
          <a:p>
            <a:fld id="{586CECF0-D891-4AC3-ABA1-0FFD16EAB0D7}"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6699"/>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6699"/>
              </a:solidFill>
            </a:endParaRPr>
          </a:p>
        </p:txBody>
      </p:sp>
      <p:sp>
        <p:nvSpPr>
          <p:cNvPr id="7" name="灯片编号占位符 6"/>
          <p:cNvSpPr>
            <a:spLocks noGrp="1"/>
          </p:cNvSpPr>
          <p:nvPr>
            <p:ph type="sldNum" sz="quarter" idx="12"/>
          </p:nvPr>
        </p:nvSpPr>
        <p:spPr/>
        <p:txBody>
          <a:bodyPr/>
          <a:lstStyle>
            <a:lvl1pPr>
              <a:defRPr/>
            </a:lvl1pPr>
          </a:lstStyle>
          <a:p>
            <a:fld id="{4569E16C-780F-4BFD-91E8-0125B2550B7A}"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6699"/>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6699"/>
              </a:solidFill>
            </a:endParaRPr>
          </a:p>
        </p:txBody>
      </p:sp>
      <p:sp>
        <p:nvSpPr>
          <p:cNvPr id="9" name="灯片编号占位符 8"/>
          <p:cNvSpPr>
            <a:spLocks noGrp="1"/>
          </p:cNvSpPr>
          <p:nvPr>
            <p:ph type="sldNum" sz="quarter" idx="12"/>
          </p:nvPr>
        </p:nvSpPr>
        <p:spPr/>
        <p:txBody>
          <a:bodyPr/>
          <a:lstStyle>
            <a:lvl1pPr>
              <a:defRPr/>
            </a:lvl1pPr>
          </a:lstStyle>
          <a:p>
            <a:fld id="{A2384B00-9A0D-4825-B8B7-CA375DB9F229}"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6699"/>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6699"/>
              </a:solidFill>
            </a:endParaRPr>
          </a:p>
        </p:txBody>
      </p:sp>
      <p:sp>
        <p:nvSpPr>
          <p:cNvPr id="5" name="灯片编号占位符 4"/>
          <p:cNvSpPr>
            <a:spLocks noGrp="1"/>
          </p:cNvSpPr>
          <p:nvPr>
            <p:ph type="sldNum" sz="quarter" idx="12"/>
          </p:nvPr>
        </p:nvSpPr>
        <p:spPr/>
        <p:txBody>
          <a:bodyPr/>
          <a:lstStyle>
            <a:lvl1pPr>
              <a:defRPr/>
            </a:lvl1pPr>
          </a:lstStyle>
          <a:p>
            <a:fld id="{C14E8A32-FD44-4884-AD29-6808310FB490}"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6699"/>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6699"/>
              </a:solidFill>
            </a:endParaRPr>
          </a:p>
        </p:txBody>
      </p:sp>
      <p:sp>
        <p:nvSpPr>
          <p:cNvPr id="4" name="灯片编号占位符 3"/>
          <p:cNvSpPr>
            <a:spLocks noGrp="1"/>
          </p:cNvSpPr>
          <p:nvPr>
            <p:ph type="sldNum" sz="quarter" idx="12"/>
          </p:nvPr>
        </p:nvSpPr>
        <p:spPr/>
        <p:txBody>
          <a:bodyPr/>
          <a:lstStyle>
            <a:lvl1pPr>
              <a:defRPr/>
            </a:lvl1pPr>
          </a:lstStyle>
          <a:p>
            <a:fld id="{6B7F997B-C88A-4216-A882-0185B1D8BA7A}" type="slidenum">
              <a:rPr lang="en-US" altLang="zh-CN">
                <a:solidFill>
                  <a:srgbClr val="006699"/>
                </a:solidFill>
              </a:rPr>
            </a:fld>
            <a:endParaRPr lang="en-US" altLang="zh-CN">
              <a:solidFill>
                <a:srgbClr val="006699"/>
              </a:solidFill>
            </a:endParaRPr>
          </a:p>
        </p:txBody>
      </p:sp>
      <p:pic>
        <p:nvPicPr>
          <p:cNvPr id="5" name="Picture 2"/>
          <p:cNvPicPr>
            <a:picLocks noChangeAspect="1" noChangeArrowheads="1"/>
          </p:cNvPicPr>
          <p:nvPr userDrawn="1"/>
        </p:nvPicPr>
        <p:blipFill>
          <a:blip r:embed="rId2" cstate="print"/>
          <a:srcRect/>
          <a:stretch>
            <a:fillRect/>
          </a:stretch>
        </p:blipFill>
        <p:spPr bwMode="auto">
          <a:xfrm>
            <a:off x="5865813" y="0"/>
            <a:ext cx="3278187" cy="642938"/>
          </a:xfrm>
          <a:prstGeom prst="rect">
            <a:avLst/>
          </a:prstGeom>
          <a:noFill/>
          <a:ln w="9525" algn="ctr">
            <a:noFill/>
            <a:miter lim="800000"/>
            <a:headEnd/>
            <a:tailEnd/>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6699"/>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6699"/>
              </a:solidFill>
            </a:endParaRPr>
          </a:p>
        </p:txBody>
      </p:sp>
      <p:sp>
        <p:nvSpPr>
          <p:cNvPr id="7" name="灯片编号占位符 6"/>
          <p:cNvSpPr>
            <a:spLocks noGrp="1"/>
          </p:cNvSpPr>
          <p:nvPr>
            <p:ph type="sldNum" sz="quarter" idx="12"/>
          </p:nvPr>
        </p:nvSpPr>
        <p:spPr/>
        <p:txBody>
          <a:bodyPr/>
          <a:lstStyle>
            <a:lvl1pPr>
              <a:defRPr/>
            </a:lvl1pPr>
          </a:lstStyle>
          <a:p>
            <a:fld id="{73A67175-940F-4B08-B4F0-389537B556AC}"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solidFill>
                <a:srgbClr val="006699"/>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6699"/>
              </a:solidFill>
            </a:endParaRPr>
          </a:p>
        </p:txBody>
      </p:sp>
      <p:sp>
        <p:nvSpPr>
          <p:cNvPr id="7" name="灯片编号占位符 6"/>
          <p:cNvSpPr>
            <a:spLocks noGrp="1"/>
          </p:cNvSpPr>
          <p:nvPr>
            <p:ph type="sldNum" sz="quarter" idx="12"/>
          </p:nvPr>
        </p:nvSpPr>
        <p:spPr/>
        <p:txBody>
          <a:bodyPr/>
          <a:lstStyle>
            <a:lvl1pPr>
              <a:defRPr/>
            </a:lvl1pPr>
          </a:lstStyle>
          <a:p>
            <a:fld id="{CC8E86D0-5B92-4BB0-BB29-904DB0177518}"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6699"/>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6699"/>
              </a:solidFill>
            </a:endParaRPr>
          </a:p>
        </p:txBody>
      </p:sp>
      <p:sp>
        <p:nvSpPr>
          <p:cNvPr id="6" name="灯片编号占位符 5"/>
          <p:cNvSpPr>
            <a:spLocks noGrp="1"/>
          </p:cNvSpPr>
          <p:nvPr>
            <p:ph type="sldNum" sz="quarter" idx="12"/>
          </p:nvPr>
        </p:nvSpPr>
        <p:spPr/>
        <p:txBody>
          <a:bodyPr/>
          <a:lstStyle>
            <a:lvl1pPr>
              <a:defRPr/>
            </a:lvl1pPr>
          </a:lstStyle>
          <a:p>
            <a:fld id="{F9DFD1BF-FF6E-413C-9925-1637FE598D4A}"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8105ACC5-1915-4BE6-B887-B051E0A0A080}"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4B93E34B-5D06-4937-B3AB-E34FEB899E00}"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6699"/>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6699"/>
              </a:solidFill>
            </a:endParaRPr>
          </a:p>
        </p:txBody>
      </p:sp>
      <p:sp>
        <p:nvSpPr>
          <p:cNvPr id="6" name="灯片编号占位符 5"/>
          <p:cNvSpPr>
            <a:spLocks noGrp="1"/>
          </p:cNvSpPr>
          <p:nvPr>
            <p:ph type="sldNum" sz="quarter" idx="12"/>
          </p:nvPr>
        </p:nvSpPr>
        <p:spPr/>
        <p:txBody>
          <a:bodyPr/>
          <a:lstStyle>
            <a:lvl1pPr>
              <a:defRPr/>
            </a:lvl1pPr>
          </a:lstStyle>
          <a:p>
            <a:fld id="{21B0608E-5703-4B7F-BACD-D437639EB1AC}"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endParaRPr lang="en-US" altLang="zh-CN">
              <a:solidFill>
                <a:srgbClr val="006699"/>
              </a:solidFill>
            </a:endParaRPr>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solidFill>
                <a:srgbClr val="006699"/>
              </a:solidFill>
            </a:endParaRPr>
          </a:p>
        </p:txBody>
      </p:sp>
      <p:sp>
        <p:nvSpPr>
          <p:cNvPr id="5" name="灯片编号占位符 4"/>
          <p:cNvSpPr>
            <a:spLocks noGrp="1"/>
          </p:cNvSpPr>
          <p:nvPr>
            <p:ph type="sldNum" sz="quarter" idx="12"/>
          </p:nvPr>
        </p:nvSpPr>
        <p:spPr>
          <a:xfrm>
            <a:off x="6553200" y="6243638"/>
            <a:ext cx="2133600" cy="457200"/>
          </a:xfrm>
        </p:spPr>
        <p:txBody>
          <a:bodyPr/>
          <a:lstStyle>
            <a:lvl1pPr>
              <a:defRPr/>
            </a:lvl1pPr>
          </a:lstStyle>
          <a:p>
            <a:fld id="{3BAE6368-BA8E-4A31-870E-8265BF70CB6B}" type="slidenum">
              <a:rPr lang="en-US" altLang="zh-CN">
                <a:solidFill>
                  <a:srgbClr val="006699"/>
                </a:solidFill>
              </a:rPr>
            </a:fld>
            <a:endParaRPr lang="en-US" altLang="zh-CN">
              <a:solidFill>
                <a:srgbClr val="00669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4"/>
          <p:cNvSpPr>
            <a:spLocks noGrp="1" noChangeArrowheads="1"/>
          </p:cNvSpPr>
          <p:nvPr>
            <p:ph type="dt" sz="half" idx="10"/>
          </p:nvPr>
        </p:nvSpPr>
        <p:spPr/>
        <p:txBody>
          <a:bodyPr/>
          <a:lstStyle>
            <a:lvl1pPr>
              <a:defRPr/>
            </a:lvl1pPr>
          </a:lstStyle>
          <a:p>
            <a:pPr>
              <a:defRPr/>
            </a:pPr>
            <a:fld id="{710E7168-FF2A-4544-A2AD-9B15B667F53F}" type="datetime1">
              <a:rPr lang="zh-CN" altLang="en-US"/>
            </a:fld>
            <a:endParaRPr lang="en-US" altLang="zh-CN"/>
          </a:p>
        </p:txBody>
      </p:sp>
      <p:sp>
        <p:nvSpPr>
          <p:cNvPr id="8"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9" name="Rectangle 26"/>
          <p:cNvSpPr>
            <a:spLocks noGrp="1" noChangeArrowheads="1"/>
          </p:cNvSpPr>
          <p:nvPr>
            <p:ph type="sldNum" sz="quarter" idx="12"/>
          </p:nvPr>
        </p:nvSpPr>
        <p:spPr/>
        <p:txBody>
          <a:bodyPr/>
          <a:lstStyle>
            <a:lvl1pPr>
              <a:defRPr/>
            </a:lvl1pPr>
          </a:lstStyle>
          <a:p>
            <a:pPr>
              <a:defRPr/>
            </a:pPr>
            <a:fld id="{A0DB6AB0-7FD3-4637-827C-9229F20FCC22}"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dt" sz="half" idx="10"/>
          </p:nvPr>
        </p:nvSpPr>
        <p:spPr/>
        <p:txBody>
          <a:bodyPr/>
          <a:lstStyle>
            <a:lvl1pPr>
              <a:defRPr/>
            </a:lvl1pPr>
          </a:lstStyle>
          <a:p>
            <a:pPr>
              <a:defRPr/>
            </a:pPr>
            <a:fld id="{173FA658-7550-4C1C-91A3-B8079FE3386B}" type="datetime1">
              <a:rPr lang="zh-CN" altLang="en-US"/>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00438243-66C9-416B-8583-72F245FF0707}"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4"/>
          <p:cNvSpPr>
            <a:spLocks noGrp="1" noChangeArrowheads="1"/>
          </p:cNvSpPr>
          <p:nvPr>
            <p:ph type="dt" sz="half" idx="10"/>
          </p:nvPr>
        </p:nvSpPr>
        <p:spPr/>
        <p:txBody>
          <a:bodyPr/>
          <a:lstStyle>
            <a:lvl1pPr>
              <a:defRPr/>
            </a:lvl1pPr>
          </a:lstStyle>
          <a:p>
            <a:pPr>
              <a:defRPr/>
            </a:pPr>
            <a:fld id="{E72CF441-281C-4C1E-8BBC-E74340DCEADA}" type="datetime1">
              <a:rPr lang="zh-CN" altLang="en-US"/>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en-US" altLang="zh-CN"/>
              <a:t>南京邮电大学</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2949812A-7CE8-4FAF-A9B2-09B6B322ECF9}"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6" name="Rectangle 24"/>
          <p:cNvSpPr>
            <a:spLocks noGrp="1" noChangeArrowheads="1"/>
          </p:cNvSpPr>
          <p:nvPr>
            <p:ph type="dt" sz="half" idx="10"/>
          </p:nvPr>
        </p:nvSpPr>
        <p:spPr/>
        <p:txBody>
          <a:bodyPr/>
          <a:lstStyle>
            <a:lvl1pPr>
              <a:defRPr/>
            </a:lvl1pPr>
          </a:lstStyle>
          <a:p>
            <a:pPr>
              <a:defRPr/>
            </a:pPr>
            <a:fld id="{1736A263-B00A-4BFA-BE4D-5FC840A935E9}" type="datetime1">
              <a:rPr lang="zh-CN" altLang="en-US"/>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35573FFC-C1F4-4DD3-A4A1-BAA66A281E9A}"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6" name="Rectangle 24"/>
          <p:cNvSpPr>
            <a:spLocks noGrp="1" noChangeArrowheads="1"/>
          </p:cNvSpPr>
          <p:nvPr>
            <p:ph type="dt" sz="half" idx="10"/>
          </p:nvPr>
        </p:nvSpPr>
        <p:spPr/>
        <p:txBody>
          <a:bodyPr/>
          <a:lstStyle>
            <a:lvl1pPr>
              <a:defRPr/>
            </a:lvl1pPr>
          </a:lstStyle>
          <a:p>
            <a:pPr>
              <a:defRPr/>
            </a:pPr>
            <a:fld id="{74EF5321-F371-4529-98F3-73DF9F3673E3}" type="datetime1">
              <a:rPr lang="zh-CN" altLang="en-US"/>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8BCCA6E3-6B7C-4705-BC19-3D892DC06CCE}"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5" Type="http://schemas.openxmlformats.org/officeDocument/2006/relationships/theme" Target="../theme/theme2.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47"/>
            </a:gs>
            <a:gs pos="100000">
              <a:schemeClr val="bg1"/>
            </a:gs>
          </a:gsLst>
          <a:lin ang="5400000" scaled="1"/>
        </a:gradFill>
        <a:effectLst/>
      </p:bgPr>
    </p:bg>
    <p:spTree>
      <p:nvGrpSpPr>
        <p:cNvPr id="1" name=""/>
        <p:cNvGrpSpPr/>
        <p:nvPr/>
      </p:nvGrpSpPr>
      <p:grpSpPr>
        <a:xfrm>
          <a:off x="0" y="0"/>
          <a:ext cx="0" cy="0"/>
          <a:chOff x="0" y="0"/>
          <a:chExt cx="0" cy="0"/>
        </a:xfrm>
      </p:grpSpPr>
      <p:grpSp>
        <p:nvGrpSpPr>
          <p:cNvPr id="16386" name="Group 2"/>
          <p:cNvGrpSpPr/>
          <p:nvPr/>
        </p:nvGrpSpPr>
        <p:grpSpPr bwMode="auto">
          <a:xfrm>
            <a:off x="0" y="0"/>
            <a:ext cx="9144000" cy="6858000"/>
            <a:chOff x="0" y="0"/>
            <a:chExt cx="5760" cy="4320"/>
          </a:xfrm>
        </p:grpSpPr>
        <p:sp>
          <p:nvSpPr>
            <p:cNvPr id="9523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9523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95237" name="Freeform 5"/>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16388" name="Group 6"/>
          <p:cNvGrpSpPr/>
          <p:nvPr/>
        </p:nvGrpSpPr>
        <p:grpSpPr bwMode="auto">
          <a:xfrm>
            <a:off x="0" y="6019800"/>
            <a:ext cx="7848600" cy="857250"/>
            <a:chOff x="0" y="3792"/>
            <a:chExt cx="4944" cy="540"/>
          </a:xfrm>
        </p:grpSpPr>
        <p:sp>
          <p:nvSpPr>
            <p:cNvPr id="9523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6402" name="Group 8"/>
            <p:cNvGrpSpPr/>
            <p:nvPr userDrawn="1"/>
          </p:nvGrpSpPr>
          <p:grpSpPr bwMode="auto">
            <a:xfrm>
              <a:off x="2486" y="3792"/>
              <a:ext cx="2458" cy="540"/>
              <a:chOff x="2486" y="3792"/>
              <a:chExt cx="2458" cy="540"/>
            </a:xfrm>
          </p:grpSpPr>
          <p:sp>
            <p:nvSpPr>
              <p:cNvPr id="95241" name="Freeform 9"/>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2"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3"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4"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5"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46"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6389" name="Group 15"/>
          <p:cNvGrpSpPr/>
          <p:nvPr/>
        </p:nvGrpSpPr>
        <p:grpSpPr bwMode="auto">
          <a:xfrm>
            <a:off x="627063" y="6021388"/>
            <a:ext cx="5684837" cy="849312"/>
            <a:chOff x="395" y="3793"/>
            <a:chExt cx="3581" cy="535"/>
          </a:xfrm>
        </p:grpSpPr>
        <p:sp>
          <p:nvSpPr>
            <p:cNvPr id="95248" name="Freeform 16"/>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9" name="Freeform 17"/>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0" name="Freeform 18"/>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1" name="Freeform 19"/>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2" name="Freeform 20"/>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3" name="Freeform 2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54" name="Rectangle 22"/>
          <p:cNvSpPr>
            <a:spLocks noGrp="1" noChangeArrowheads="1"/>
          </p:cNvSpPr>
          <p:nvPr>
            <p:ph type="title"/>
          </p:nvPr>
        </p:nvSpPr>
        <p:spPr bwMode="auto">
          <a:xfrm>
            <a:off x="457200" y="2286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6391" name="Rectangle 23"/>
          <p:cNvSpPr>
            <a:spLocks noGrp="1" noChangeArrowheads="1"/>
          </p:cNvSpPr>
          <p:nvPr>
            <p:ph type="body" idx="1"/>
          </p:nvPr>
        </p:nvSpPr>
        <p:spPr bwMode="auto">
          <a:xfrm>
            <a:off x="457200" y="1600200"/>
            <a:ext cx="8229600" cy="4495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95256"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456F952D-E0EE-4519-93A8-63248073F901}" type="datetime1">
              <a:rPr lang="zh-CN" altLang="en-US"/>
            </a:fld>
            <a:endParaRPr lang="en-US" altLang="zh-CN"/>
          </a:p>
        </p:txBody>
      </p:sp>
      <p:sp>
        <p:nvSpPr>
          <p:cNvPr id="95257" name="Rectangle 25"/>
          <p:cNvSpPr>
            <a:spLocks noGrp="1" noChangeArrowheads="1"/>
          </p:cNvSpPr>
          <p:nvPr>
            <p:ph type="ftr" sz="quarter" idx="3"/>
          </p:nvPr>
        </p:nvSpPr>
        <p:spPr bwMode="auto">
          <a:xfrm>
            <a:off x="3132138" y="623728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600" b="1">
                <a:solidFill>
                  <a:srgbClr val="FFFF00"/>
                </a:solidFill>
                <a:effectLst>
                  <a:outerShdw blurRad="38100" dist="38100" dir="2700000" algn="tl">
                    <a:srgbClr val="000000"/>
                  </a:outerShdw>
                </a:effectLst>
                <a:latin typeface="Arial" panose="020B0604020202020204" pitchFamily="34" charset="0"/>
                <a:ea typeface="华文新魏" panose="02010800040101010101" pitchFamily="2" charset="-122"/>
              </a:defRPr>
            </a:lvl1pPr>
          </a:lstStyle>
          <a:p>
            <a:pPr>
              <a:defRPr/>
            </a:pPr>
            <a:r>
              <a:rPr lang="en-US" altLang="zh-CN"/>
              <a:t>南京邮电大学光通信研究所</a:t>
            </a:r>
            <a:endParaRPr lang="en-US" altLang="zh-CN"/>
          </a:p>
        </p:txBody>
      </p:sp>
      <p:sp>
        <p:nvSpPr>
          <p:cNvPr id="95258"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5BE704CB-F831-497C-8E13-8F5C8876A1B0}"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7410" name="Group 2"/>
          <p:cNvGrpSpPr/>
          <p:nvPr/>
        </p:nvGrpSpPr>
        <p:grpSpPr bwMode="auto">
          <a:xfrm>
            <a:off x="-7938" y="0"/>
            <a:ext cx="2833688" cy="6856413"/>
            <a:chOff x="-5" y="0"/>
            <a:chExt cx="1785" cy="4319"/>
          </a:xfrm>
        </p:grpSpPr>
        <p:sp>
          <p:nvSpPr>
            <p:cNvPr id="180227" name="Freeform 3"/>
            <p:cNvSpPr/>
            <p:nvPr/>
          </p:nvSpPr>
          <p:spPr bwMode="ltGray">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7422" name="Group 4"/>
            <p:cNvGrpSpPr/>
            <p:nvPr/>
          </p:nvGrpSpPr>
          <p:grpSpPr bwMode="auto">
            <a:xfrm rot="14964908" flipH="1">
              <a:off x="104" y="2441"/>
              <a:ext cx="452" cy="444"/>
              <a:chOff x="1727" y="866"/>
              <a:chExt cx="129" cy="157"/>
            </a:xfrm>
          </p:grpSpPr>
          <p:sp>
            <p:nvSpPr>
              <p:cNvPr id="180229" name="Freeform 5"/>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0" name="Freeform 6"/>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1" name="Freeform 7"/>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32" name="Freeform 8"/>
            <p:cNvSpPr/>
            <p:nvPr/>
          </p:nvSpPr>
          <p:spPr bwMode="ltGray">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7424" name="Group 9"/>
            <p:cNvGrpSpPr/>
            <p:nvPr/>
          </p:nvGrpSpPr>
          <p:grpSpPr bwMode="auto">
            <a:xfrm rot="416244">
              <a:off x="9" y="1746"/>
              <a:ext cx="1771" cy="1741"/>
              <a:chOff x="41" y="2787"/>
              <a:chExt cx="902" cy="833"/>
            </a:xfrm>
          </p:grpSpPr>
          <p:sp>
            <p:nvSpPr>
              <p:cNvPr id="180234" name="Freeform 10"/>
              <p:cNvSpPr/>
              <p:nvPr userDrawn="1"/>
            </p:nvSpPr>
            <p:spPr bwMode="ltGray">
              <a:xfrm rot="373331" flipH="1">
                <a:off x="125" y="2787"/>
                <a:ext cx="313" cy="303"/>
              </a:xfrm>
              <a:custGeom>
                <a:avLst/>
                <a:gdLst/>
                <a:ahLst/>
                <a:cxnLst>
                  <a:cxn ang="0">
                    <a:pos x="46" y="210"/>
                  </a:cxn>
                  <a:cxn ang="0">
                    <a:pos x="37" y="198"/>
                  </a:cxn>
                  <a:cxn ang="0">
                    <a:pos x="26" y="181"/>
                  </a:cxn>
                  <a:cxn ang="0">
                    <a:pos x="15" y="159"/>
                  </a:cxn>
                  <a:cxn ang="0">
                    <a:pos x="5" y="135"/>
                  </a:cxn>
                  <a:cxn ang="0">
                    <a:pos x="0" y="109"/>
                  </a:cxn>
                  <a:cxn ang="0">
                    <a:pos x="1" y="82"/>
                  </a:cxn>
                  <a:cxn ang="0">
                    <a:pos x="9" y="57"/>
                  </a:cxn>
                  <a:cxn ang="0">
                    <a:pos x="27" y="35"/>
                  </a:cxn>
                  <a:cxn ang="0">
                    <a:pos x="45" y="22"/>
                  </a:cxn>
                  <a:cxn ang="0">
                    <a:pos x="60" y="12"/>
                  </a:cxn>
                  <a:cxn ang="0">
                    <a:pos x="72" y="7"/>
                  </a:cxn>
                  <a:cxn ang="0">
                    <a:pos x="81" y="5"/>
                  </a:cxn>
                  <a:cxn ang="0">
                    <a:pos x="88" y="5"/>
                  </a:cxn>
                  <a:cxn ang="0">
                    <a:pos x="104" y="0"/>
                  </a:cxn>
                  <a:cxn ang="0">
                    <a:pos x="148" y="8"/>
                  </a:cxn>
                  <a:cxn ang="0">
                    <a:pos x="160" y="12"/>
                  </a:cxn>
                  <a:cxn ang="0">
                    <a:pos x="172" y="15"/>
                  </a:cxn>
                  <a:cxn ang="0">
                    <a:pos x="182" y="19"/>
                  </a:cxn>
                  <a:cxn ang="0">
                    <a:pos x="190" y="23"/>
                  </a:cxn>
                  <a:cxn ang="0">
                    <a:pos x="198" y="27"/>
                  </a:cxn>
                  <a:cxn ang="0">
                    <a:pos x="205" y="32"/>
                  </a:cxn>
                  <a:cxn ang="0">
                    <a:pos x="211" y="38"/>
                  </a:cxn>
                  <a:cxn ang="0">
                    <a:pos x="217" y="45"/>
                  </a:cxn>
                  <a:cxn ang="0">
                    <a:pos x="205" y="40"/>
                  </a:cxn>
                  <a:cxn ang="0">
                    <a:pos x="194" y="36"/>
                  </a:cxn>
                  <a:cxn ang="0">
                    <a:pos x="183" y="33"/>
                  </a:cxn>
                  <a:cxn ang="0">
                    <a:pos x="172" y="30"/>
                  </a:cxn>
                  <a:cxn ang="0">
                    <a:pos x="163" y="27"/>
                  </a:cxn>
                  <a:cxn ang="0">
                    <a:pos x="153" y="26"/>
                  </a:cxn>
                  <a:cxn ang="0">
                    <a:pos x="143" y="24"/>
                  </a:cxn>
                  <a:cxn ang="0">
                    <a:pos x="134" y="24"/>
                  </a:cxn>
                  <a:cxn ang="0">
                    <a:pos x="125" y="24"/>
                  </a:cxn>
                  <a:cxn ang="0">
                    <a:pos x="116" y="25"/>
                  </a:cxn>
                  <a:cxn ang="0">
                    <a:pos x="107" y="27"/>
                  </a:cxn>
                  <a:cxn ang="0">
                    <a:pos x="99" y="29"/>
                  </a:cxn>
                  <a:cxn ang="0">
                    <a:pos x="91" y="33"/>
                  </a:cxn>
                  <a:cxn ang="0">
                    <a:pos x="82" y="36"/>
                  </a:cxn>
                  <a:cxn ang="0">
                    <a:pos x="74" y="41"/>
                  </a:cxn>
                  <a:cxn ang="0">
                    <a:pos x="66" y="46"/>
                  </a:cxn>
                  <a:cxn ang="0">
                    <a:pos x="52" y="61"/>
                  </a:cxn>
                  <a:cxn ang="0">
                    <a:pos x="42" y="80"/>
                  </a:cxn>
                  <a:cxn ang="0">
                    <a:pos x="37" y="103"/>
                  </a:cxn>
                  <a:cxn ang="0">
                    <a:pos x="35" y="126"/>
                  </a:cxn>
                  <a:cxn ang="0">
                    <a:pos x="35" y="151"/>
                  </a:cxn>
                  <a:cxn ang="0">
                    <a:pos x="38" y="174"/>
                  </a:cxn>
                  <a:cxn ang="0">
                    <a:pos x="41" y="194"/>
                  </a:cxn>
                  <a:cxn ang="0">
                    <a:pos x="46" y="210"/>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5" name="Freeform 11"/>
              <p:cNvSpPr/>
              <p:nvPr userDrawn="1"/>
            </p:nvSpPr>
            <p:spPr bwMode="ltGray">
              <a:xfrm rot="373331" flipH="1">
                <a:off x="41" y="2843"/>
                <a:ext cx="262" cy="308"/>
              </a:xfrm>
              <a:custGeom>
                <a:avLst/>
                <a:gdLst/>
                <a:ahLst/>
                <a:cxnLst>
                  <a:cxn ang="0">
                    <a:pos x="109" y="0"/>
                  </a:cxn>
                  <a:cxn ang="0">
                    <a:pos x="112" y="2"/>
                  </a:cxn>
                  <a:cxn ang="0">
                    <a:pos x="118" y="8"/>
                  </a:cxn>
                  <a:cxn ang="0">
                    <a:pos x="127" y="18"/>
                  </a:cxn>
                  <a:cxn ang="0">
                    <a:pos x="137" y="33"/>
                  </a:cxn>
                  <a:cxn ang="0">
                    <a:pos x="145" y="52"/>
                  </a:cxn>
                  <a:cxn ang="0">
                    <a:pos x="150" y="76"/>
                  </a:cxn>
                  <a:cxn ang="0">
                    <a:pos x="150" y="105"/>
                  </a:cxn>
                  <a:cxn ang="0">
                    <a:pos x="144" y="139"/>
                  </a:cxn>
                  <a:cxn ang="0">
                    <a:pos x="140" y="149"/>
                  </a:cxn>
                  <a:cxn ang="0">
                    <a:pos x="136" y="157"/>
                  </a:cxn>
                  <a:cxn ang="0">
                    <a:pos x="131" y="165"/>
                  </a:cxn>
                  <a:cxn ang="0">
                    <a:pos x="125" y="173"/>
                  </a:cxn>
                  <a:cxn ang="0">
                    <a:pos x="117" y="180"/>
                  </a:cxn>
                  <a:cxn ang="0">
                    <a:pos x="110" y="185"/>
                  </a:cxn>
                  <a:cxn ang="0">
                    <a:pos x="102" y="191"/>
                  </a:cxn>
                  <a:cxn ang="0">
                    <a:pos x="92" y="195"/>
                  </a:cxn>
                  <a:cxn ang="0">
                    <a:pos x="82" y="197"/>
                  </a:cxn>
                  <a:cxn ang="0">
                    <a:pos x="72" y="200"/>
                  </a:cxn>
                  <a:cxn ang="0">
                    <a:pos x="61" y="201"/>
                  </a:cxn>
                  <a:cxn ang="0">
                    <a:pos x="49" y="201"/>
                  </a:cxn>
                  <a:cxn ang="0">
                    <a:pos x="37" y="200"/>
                  </a:cxn>
                  <a:cxn ang="0">
                    <a:pos x="25" y="197"/>
                  </a:cxn>
                  <a:cxn ang="0">
                    <a:pos x="12" y="193"/>
                  </a:cxn>
                  <a:cxn ang="0">
                    <a:pos x="0" y="188"/>
                  </a:cxn>
                  <a:cxn ang="0">
                    <a:pos x="11" y="195"/>
                  </a:cxn>
                  <a:cxn ang="0">
                    <a:pos x="22" y="200"/>
                  </a:cxn>
                  <a:cxn ang="0">
                    <a:pos x="33" y="205"/>
                  </a:cxn>
                  <a:cxn ang="0">
                    <a:pos x="43" y="208"/>
                  </a:cxn>
                  <a:cxn ang="0">
                    <a:pos x="53" y="211"/>
                  </a:cxn>
                  <a:cxn ang="0">
                    <a:pos x="63" y="212"/>
                  </a:cxn>
                  <a:cxn ang="0">
                    <a:pos x="73" y="213"/>
                  </a:cxn>
                  <a:cxn ang="0">
                    <a:pos x="83" y="213"/>
                  </a:cxn>
                  <a:cxn ang="0">
                    <a:pos x="91" y="212"/>
                  </a:cxn>
                  <a:cxn ang="0">
                    <a:pos x="100" y="210"/>
                  </a:cxn>
                  <a:cxn ang="0">
                    <a:pos x="108" y="208"/>
                  </a:cxn>
                  <a:cxn ang="0">
                    <a:pos x="116" y="206"/>
                  </a:cxn>
                  <a:cxn ang="0">
                    <a:pos x="123" y="203"/>
                  </a:cxn>
                  <a:cxn ang="0">
                    <a:pos x="130" y="199"/>
                  </a:cxn>
                  <a:cxn ang="0">
                    <a:pos x="136" y="195"/>
                  </a:cxn>
                  <a:cxn ang="0">
                    <a:pos x="142" y="191"/>
                  </a:cxn>
                  <a:cxn ang="0">
                    <a:pos x="158" y="176"/>
                  </a:cxn>
                  <a:cxn ang="0">
                    <a:pos x="169" y="161"/>
                  </a:cxn>
                  <a:cxn ang="0">
                    <a:pos x="176" y="144"/>
                  </a:cxn>
                  <a:cxn ang="0">
                    <a:pos x="179" y="128"/>
                  </a:cxn>
                  <a:cxn ang="0">
                    <a:pos x="181" y="111"/>
                  </a:cxn>
                  <a:cxn ang="0">
                    <a:pos x="181" y="95"/>
                  </a:cxn>
                  <a:cxn ang="0">
                    <a:pos x="182" y="79"/>
                  </a:cxn>
                  <a:cxn ang="0">
                    <a:pos x="173" y="46"/>
                  </a:cxn>
                  <a:cxn ang="0">
                    <a:pos x="156" y="21"/>
                  </a:cxn>
                  <a:cxn ang="0">
                    <a:pos x="151" y="18"/>
                  </a:cxn>
                  <a:cxn ang="0">
                    <a:pos x="147" y="15"/>
                  </a:cxn>
                  <a:cxn ang="0">
                    <a:pos x="142" y="13"/>
                  </a:cxn>
                  <a:cxn ang="0">
                    <a:pos x="138" y="11"/>
                  </a:cxn>
                  <a:cxn ang="0">
                    <a:pos x="132" y="9"/>
                  </a:cxn>
                  <a:cxn ang="0">
                    <a:pos x="126" y="6"/>
                  </a:cxn>
                  <a:cxn ang="0">
                    <a:pos x="119" y="3"/>
                  </a:cxn>
                  <a:cxn ang="0">
                    <a:pos x="109" y="0"/>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6" name="Freeform 12"/>
              <p:cNvSpPr/>
              <p:nvPr userDrawn="1"/>
            </p:nvSpPr>
            <p:spPr bwMode="ltGray">
              <a:xfrm rot="373331" flipH="1">
                <a:off x="121" y="2907"/>
                <a:ext cx="93" cy="156"/>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7" name="Freeform 13"/>
              <p:cNvSpPr/>
              <p:nvPr userDrawn="1"/>
            </p:nvSpPr>
            <p:spPr bwMode="ltGray">
              <a:xfrm rot="373331" flipH="1">
                <a:off x="313" y="3110"/>
                <a:ext cx="85" cy="93"/>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8" name="Freeform 14"/>
              <p:cNvSpPr/>
              <p:nvPr userDrawn="1"/>
            </p:nvSpPr>
            <p:spPr bwMode="ltGray">
              <a:xfrm rot="373331" flipH="1">
                <a:off x="289" y="3133"/>
                <a:ext cx="21" cy="55"/>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7456" name="Group 15"/>
              <p:cNvGrpSpPr/>
              <p:nvPr userDrawn="1"/>
            </p:nvGrpSpPr>
            <p:grpSpPr bwMode="auto">
              <a:xfrm rot="10886446" flipH="1">
                <a:off x="335" y="3251"/>
                <a:ext cx="608" cy="369"/>
                <a:chOff x="-366" y="1704"/>
                <a:chExt cx="608" cy="369"/>
              </a:xfrm>
            </p:grpSpPr>
            <p:sp>
              <p:nvSpPr>
                <p:cNvPr id="180240" name="Freeform 16"/>
                <p:cNvSpPr/>
                <p:nvPr userDrawn="1"/>
              </p:nvSpPr>
              <p:spPr bwMode="ltGray">
                <a:xfrm rot="4200091">
                  <a:off x="-243" y="1807"/>
                  <a:ext cx="143" cy="390"/>
                </a:xfrm>
                <a:custGeom>
                  <a:avLst/>
                  <a:gdLst/>
                  <a:ahLst/>
                  <a:cxnLst>
                    <a:cxn ang="0">
                      <a:pos x="12" y="44"/>
                    </a:cxn>
                    <a:cxn ang="0">
                      <a:pos x="6" y="72"/>
                    </a:cxn>
                    <a:cxn ang="0">
                      <a:pos x="3" y="99"/>
                    </a:cxn>
                    <a:cxn ang="0">
                      <a:pos x="0" y="125"/>
                    </a:cxn>
                    <a:cxn ang="0">
                      <a:pos x="0" y="151"/>
                    </a:cxn>
                    <a:cxn ang="0">
                      <a:pos x="3" y="180"/>
                    </a:cxn>
                    <a:cxn ang="0">
                      <a:pos x="7" y="211"/>
                    </a:cxn>
                    <a:cxn ang="0">
                      <a:pos x="16" y="247"/>
                    </a:cxn>
                    <a:cxn ang="0">
                      <a:pos x="29" y="287"/>
                    </a:cxn>
                    <a:cxn ang="0">
                      <a:pos x="43" y="325"/>
                    </a:cxn>
                    <a:cxn ang="0">
                      <a:pos x="61" y="364"/>
                    </a:cxn>
                    <a:cxn ang="0">
                      <a:pos x="83" y="406"/>
                    </a:cxn>
                    <a:cxn ang="0">
                      <a:pos x="106" y="446"/>
                    </a:cxn>
                    <a:cxn ang="0">
                      <a:pos x="132" y="483"/>
                    </a:cxn>
                    <a:cxn ang="0">
                      <a:pos x="157" y="516"/>
                    </a:cxn>
                    <a:cxn ang="0">
                      <a:pos x="182" y="544"/>
                    </a:cxn>
                    <a:cxn ang="0">
                      <a:pos x="207" y="564"/>
                    </a:cxn>
                    <a:cxn ang="0">
                      <a:pos x="160" y="501"/>
                    </a:cxn>
                    <a:cxn ang="0">
                      <a:pos x="127" y="448"/>
                    </a:cxn>
                    <a:cxn ang="0">
                      <a:pos x="103" y="405"/>
                    </a:cxn>
                    <a:cxn ang="0">
                      <a:pos x="87" y="368"/>
                    </a:cxn>
                    <a:cxn ang="0">
                      <a:pos x="75" y="337"/>
                    </a:cxn>
                    <a:cxn ang="0">
                      <a:pos x="68" y="309"/>
                    </a:cxn>
                    <a:cxn ang="0">
                      <a:pos x="63" y="285"/>
                    </a:cxn>
                    <a:cxn ang="0">
                      <a:pos x="56" y="261"/>
                    </a:cxn>
                    <a:cxn ang="0">
                      <a:pos x="44" y="205"/>
                    </a:cxn>
                    <a:cxn ang="0">
                      <a:pos x="41" y="140"/>
                    </a:cxn>
                    <a:cxn ang="0">
                      <a:pos x="43" y="68"/>
                    </a:cxn>
                    <a:cxn ang="0">
                      <a:pos x="50" y="0"/>
                    </a:cxn>
                    <a:cxn ang="0">
                      <a:pos x="12" y="44"/>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1" name="Freeform 17"/>
                <p:cNvSpPr/>
                <p:nvPr userDrawn="1"/>
              </p:nvSpPr>
              <p:spPr bwMode="ltGray">
                <a:xfrm rot="4200091">
                  <a:off x="124" y="1761"/>
                  <a:ext cx="33" cy="160"/>
                </a:xfrm>
                <a:custGeom>
                  <a:avLst/>
                  <a:gdLst/>
                  <a:ahLst/>
                  <a:cxnLst>
                    <a:cxn ang="0">
                      <a:pos x="0" y="19"/>
                    </a:cxn>
                    <a:cxn ang="0">
                      <a:pos x="14" y="55"/>
                    </a:cxn>
                    <a:cxn ang="0">
                      <a:pos x="22" y="101"/>
                    </a:cxn>
                    <a:cxn ang="0">
                      <a:pos x="24" y="159"/>
                    </a:cxn>
                    <a:cxn ang="0">
                      <a:pos x="19" y="232"/>
                    </a:cxn>
                    <a:cxn ang="0">
                      <a:pos x="45" y="217"/>
                    </a:cxn>
                    <a:cxn ang="0">
                      <a:pos x="47" y="178"/>
                    </a:cxn>
                    <a:cxn ang="0">
                      <a:pos x="47" y="140"/>
                    </a:cxn>
                    <a:cxn ang="0">
                      <a:pos x="45" y="103"/>
                    </a:cxn>
                    <a:cxn ang="0">
                      <a:pos x="41" y="71"/>
                    </a:cxn>
                    <a:cxn ang="0">
                      <a:pos x="36" y="52"/>
                    </a:cxn>
                    <a:cxn ang="0">
                      <a:pos x="29" y="34"/>
                    </a:cxn>
                    <a:cxn ang="0">
                      <a:pos x="22" y="17"/>
                    </a:cxn>
                    <a:cxn ang="0">
                      <a:pos x="13" y="0"/>
                    </a:cxn>
                    <a:cxn ang="0">
                      <a:pos x="0" y="1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2" name="Freeform 18"/>
                <p:cNvSpPr/>
                <p:nvPr userDrawn="1"/>
              </p:nvSpPr>
              <p:spPr bwMode="ltGray">
                <a:xfrm rot="4200091">
                  <a:off x="185" y="1723"/>
                  <a:ext cx="60" cy="27"/>
                </a:xfrm>
                <a:custGeom>
                  <a:avLst/>
                  <a:gdLst/>
                  <a:ahLst/>
                  <a:cxnLst>
                    <a:cxn ang="0">
                      <a:pos x="87" y="22"/>
                    </a:cxn>
                    <a:cxn ang="0">
                      <a:pos x="77" y="17"/>
                    </a:cxn>
                    <a:cxn ang="0">
                      <a:pos x="68" y="12"/>
                    </a:cxn>
                    <a:cxn ang="0">
                      <a:pos x="58" y="7"/>
                    </a:cxn>
                    <a:cxn ang="0">
                      <a:pos x="47" y="5"/>
                    </a:cxn>
                    <a:cxn ang="0">
                      <a:pos x="37" y="3"/>
                    </a:cxn>
                    <a:cxn ang="0">
                      <a:pos x="26" y="2"/>
                    </a:cxn>
                    <a:cxn ang="0">
                      <a:pos x="13" y="0"/>
                    </a:cxn>
                    <a:cxn ang="0">
                      <a:pos x="0" y="2"/>
                    </a:cxn>
                    <a:cxn ang="0">
                      <a:pos x="6" y="6"/>
                    </a:cxn>
                    <a:cxn ang="0">
                      <a:pos x="14" y="10"/>
                    </a:cxn>
                    <a:cxn ang="0">
                      <a:pos x="22" y="14"/>
                    </a:cxn>
                    <a:cxn ang="0">
                      <a:pos x="33" y="18"/>
                    </a:cxn>
                    <a:cxn ang="0">
                      <a:pos x="42" y="22"/>
                    </a:cxn>
                    <a:cxn ang="0">
                      <a:pos x="52" y="27"/>
                    </a:cxn>
                    <a:cxn ang="0">
                      <a:pos x="64" y="33"/>
                    </a:cxn>
                    <a:cxn ang="0">
                      <a:pos x="74" y="40"/>
                    </a:cxn>
                    <a:cxn ang="0">
                      <a:pos x="87" y="22"/>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grpSp>
          <p:nvGrpSpPr>
            <p:cNvPr id="17425" name="Group 19"/>
            <p:cNvGrpSpPr/>
            <p:nvPr/>
          </p:nvGrpSpPr>
          <p:grpSpPr bwMode="auto">
            <a:xfrm rot="6248562">
              <a:off x="343" y="3854"/>
              <a:ext cx="392" cy="424"/>
              <a:chOff x="1727" y="866"/>
              <a:chExt cx="129" cy="157"/>
            </a:xfrm>
          </p:grpSpPr>
          <p:sp>
            <p:nvSpPr>
              <p:cNvPr id="180244" name="Freeform 20"/>
              <p:cNvSpPr/>
              <p:nvPr userDrawn="1"/>
            </p:nvSpPr>
            <p:spPr bwMode="ltGray">
              <a:xfrm>
                <a:off x="1727" y="868"/>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5" name="Freeform 21"/>
              <p:cNvSpPr/>
              <p:nvPr userDrawn="1"/>
            </p:nvSpPr>
            <p:spPr bwMode="ltGray">
              <a:xfrm>
                <a:off x="1786" y="896"/>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6" name="Freeform 22"/>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17426" name="Group 23"/>
            <p:cNvGrpSpPr/>
            <p:nvPr/>
          </p:nvGrpSpPr>
          <p:grpSpPr bwMode="auto">
            <a:xfrm rot="5003157">
              <a:off x="249" y="1102"/>
              <a:ext cx="412" cy="500"/>
              <a:chOff x="1727" y="866"/>
              <a:chExt cx="129" cy="157"/>
            </a:xfrm>
          </p:grpSpPr>
          <p:sp>
            <p:nvSpPr>
              <p:cNvPr id="180248" name="Freeform 24"/>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9" name="Freeform 25"/>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0" name="Freeform 26"/>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17427" name="Group 27"/>
            <p:cNvGrpSpPr/>
            <p:nvPr/>
          </p:nvGrpSpPr>
          <p:grpSpPr bwMode="auto">
            <a:xfrm>
              <a:off x="815" y="0"/>
              <a:ext cx="345" cy="367"/>
              <a:chOff x="1727" y="866"/>
              <a:chExt cx="129" cy="157"/>
            </a:xfrm>
          </p:grpSpPr>
          <p:sp>
            <p:nvSpPr>
              <p:cNvPr id="180252" name="Freeform 28"/>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3" name="Freeform 29"/>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4" name="Freeform 30"/>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55" name="Freeform 31"/>
            <p:cNvSpPr/>
            <p:nvPr/>
          </p:nvSpPr>
          <p:spPr bwMode="ltGray">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6" name="Freeform 32"/>
            <p:cNvSpPr/>
            <p:nvPr/>
          </p:nvSpPr>
          <p:spPr bwMode="ltGray">
            <a:xfrm rot="828663">
              <a:off x="242" y="3404"/>
              <a:ext cx="132" cy="16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7" name="Freeform 33"/>
            <p:cNvSpPr/>
            <p:nvPr/>
          </p:nvSpPr>
          <p:spPr bwMode="ltGray">
            <a:xfrm rot="828663">
              <a:off x="266" y="3592"/>
              <a:ext cx="66" cy="43"/>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8" name="Freeform 34"/>
            <p:cNvSpPr/>
            <p:nvPr/>
          </p:nvSpPr>
          <p:spPr bwMode="ltGray">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9" name="Freeform 35"/>
            <p:cNvSpPr/>
            <p:nvPr/>
          </p:nvSpPr>
          <p:spPr bwMode="ltGray">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0" name="Freeform 36"/>
            <p:cNvSpPr/>
            <p:nvPr/>
          </p:nvSpPr>
          <p:spPr bwMode="ltGray">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1" name="Freeform 37"/>
            <p:cNvSpPr/>
            <p:nvPr/>
          </p:nvSpPr>
          <p:spPr bwMode="ltGray">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2" name="Freeform 38"/>
            <p:cNvSpPr/>
            <p:nvPr/>
          </p:nvSpPr>
          <p:spPr bwMode="ltGray">
            <a:xfrm rot="1584153">
              <a:off x="20" y="410"/>
              <a:ext cx="344" cy="245"/>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3" name="Freeform 39"/>
            <p:cNvSpPr/>
            <p:nvPr/>
          </p:nvSpPr>
          <p:spPr bwMode="ltGray">
            <a:xfrm rot="1584153">
              <a:off x="242" y="756"/>
              <a:ext cx="167" cy="115"/>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4" name="Freeform 40"/>
            <p:cNvSpPr/>
            <p:nvPr/>
          </p:nvSpPr>
          <p:spPr bwMode="ltGray">
            <a:xfrm rot="1584153">
              <a:off x="574" y="286"/>
              <a:ext cx="147" cy="160"/>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5" name="Freeform 41"/>
            <p:cNvSpPr/>
            <p:nvPr/>
          </p:nvSpPr>
          <p:spPr bwMode="ltGray">
            <a:xfrm rot="1584153">
              <a:off x="236" y="721"/>
              <a:ext cx="62" cy="97"/>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6" name="Freeform 42"/>
            <p:cNvSpPr/>
            <p:nvPr/>
          </p:nvSpPr>
          <p:spPr bwMode="ltGray">
            <a:xfrm rot="1584153">
              <a:off x="585" y="466"/>
              <a:ext cx="72" cy="41"/>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7" name="Freeform 43"/>
            <p:cNvSpPr/>
            <p:nvPr/>
          </p:nvSpPr>
          <p:spPr bwMode="ltGray">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8" name="Freeform 44"/>
            <p:cNvSpPr/>
            <p:nvPr/>
          </p:nvSpPr>
          <p:spPr bwMode="ltGray">
            <a:xfrm rot="1584153">
              <a:off x="56" y="84"/>
              <a:ext cx="804" cy="686"/>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69" name="Rectangle 45"/>
          <p:cNvSpPr>
            <a:spLocks noGrp="1" noChangeArrowheads="1"/>
          </p:cNvSpPr>
          <p:nvPr>
            <p:ph type="title"/>
          </p:nvPr>
        </p:nvSpPr>
        <p:spPr bwMode="auto">
          <a:xfrm>
            <a:off x="442913" y="103188"/>
            <a:ext cx="8243887" cy="1314450"/>
          </a:xfrm>
          <a:prstGeom prst="rect">
            <a:avLst/>
          </a:prstGeom>
          <a:noFill/>
          <a:ln w="9525">
            <a:noFill/>
            <a:miter lim="800000"/>
          </a:ln>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7412" name="Rectangle 46"/>
          <p:cNvSpPr>
            <a:spLocks noGrp="1" noChangeArrowheads="1"/>
          </p:cNvSpPr>
          <p:nvPr>
            <p:ph type="body" idx="1"/>
          </p:nvPr>
        </p:nvSpPr>
        <p:spPr bwMode="auto">
          <a:xfrm>
            <a:off x="457200" y="1600200"/>
            <a:ext cx="8229600" cy="445611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80271" name="Rectangle 47"/>
          <p:cNvSpPr>
            <a:spLocks noGrp="1" noChangeArrowheads="1"/>
          </p:cNvSpPr>
          <p:nvPr>
            <p:ph type="dt" sz="half" idx="2"/>
          </p:nvPr>
        </p:nvSpPr>
        <p:spPr bwMode="auto">
          <a:xfrm>
            <a:off x="457200" y="6243638"/>
            <a:ext cx="2133600" cy="457200"/>
          </a:xfrm>
          <a:prstGeom prst="rect">
            <a:avLst/>
          </a:prstGeom>
          <a:noFill/>
          <a:ln w="9525">
            <a:noFill/>
            <a:miter lim="800000"/>
          </a:ln>
        </p:spPr>
        <p:txBody>
          <a:bodyPr vert="horz" wrap="square" lIns="91440" tIns="45720" rIns="91440" bIns="45720" numCol="1" anchor="t" anchorCtr="0" compatLnSpc="1"/>
          <a:lstStyle>
            <a:lvl1pPr>
              <a:defRPr sz="1400" b="0">
                <a:solidFill>
                  <a:srgbClr val="006699"/>
                </a:solidFill>
                <a:latin typeface="Verdana" panose="020B0604030504040204" pitchFamily="34" charset="0"/>
                <a:ea typeface="宋体" panose="02010600030101010101" pitchFamily="2" charset="-122"/>
              </a:defRPr>
            </a:lvl1pPr>
          </a:lstStyle>
          <a:p>
            <a:pPr>
              <a:defRPr/>
            </a:pPr>
            <a:endParaRPr lang="en-US" altLang="zh-CN"/>
          </a:p>
        </p:txBody>
      </p:sp>
      <p:sp>
        <p:nvSpPr>
          <p:cNvPr id="180272" name="Rectangle 48"/>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b="0">
                <a:solidFill>
                  <a:srgbClr val="006699"/>
                </a:solidFill>
                <a:latin typeface="Verdana" panose="020B0604030504040204" pitchFamily="34" charset="0"/>
                <a:ea typeface="宋体" panose="02010600030101010101" pitchFamily="2" charset="-122"/>
              </a:defRPr>
            </a:lvl1pPr>
          </a:lstStyle>
          <a:p>
            <a:pPr>
              <a:defRPr/>
            </a:pPr>
            <a:endParaRPr lang="en-US" altLang="zh-CN"/>
          </a:p>
        </p:txBody>
      </p:sp>
      <p:sp>
        <p:nvSpPr>
          <p:cNvPr id="180273" name="Rectangle 49"/>
          <p:cNvSpPr>
            <a:spLocks noGrp="1" noChangeArrowheads="1"/>
          </p:cNvSpPr>
          <p:nvPr>
            <p:ph type="sldNum" sz="quarter" idx="4"/>
          </p:nvPr>
        </p:nvSpPr>
        <p:spPr bwMode="auto">
          <a:xfrm>
            <a:off x="6553200" y="6243638"/>
            <a:ext cx="2133600" cy="457200"/>
          </a:xfrm>
          <a:prstGeom prst="rect">
            <a:avLst/>
          </a:prstGeom>
          <a:noFill/>
          <a:ln w="9525">
            <a:noFill/>
            <a:miter lim="800000"/>
          </a:ln>
        </p:spPr>
        <p:txBody>
          <a:bodyPr vert="horz" wrap="square" lIns="91440" tIns="45720" rIns="91440" bIns="45720" numCol="1" anchor="t" anchorCtr="0" compatLnSpc="1"/>
          <a:lstStyle>
            <a:lvl1pPr algn="r">
              <a:defRPr sz="1400" b="0">
                <a:solidFill>
                  <a:srgbClr val="006699"/>
                </a:solidFill>
                <a:latin typeface="Verdana" panose="020B0604030504040204" pitchFamily="34" charset="0"/>
                <a:ea typeface="宋体" panose="02010600030101010101" pitchFamily="2" charset="-122"/>
              </a:defRPr>
            </a:lvl1pPr>
          </a:lstStyle>
          <a:p>
            <a:pPr>
              <a:defRPr/>
            </a:pPr>
            <a:fld id="{33C80CDD-96A1-41B6-B0B9-49C94D21B251}" type="slidenum">
              <a:rPr lang="en-US" altLang="zh-CN"/>
            </a:fld>
            <a:endParaRPr lang="en-US" altLang="zh-CN"/>
          </a:p>
        </p:txBody>
      </p:sp>
      <p:sp>
        <p:nvSpPr>
          <p:cNvPr id="180274" name="AutoShape 50"/>
          <p:cNvSpPr>
            <a:spLocks noChangeArrowheads="1"/>
          </p:cNvSpPr>
          <p:nvPr/>
        </p:nvSpPr>
        <p:spPr bwMode="auto">
          <a:xfrm rot="762566">
            <a:off x="8243888" y="6045200"/>
            <a:ext cx="766762" cy="812800"/>
          </a:xfrm>
          <a:prstGeom prst="star4">
            <a:avLst>
              <a:gd name="adj" fmla="val 21468"/>
            </a:avLst>
          </a:prstGeom>
          <a:gradFill rotWithShape="1">
            <a:gsLst>
              <a:gs pos="0">
                <a:srgbClr val="FF00FF">
                  <a:gamma/>
                  <a:tint val="0"/>
                  <a:invGamma/>
                </a:srgbClr>
              </a:gs>
              <a:gs pos="100000">
                <a:srgbClr val="FF00FF"/>
              </a:gs>
            </a:gsLst>
            <a:path path="shape">
              <a:fillToRect l="50000" t="50000" r="50000" b="50000"/>
            </a:path>
          </a:gradFill>
          <a:ln w="9525">
            <a:noFill/>
            <a:miter lim="800000"/>
          </a:ln>
          <a:effectLst/>
        </p:spPr>
        <p:txBody>
          <a:bodyPr wrap="none" anchor="ct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5" name="Line 51"/>
          <p:cNvSpPr>
            <a:spLocks noChangeShapeType="1"/>
          </p:cNvSpPr>
          <p:nvPr/>
        </p:nvSpPr>
        <p:spPr bwMode="auto">
          <a:xfrm>
            <a:off x="250825" y="981075"/>
            <a:ext cx="8604250" cy="0"/>
          </a:xfrm>
          <a:prstGeom prst="line">
            <a:avLst/>
          </a:prstGeom>
          <a:noFill/>
          <a:ln w="76200" cmpd="tri">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6" name="Line 52"/>
          <p:cNvSpPr>
            <a:spLocks noChangeShapeType="1"/>
          </p:cNvSpPr>
          <p:nvPr/>
        </p:nvSpPr>
        <p:spPr bwMode="auto">
          <a:xfrm>
            <a:off x="8748713" y="838200"/>
            <a:ext cx="0" cy="2087563"/>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7" name="Line 53"/>
          <p:cNvSpPr>
            <a:spLocks noChangeShapeType="1"/>
          </p:cNvSpPr>
          <p:nvPr/>
        </p:nvSpPr>
        <p:spPr bwMode="auto">
          <a:xfrm>
            <a:off x="323850" y="5086350"/>
            <a:ext cx="0" cy="1655763"/>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8" name="Line 54"/>
          <p:cNvSpPr>
            <a:spLocks noChangeShapeType="1"/>
          </p:cNvSpPr>
          <p:nvPr/>
        </p:nvSpPr>
        <p:spPr bwMode="auto">
          <a:xfrm>
            <a:off x="107950" y="6670675"/>
            <a:ext cx="3240088" cy="0"/>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bwMode="auto">
          <a:xfrm>
            <a:off x="-7938" y="0"/>
            <a:ext cx="2833688" cy="6856413"/>
            <a:chOff x="-5" y="0"/>
            <a:chExt cx="1785" cy="4319"/>
          </a:xfrm>
        </p:grpSpPr>
        <p:sp>
          <p:nvSpPr>
            <p:cNvPr id="180227" name="Freeform 3"/>
            <p:cNvSpPr/>
            <p:nvPr/>
          </p:nvSpPr>
          <p:spPr bwMode="ltGray">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3" name="Group 4"/>
            <p:cNvGrpSpPr/>
            <p:nvPr/>
          </p:nvGrpSpPr>
          <p:grpSpPr bwMode="auto">
            <a:xfrm rot="14964908" flipH="1">
              <a:off x="104" y="2441"/>
              <a:ext cx="452" cy="444"/>
              <a:chOff x="1727" y="866"/>
              <a:chExt cx="129" cy="157"/>
            </a:xfrm>
          </p:grpSpPr>
          <p:sp>
            <p:nvSpPr>
              <p:cNvPr id="180229" name="Freeform 5"/>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0" name="Freeform 6"/>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1" name="Freeform 7"/>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32" name="Freeform 8"/>
            <p:cNvSpPr/>
            <p:nvPr/>
          </p:nvSpPr>
          <p:spPr bwMode="ltGray">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4" name="Group 9"/>
            <p:cNvGrpSpPr/>
            <p:nvPr/>
          </p:nvGrpSpPr>
          <p:grpSpPr bwMode="auto">
            <a:xfrm rot="416244">
              <a:off x="9" y="1746"/>
              <a:ext cx="1771" cy="1741"/>
              <a:chOff x="41" y="2787"/>
              <a:chExt cx="902" cy="833"/>
            </a:xfrm>
          </p:grpSpPr>
          <p:sp>
            <p:nvSpPr>
              <p:cNvPr id="180234" name="Freeform 10"/>
              <p:cNvSpPr/>
              <p:nvPr userDrawn="1"/>
            </p:nvSpPr>
            <p:spPr bwMode="ltGray">
              <a:xfrm rot="373331" flipH="1">
                <a:off x="125" y="2787"/>
                <a:ext cx="313" cy="303"/>
              </a:xfrm>
              <a:custGeom>
                <a:avLst/>
                <a:gdLst/>
                <a:ahLst/>
                <a:cxnLst>
                  <a:cxn ang="0">
                    <a:pos x="46" y="210"/>
                  </a:cxn>
                  <a:cxn ang="0">
                    <a:pos x="37" y="198"/>
                  </a:cxn>
                  <a:cxn ang="0">
                    <a:pos x="26" y="181"/>
                  </a:cxn>
                  <a:cxn ang="0">
                    <a:pos x="15" y="159"/>
                  </a:cxn>
                  <a:cxn ang="0">
                    <a:pos x="5" y="135"/>
                  </a:cxn>
                  <a:cxn ang="0">
                    <a:pos x="0" y="109"/>
                  </a:cxn>
                  <a:cxn ang="0">
                    <a:pos x="1" y="82"/>
                  </a:cxn>
                  <a:cxn ang="0">
                    <a:pos x="9" y="57"/>
                  </a:cxn>
                  <a:cxn ang="0">
                    <a:pos x="27" y="35"/>
                  </a:cxn>
                  <a:cxn ang="0">
                    <a:pos x="45" y="22"/>
                  </a:cxn>
                  <a:cxn ang="0">
                    <a:pos x="60" y="12"/>
                  </a:cxn>
                  <a:cxn ang="0">
                    <a:pos x="72" y="7"/>
                  </a:cxn>
                  <a:cxn ang="0">
                    <a:pos x="81" y="5"/>
                  </a:cxn>
                  <a:cxn ang="0">
                    <a:pos x="88" y="5"/>
                  </a:cxn>
                  <a:cxn ang="0">
                    <a:pos x="104" y="0"/>
                  </a:cxn>
                  <a:cxn ang="0">
                    <a:pos x="148" y="8"/>
                  </a:cxn>
                  <a:cxn ang="0">
                    <a:pos x="160" y="12"/>
                  </a:cxn>
                  <a:cxn ang="0">
                    <a:pos x="172" y="15"/>
                  </a:cxn>
                  <a:cxn ang="0">
                    <a:pos x="182" y="19"/>
                  </a:cxn>
                  <a:cxn ang="0">
                    <a:pos x="190" y="23"/>
                  </a:cxn>
                  <a:cxn ang="0">
                    <a:pos x="198" y="27"/>
                  </a:cxn>
                  <a:cxn ang="0">
                    <a:pos x="205" y="32"/>
                  </a:cxn>
                  <a:cxn ang="0">
                    <a:pos x="211" y="38"/>
                  </a:cxn>
                  <a:cxn ang="0">
                    <a:pos x="217" y="45"/>
                  </a:cxn>
                  <a:cxn ang="0">
                    <a:pos x="205" y="40"/>
                  </a:cxn>
                  <a:cxn ang="0">
                    <a:pos x="194" y="36"/>
                  </a:cxn>
                  <a:cxn ang="0">
                    <a:pos x="183" y="33"/>
                  </a:cxn>
                  <a:cxn ang="0">
                    <a:pos x="172" y="30"/>
                  </a:cxn>
                  <a:cxn ang="0">
                    <a:pos x="163" y="27"/>
                  </a:cxn>
                  <a:cxn ang="0">
                    <a:pos x="153" y="26"/>
                  </a:cxn>
                  <a:cxn ang="0">
                    <a:pos x="143" y="24"/>
                  </a:cxn>
                  <a:cxn ang="0">
                    <a:pos x="134" y="24"/>
                  </a:cxn>
                  <a:cxn ang="0">
                    <a:pos x="125" y="24"/>
                  </a:cxn>
                  <a:cxn ang="0">
                    <a:pos x="116" y="25"/>
                  </a:cxn>
                  <a:cxn ang="0">
                    <a:pos x="107" y="27"/>
                  </a:cxn>
                  <a:cxn ang="0">
                    <a:pos x="99" y="29"/>
                  </a:cxn>
                  <a:cxn ang="0">
                    <a:pos x="91" y="33"/>
                  </a:cxn>
                  <a:cxn ang="0">
                    <a:pos x="82" y="36"/>
                  </a:cxn>
                  <a:cxn ang="0">
                    <a:pos x="74" y="41"/>
                  </a:cxn>
                  <a:cxn ang="0">
                    <a:pos x="66" y="46"/>
                  </a:cxn>
                  <a:cxn ang="0">
                    <a:pos x="52" y="61"/>
                  </a:cxn>
                  <a:cxn ang="0">
                    <a:pos x="42" y="80"/>
                  </a:cxn>
                  <a:cxn ang="0">
                    <a:pos x="37" y="103"/>
                  </a:cxn>
                  <a:cxn ang="0">
                    <a:pos x="35" y="126"/>
                  </a:cxn>
                  <a:cxn ang="0">
                    <a:pos x="35" y="151"/>
                  </a:cxn>
                  <a:cxn ang="0">
                    <a:pos x="38" y="174"/>
                  </a:cxn>
                  <a:cxn ang="0">
                    <a:pos x="41" y="194"/>
                  </a:cxn>
                  <a:cxn ang="0">
                    <a:pos x="46" y="210"/>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5" name="Freeform 11"/>
              <p:cNvSpPr/>
              <p:nvPr userDrawn="1"/>
            </p:nvSpPr>
            <p:spPr bwMode="ltGray">
              <a:xfrm rot="373331" flipH="1">
                <a:off x="41" y="2843"/>
                <a:ext cx="262" cy="308"/>
              </a:xfrm>
              <a:custGeom>
                <a:avLst/>
                <a:gdLst/>
                <a:ahLst/>
                <a:cxnLst>
                  <a:cxn ang="0">
                    <a:pos x="109" y="0"/>
                  </a:cxn>
                  <a:cxn ang="0">
                    <a:pos x="112" y="2"/>
                  </a:cxn>
                  <a:cxn ang="0">
                    <a:pos x="118" y="8"/>
                  </a:cxn>
                  <a:cxn ang="0">
                    <a:pos x="127" y="18"/>
                  </a:cxn>
                  <a:cxn ang="0">
                    <a:pos x="137" y="33"/>
                  </a:cxn>
                  <a:cxn ang="0">
                    <a:pos x="145" y="52"/>
                  </a:cxn>
                  <a:cxn ang="0">
                    <a:pos x="150" y="76"/>
                  </a:cxn>
                  <a:cxn ang="0">
                    <a:pos x="150" y="105"/>
                  </a:cxn>
                  <a:cxn ang="0">
                    <a:pos x="144" y="139"/>
                  </a:cxn>
                  <a:cxn ang="0">
                    <a:pos x="140" y="149"/>
                  </a:cxn>
                  <a:cxn ang="0">
                    <a:pos x="136" y="157"/>
                  </a:cxn>
                  <a:cxn ang="0">
                    <a:pos x="131" y="165"/>
                  </a:cxn>
                  <a:cxn ang="0">
                    <a:pos x="125" y="173"/>
                  </a:cxn>
                  <a:cxn ang="0">
                    <a:pos x="117" y="180"/>
                  </a:cxn>
                  <a:cxn ang="0">
                    <a:pos x="110" y="185"/>
                  </a:cxn>
                  <a:cxn ang="0">
                    <a:pos x="102" y="191"/>
                  </a:cxn>
                  <a:cxn ang="0">
                    <a:pos x="92" y="195"/>
                  </a:cxn>
                  <a:cxn ang="0">
                    <a:pos x="82" y="197"/>
                  </a:cxn>
                  <a:cxn ang="0">
                    <a:pos x="72" y="200"/>
                  </a:cxn>
                  <a:cxn ang="0">
                    <a:pos x="61" y="201"/>
                  </a:cxn>
                  <a:cxn ang="0">
                    <a:pos x="49" y="201"/>
                  </a:cxn>
                  <a:cxn ang="0">
                    <a:pos x="37" y="200"/>
                  </a:cxn>
                  <a:cxn ang="0">
                    <a:pos x="25" y="197"/>
                  </a:cxn>
                  <a:cxn ang="0">
                    <a:pos x="12" y="193"/>
                  </a:cxn>
                  <a:cxn ang="0">
                    <a:pos x="0" y="188"/>
                  </a:cxn>
                  <a:cxn ang="0">
                    <a:pos x="11" y="195"/>
                  </a:cxn>
                  <a:cxn ang="0">
                    <a:pos x="22" y="200"/>
                  </a:cxn>
                  <a:cxn ang="0">
                    <a:pos x="33" y="205"/>
                  </a:cxn>
                  <a:cxn ang="0">
                    <a:pos x="43" y="208"/>
                  </a:cxn>
                  <a:cxn ang="0">
                    <a:pos x="53" y="211"/>
                  </a:cxn>
                  <a:cxn ang="0">
                    <a:pos x="63" y="212"/>
                  </a:cxn>
                  <a:cxn ang="0">
                    <a:pos x="73" y="213"/>
                  </a:cxn>
                  <a:cxn ang="0">
                    <a:pos x="83" y="213"/>
                  </a:cxn>
                  <a:cxn ang="0">
                    <a:pos x="91" y="212"/>
                  </a:cxn>
                  <a:cxn ang="0">
                    <a:pos x="100" y="210"/>
                  </a:cxn>
                  <a:cxn ang="0">
                    <a:pos x="108" y="208"/>
                  </a:cxn>
                  <a:cxn ang="0">
                    <a:pos x="116" y="206"/>
                  </a:cxn>
                  <a:cxn ang="0">
                    <a:pos x="123" y="203"/>
                  </a:cxn>
                  <a:cxn ang="0">
                    <a:pos x="130" y="199"/>
                  </a:cxn>
                  <a:cxn ang="0">
                    <a:pos x="136" y="195"/>
                  </a:cxn>
                  <a:cxn ang="0">
                    <a:pos x="142" y="191"/>
                  </a:cxn>
                  <a:cxn ang="0">
                    <a:pos x="158" y="176"/>
                  </a:cxn>
                  <a:cxn ang="0">
                    <a:pos x="169" y="161"/>
                  </a:cxn>
                  <a:cxn ang="0">
                    <a:pos x="176" y="144"/>
                  </a:cxn>
                  <a:cxn ang="0">
                    <a:pos x="179" y="128"/>
                  </a:cxn>
                  <a:cxn ang="0">
                    <a:pos x="181" y="111"/>
                  </a:cxn>
                  <a:cxn ang="0">
                    <a:pos x="181" y="95"/>
                  </a:cxn>
                  <a:cxn ang="0">
                    <a:pos x="182" y="79"/>
                  </a:cxn>
                  <a:cxn ang="0">
                    <a:pos x="173" y="46"/>
                  </a:cxn>
                  <a:cxn ang="0">
                    <a:pos x="156" y="21"/>
                  </a:cxn>
                  <a:cxn ang="0">
                    <a:pos x="151" y="18"/>
                  </a:cxn>
                  <a:cxn ang="0">
                    <a:pos x="147" y="15"/>
                  </a:cxn>
                  <a:cxn ang="0">
                    <a:pos x="142" y="13"/>
                  </a:cxn>
                  <a:cxn ang="0">
                    <a:pos x="138" y="11"/>
                  </a:cxn>
                  <a:cxn ang="0">
                    <a:pos x="132" y="9"/>
                  </a:cxn>
                  <a:cxn ang="0">
                    <a:pos x="126" y="6"/>
                  </a:cxn>
                  <a:cxn ang="0">
                    <a:pos x="119" y="3"/>
                  </a:cxn>
                  <a:cxn ang="0">
                    <a:pos x="109" y="0"/>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6" name="Freeform 12"/>
              <p:cNvSpPr/>
              <p:nvPr userDrawn="1"/>
            </p:nvSpPr>
            <p:spPr bwMode="ltGray">
              <a:xfrm rot="373331" flipH="1">
                <a:off x="121" y="2907"/>
                <a:ext cx="93" cy="156"/>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7" name="Freeform 13"/>
              <p:cNvSpPr/>
              <p:nvPr userDrawn="1"/>
            </p:nvSpPr>
            <p:spPr bwMode="ltGray">
              <a:xfrm rot="373331" flipH="1">
                <a:off x="313" y="3110"/>
                <a:ext cx="85" cy="93"/>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8" name="Freeform 14"/>
              <p:cNvSpPr/>
              <p:nvPr userDrawn="1"/>
            </p:nvSpPr>
            <p:spPr bwMode="ltGray">
              <a:xfrm rot="373331" flipH="1">
                <a:off x="289" y="3135"/>
                <a:ext cx="21" cy="55"/>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5" name="Group 15"/>
              <p:cNvGrpSpPr/>
              <p:nvPr userDrawn="1"/>
            </p:nvGrpSpPr>
            <p:grpSpPr bwMode="auto">
              <a:xfrm rot="10886446" flipH="1">
                <a:off x="335" y="3251"/>
                <a:ext cx="608" cy="369"/>
                <a:chOff x="-366" y="1704"/>
                <a:chExt cx="608" cy="369"/>
              </a:xfrm>
            </p:grpSpPr>
            <p:sp>
              <p:nvSpPr>
                <p:cNvPr id="180240" name="Freeform 16"/>
                <p:cNvSpPr/>
                <p:nvPr userDrawn="1"/>
              </p:nvSpPr>
              <p:spPr bwMode="ltGray">
                <a:xfrm rot="4200091">
                  <a:off x="-243" y="1807"/>
                  <a:ext cx="143" cy="390"/>
                </a:xfrm>
                <a:custGeom>
                  <a:avLst/>
                  <a:gdLst/>
                  <a:ahLst/>
                  <a:cxnLst>
                    <a:cxn ang="0">
                      <a:pos x="12" y="44"/>
                    </a:cxn>
                    <a:cxn ang="0">
                      <a:pos x="6" y="72"/>
                    </a:cxn>
                    <a:cxn ang="0">
                      <a:pos x="3" y="99"/>
                    </a:cxn>
                    <a:cxn ang="0">
                      <a:pos x="0" y="125"/>
                    </a:cxn>
                    <a:cxn ang="0">
                      <a:pos x="0" y="151"/>
                    </a:cxn>
                    <a:cxn ang="0">
                      <a:pos x="3" y="180"/>
                    </a:cxn>
                    <a:cxn ang="0">
                      <a:pos x="7" y="211"/>
                    </a:cxn>
                    <a:cxn ang="0">
                      <a:pos x="16" y="247"/>
                    </a:cxn>
                    <a:cxn ang="0">
                      <a:pos x="29" y="287"/>
                    </a:cxn>
                    <a:cxn ang="0">
                      <a:pos x="43" y="325"/>
                    </a:cxn>
                    <a:cxn ang="0">
                      <a:pos x="61" y="364"/>
                    </a:cxn>
                    <a:cxn ang="0">
                      <a:pos x="83" y="406"/>
                    </a:cxn>
                    <a:cxn ang="0">
                      <a:pos x="106" y="446"/>
                    </a:cxn>
                    <a:cxn ang="0">
                      <a:pos x="132" y="483"/>
                    </a:cxn>
                    <a:cxn ang="0">
                      <a:pos x="157" y="516"/>
                    </a:cxn>
                    <a:cxn ang="0">
                      <a:pos x="182" y="544"/>
                    </a:cxn>
                    <a:cxn ang="0">
                      <a:pos x="207" y="564"/>
                    </a:cxn>
                    <a:cxn ang="0">
                      <a:pos x="160" y="501"/>
                    </a:cxn>
                    <a:cxn ang="0">
                      <a:pos x="127" y="448"/>
                    </a:cxn>
                    <a:cxn ang="0">
                      <a:pos x="103" y="405"/>
                    </a:cxn>
                    <a:cxn ang="0">
                      <a:pos x="87" y="368"/>
                    </a:cxn>
                    <a:cxn ang="0">
                      <a:pos x="75" y="337"/>
                    </a:cxn>
                    <a:cxn ang="0">
                      <a:pos x="68" y="309"/>
                    </a:cxn>
                    <a:cxn ang="0">
                      <a:pos x="63" y="285"/>
                    </a:cxn>
                    <a:cxn ang="0">
                      <a:pos x="56" y="261"/>
                    </a:cxn>
                    <a:cxn ang="0">
                      <a:pos x="44" y="205"/>
                    </a:cxn>
                    <a:cxn ang="0">
                      <a:pos x="41" y="140"/>
                    </a:cxn>
                    <a:cxn ang="0">
                      <a:pos x="43" y="68"/>
                    </a:cxn>
                    <a:cxn ang="0">
                      <a:pos x="50" y="0"/>
                    </a:cxn>
                    <a:cxn ang="0">
                      <a:pos x="12" y="44"/>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1" name="Freeform 17"/>
                <p:cNvSpPr/>
                <p:nvPr userDrawn="1"/>
              </p:nvSpPr>
              <p:spPr bwMode="ltGray">
                <a:xfrm rot="4200091">
                  <a:off x="124" y="1761"/>
                  <a:ext cx="33" cy="160"/>
                </a:xfrm>
                <a:custGeom>
                  <a:avLst/>
                  <a:gdLst/>
                  <a:ahLst/>
                  <a:cxnLst>
                    <a:cxn ang="0">
                      <a:pos x="0" y="19"/>
                    </a:cxn>
                    <a:cxn ang="0">
                      <a:pos x="14" y="55"/>
                    </a:cxn>
                    <a:cxn ang="0">
                      <a:pos x="22" y="101"/>
                    </a:cxn>
                    <a:cxn ang="0">
                      <a:pos x="24" y="159"/>
                    </a:cxn>
                    <a:cxn ang="0">
                      <a:pos x="19" y="232"/>
                    </a:cxn>
                    <a:cxn ang="0">
                      <a:pos x="45" y="217"/>
                    </a:cxn>
                    <a:cxn ang="0">
                      <a:pos x="47" y="178"/>
                    </a:cxn>
                    <a:cxn ang="0">
                      <a:pos x="47" y="140"/>
                    </a:cxn>
                    <a:cxn ang="0">
                      <a:pos x="45" y="103"/>
                    </a:cxn>
                    <a:cxn ang="0">
                      <a:pos x="41" y="71"/>
                    </a:cxn>
                    <a:cxn ang="0">
                      <a:pos x="36" y="52"/>
                    </a:cxn>
                    <a:cxn ang="0">
                      <a:pos x="29" y="34"/>
                    </a:cxn>
                    <a:cxn ang="0">
                      <a:pos x="22" y="17"/>
                    </a:cxn>
                    <a:cxn ang="0">
                      <a:pos x="13" y="0"/>
                    </a:cxn>
                    <a:cxn ang="0">
                      <a:pos x="0" y="1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2" name="Freeform 18"/>
                <p:cNvSpPr/>
                <p:nvPr userDrawn="1"/>
              </p:nvSpPr>
              <p:spPr bwMode="ltGray">
                <a:xfrm rot="4200091">
                  <a:off x="199" y="1720"/>
                  <a:ext cx="60" cy="27"/>
                </a:xfrm>
                <a:custGeom>
                  <a:avLst/>
                  <a:gdLst/>
                  <a:ahLst/>
                  <a:cxnLst>
                    <a:cxn ang="0">
                      <a:pos x="87" y="22"/>
                    </a:cxn>
                    <a:cxn ang="0">
                      <a:pos x="77" y="17"/>
                    </a:cxn>
                    <a:cxn ang="0">
                      <a:pos x="68" y="12"/>
                    </a:cxn>
                    <a:cxn ang="0">
                      <a:pos x="58" y="7"/>
                    </a:cxn>
                    <a:cxn ang="0">
                      <a:pos x="47" y="5"/>
                    </a:cxn>
                    <a:cxn ang="0">
                      <a:pos x="37" y="3"/>
                    </a:cxn>
                    <a:cxn ang="0">
                      <a:pos x="26" y="2"/>
                    </a:cxn>
                    <a:cxn ang="0">
                      <a:pos x="13" y="0"/>
                    </a:cxn>
                    <a:cxn ang="0">
                      <a:pos x="0" y="2"/>
                    </a:cxn>
                    <a:cxn ang="0">
                      <a:pos x="6" y="6"/>
                    </a:cxn>
                    <a:cxn ang="0">
                      <a:pos x="14" y="10"/>
                    </a:cxn>
                    <a:cxn ang="0">
                      <a:pos x="22" y="14"/>
                    </a:cxn>
                    <a:cxn ang="0">
                      <a:pos x="33" y="18"/>
                    </a:cxn>
                    <a:cxn ang="0">
                      <a:pos x="42" y="22"/>
                    </a:cxn>
                    <a:cxn ang="0">
                      <a:pos x="52" y="27"/>
                    </a:cxn>
                    <a:cxn ang="0">
                      <a:pos x="64" y="33"/>
                    </a:cxn>
                    <a:cxn ang="0">
                      <a:pos x="74" y="40"/>
                    </a:cxn>
                    <a:cxn ang="0">
                      <a:pos x="87" y="22"/>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grpSp>
        <p:grpSp>
          <p:nvGrpSpPr>
            <p:cNvPr id="6" name="Group 19"/>
            <p:cNvGrpSpPr/>
            <p:nvPr/>
          </p:nvGrpSpPr>
          <p:grpSpPr bwMode="auto">
            <a:xfrm rot="-15351438">
              <a:off x="343" y="3854"/>
              <a:ext cx="392" cy="424"/>
              <a:chOff x="1727" y="866"/>
              <a:chExt cx="129" cy="157"/>
            </a:xfrm>
          </p:grpSpPr>
          <p:sp>
            <p:nvSpPr>
              <p:cNvPr id="180244" name="Freeform 20"/>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5" name="Freeform 21"/>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6" name="Freeform 22"/>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7" name="Group 23"/>
            <p:cNvGrpSpPr/>
            <p:nvPr/>
          </p:nvGrpSpPr>
          <p:grpSpPr bwMode="auto">
            <a:xfrm rot="5003157">
              <a:off x="249" y="1102"/>
              <a:ext cx="412" cy="500"/>
              <a:chOff x="1727" y="866"/>
              <a:chExt cx="129" cy="157"/>
            </a:xfrm>
          </p:grpSpPr>
          <p:sp>
            <p:nvSpPr>
              <p:cNvPr id="180248" name="Freeform 24"/>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9" name="Freeform 25"/>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0" name="Freeform 26"/>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8" name="Group 27"/>
            <p:cNvGrpSpPr/>
            <p:nvPr/>
          </p:nvGrpSpPr>
          <p:grpSpPr bwMode="auto">
            <a:xfrm>
              <a:off x="815" y="0"/>
              <a:ext cx="345" cy="367"/>
              <a:chOff x="1727" y="866"/>
              <a:chExt cx="129" cy="157"/>
            </a:xfrm>
          </p:grpSpPr>
          <p:sp>
            <p:nvSpPr>
              <p:cNvPr id="180252" name="Freeform 28"/>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3" name="Freeform 29"/>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4" name="Freeform 30"/>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55" name="Freeform 31"/>
            <p:cNvSpPr/>
            <p:nvPr/>
          </p:nvSpPr>
          <p:spPr bwMode="ltGray">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6" name="Freeform 32"/>
            <p:cNvSpPr/>
            <p:nvPr/>
          </p:nvSpPr>
          <p:spPr bwMode="ltGray">
            <a:xfrm rot="828663">
              <a:off x="242" y="3404"/>
              <a:ext cx="132" cy="16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7" name="Freeform 33"/>
            <p:cNvSpPr/>
            <p:nvPr/>
          </p:nvSpPr>
          <p:spPr bwMode="ltGray">
            <a:xfrm rot="828663">
              <a:off x="266" y="3592"/>
              <a:ext cx="66" cy="43"/>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8" name="Freeform 34"/>
            <p:cNvSpPr/>
            <p:nvPr/>
          </p:nvSpPr>
          <p:spPr bwMode="ltGray">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9" name="Freeform 35"/>
            <p:cNvSpPr/>
            <p:nvPr/>
          </p:nvSpPr>
          <p:spPr bwMode="ltGray">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0" name="Freeform 36"/>
            <p:cNvSpPr/>
            <p:nvPr/>
          </p:nvSpPr>
          <p:spPr bwMode="ltGray">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1" name="Freeform 37"/>
            <p:cNvSpPr/>
            <p:nvPr/>
          </p:nvSpPr>
          <p:spPr bwMode="ltGray">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2" name="Freeform 38"/>
            <p:cNvSpPr/>
            <p:nvPr/>
          </p:nvSpPr>
          <p:spPr bwMode="ltGray">
            <a:xfrm rot="1584153">
              <a:off x="20" y="410"/>
              <a:ext cx="344" cy="245"/>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3" name="Freeform 39"/>
            <p:cNvSpPr/>
            <p:nvPr/>
          </p:nvSpPr>
          <p:spPr bwMode="ltGray">
            <a:xfrm rot="1584153">
              <a:off x="242" y="756"/>
              <a:ext cx="167" cy="115"/>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4" name="Freeform 40"/>
            <p:cNvSpPr/>
            <p:nvPr/>
          </p:nvSpPr>
          <p:spPr bwMode="ltGray">
            <a:xfrm rot="1584153">
              <a:off x="574" y="286"/>
              <a:ext cx="147" cy="160"/>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5" name="Freeform 41"/>
            <p:cNvSpPr/>
            <p:nvPr/>
          </p:nvSpPr>
          <p:spPr bwMode="ltGray">
            <a:xfrm rot="1584153">
              <a:off x="236" y="721"/>
              <a:ext cx="62" cy="97"/>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6" name="Freeform 42"/>
            <p:cNvSpPr/>
            <p:nvPr/>
          </p:nvSpPr>
          <p:spPr bwMode="ltGray">
            <a:xfrm rot="1584153">
              <a:off x="585" y="466"/>
              <a:ext cx="72" cy="41"/>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7" name="Freeform 43"/>
            <p:cNvSpPr/>
            <p:nvPr/>
          </p:nvSpPr>
          <p:spPr bwMode="ltGray">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8" name="Freeform 44"/>
            <p:cNvSpPr/>
            <p:nvPr/>
          </p:nvSpPr>
          <p:spPr bwMode="ltGray">
            <a:xfrm rot="1584153">
              <a:off x="56" y="84"/>
              <a:ext cx="804" cy="686"/>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round/>
            </a:ln>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69" name="Rectangle 45"/>
          <p:cNvSpPr>
            <a:spLocks noGrp="1" noChangeArrowheads="1"/>
          </p:cNvSpPr>
          <p:nvPr>
            <p:ph type="title"/>
          </p:nvPr>
        </p:nvSpPr>
        <p:spPr bwMode="auto">
          <a:xfrm>
            <a:off x="442913" y="103188"/>
            <a:ext cx="8243887" cy="1314450"/>
          </a:xfrm>
          <a:prstGeom prst="rect">
            <a:avLst/>
          </a:prstGeom>
          <a:noFill/>
          <a:ln w="9525">
            <a:noFill/>
            <a:miter lim="800000"/>
          </a:ln>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80270" name="Rectangle 46"/>
          <p:cNvSpPr>
            <a:spLocks noGrp="1" noChangeArrowheads="1"/>
          </p:cNvSpPr>
          <p:nvPr>
            <p:ph type="body" idx="1"/>
          </p:nvPr>
        </p:nvSpPr>
        <p:spPr bwMode="auto">
          <a:xfrm>
            <a:off x="457200" y="1600200"/>
            <a:ext cx="8229600" cy="445611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80271" name="Rectangle 47"/>
          <p:cNvSpPr>
            <a:spLocks noGrp="1" noChangeArrowheads="1"/>
          </p:cNvSpPr>
          <p:nvPr>
            <p:ph type="dt" sz="half" idx="2"/>
          </p:nvPr>
        </p:nvSpPr>
        <p:spPr bwMode="auto">
          <a:xfrm>
            <a:off x="457200" y="6243638"/>
            <a:ext cx="2133600" cy="457200"/>
          </a:xfrm>
          <a:prstGeom prst="rect">
            <a:avLst/>
          </a:prstGeom>
          <a:noFill/>
          <a:ln w="9525">
            <a:noFill/>
            <a:miter lim="800000"/>
          </a:ln>
        </p:spPr>
        <p:txBody>
          <a:bodyPr vert="horz" wrap="square" lIns="91440" tIns="45720" rIns="91440" bIns="45720" numCol="1" anchor="t" anchorCtr="0" compatLnSpc="1"/>
          <a:lstStyle>
            <a:lvl1pPr>
              <a:defRPr sz="1400" b="0"/>
            </a:lvl1pPr>
          </a:lstStyle>
          <a:p>
            <a:endParaRPr lang="en-US" altLang="zh-CN">
              <a:solidFill>
                <a:srgbClr val="006699"/>
              </a:solidFill>
              <a:latin typeface="Verdana" panose="020B0604030504040204" pitchFamily="34" charset="0"/>
              <a:ea typeface="宋体" panose="02010600030101010101" pitchFamily="2" charset="-122"/>
            </a:endParaRPr>
          </a:p>
        </p:txBody>
      </p:sp>
      <p:sp>
        <p:nvSpPr>
          <p:cNvPr id="180272" name="Rectangle 48"/>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b="0"/>
            </a:lvl1pPr>
          </a:lstStyle>
          <a:p>
            <a:endParaRPr lang="en-US" altLang="zh-CN">
              <a:solidFill>
                <a:srgbClr val="006699"/>
              </a:solidFill>
              <a:latin typeface="Verdana" panose="020B0604030504040204" pitchFamily="34" charset="0"/>
              <a:ea typeface="宋体" panose="02010600030101010101" pitchFamily="2" charset="-122"/>
            </a:endParaRPr>
          </a:p>
        </p:txBody>
      </p:sp>
      <p:sp>
        <p:nvSpPr>
          <p:cNvPr id="180273" name="Rectangle 49"/>
          <p:cNvSpPr>
            <a:spLocks noGrp="1" noChangeArrowheads="1"/>
          </p:cNvSpPr>
          <p:nvPr>
            <p:ph type="sldNum" sz="quarter" idx="4"/>
          </p:nvPr>
        </p:nvSpPr>
        <p:spPr bwMode="auto">
          <a:xfrm>
            <a:off x="6553200" y="6243638"/>
            <a:ext cx="2133600" cy="457200"/>
          </a:xfrm>
          <a:prstGeom prst="rect">
            <a:avLst/>
          </a:prstGeom>
          <a:noFill/>
          <a:ln w="9525">
            <a:noFill/>
            <a:miter lim="800000"/>
          </a:ln>
        </p:spPr>
        <p:txBody>
          <a:bodyPr vert="horz" wrap="square" lIns="91440" tIns="45720" rIns="91440" bIns="45720" numCol="1" anchor="t" anchorCtr="0" compatLnSpc="1"/>
          <a:lstStyle>
            <a:lvl1pPr algn="r">
              <a:defRPr sz="1400" b="0"/>
            </a:lvl1pPr>
          </a:lstStyle>
          <a:p>
            <a:fld id="{0B347926-B3E5-49E1-8C9B-D61D56DF748D}" type="slidenum">
              <a:rPr lang="en-US" altLang="zh-CN">
                <a:solidFill>
                  <a:srgbClr val="006699"/>
                </a:solidFill>
                <a:latin typeface="Verdana" panose="020B0604030504040204" pitchFamily="34" charset="0"/>
                <a:ea typeface="宋体" panose="02010600030101010101" pitchFamily="2" charset="-122"/>
              </a:rPr>
            </a:fld>
            <a:endParaRPr lang="en-US" altLang="zh-CN">
              <a:solidFill>
                <a:srgbClr val="006699"/>
              </a:solidFill>
              <a:latin typeface="Verdana" panose="020B0604030504040204" pitchFamily="34" charset="0"/>
              <a:ea typeface="宋体" panose="02010600030101010101" pitchFamily="2" charset="-122"/>
            </a:endParaRPr>
          </a:p>
        </p:txBody>
      </p:sp>
      <p:sp>
        <p:nvSpPr>
          <p:cNvPr id="180274" name="AutoShape 50"/>
          <p:cNvSpPr>
            <a:spLocks noChangeArrowheads="1"/>
          </p:cNvSpPr>
          <p:nvPr/>
        </p:nvSpPr>
        <p:spPr bwMode="auto">
          <a:xfrm rot="762566">
            <a:off x="8243888" y="6045200"/>
            <a:ext cx="766762" cy="812800"/>
          </a:xfrm>
          <a:prstGeom prst="star4">
            <a:avLst>
              <a:gd name="adj" fmla="val 21468"/>
            </a:avLst>
          </a:prstGeom>
          <a:gradFill rotWithShape="1">
            <a:gsLst>
              <a:gs pos="0">
                <a:srgbClr val="FF00FF">
                  <a:gamma/>
                  <a:tint val="0"/>
                  <a:invGamma/>
                </a:srgbClr>
              </a:gs>
              <a:gs pos="100000">
                <a:srgbClr val="FF00FF"/>
              </a:gs>
            </a:gsLst>
            <a:path path="shape">
              <a:fillToRect l="50000" t="50000" r="50000" b="50000"/>
            </a:path>
          </a:gradFill>
          <a:ln w="9525">
            <a:noFill/>
            <a:miter lim="800000"/>
          </a:ln>
          <a:effectLst/>
        </p:spPr>
        <p:txBody>
          <a:bodyPr wrap="none" anchor="ct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5" name="Line 51"/>
          <p:cNvSpPr>
            <a:spLocks noChangeShapeType="1"/>
          </p:cNvSpPr>
          <p:nvPr/>
        </p:nvSpPr>
        <p:spPr bwMode="auto">
          <a:xfrm>
            <a:off x="250825" y="981075"/>
            <a:ext cx="8604250" cy="0"/>
          </a:xfrm>
          <a:prstGeom prst="line">
            <a:avLst/>
          </a:prstGeom>
          <a:noFill/>
          <a:ln w="76200" cmpd="tri">
            <a:solidFill>
              <a:srgbClr val="FF99CC"/>
            </a:solid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6" name="Line 52"/>
          <p:cNvSpPr>
            <a:spLocks noChangeShapeType="1"/>
          </p:cNvSpPr>
          <p:nvPr/>
        </p:nvSpPr>
        <p:spPr bwMode="auto">
          <a:xfrm>
            <a:off x="8748713" y="838200"/>
            <a:ext cx="0" cy="2087563"/>
          </a:xfrm>
          <a:prstGeom prst="line">
            <a:avLst/>
          </a:prstGeom>
          <a:noFill/>
          <a:ln w="9525">
            <a:solidFill>
              <a:srgbClr val="FF99CC"/>
            </a:solid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7" name="Line 53"/>
          <p:cNvSpPr>
            <a:spLocks noChangeShapeType="1"/>
          </p:cNvSpPr>
          <p:nvPr/>
        </p:nvSpPr>
        <p:spPr bwMode="auto">
          <a:xfrm>
            <a:off x="323850" y="5086350"/>
            <a:ext cx="0" cy="1655763"/>
          </a:xfrm>
          <a:prstGeom prst="line">
            <a:avLst/>
          </a:prstGeom>
          <a:noFill/>
          <a:ln w="9525">
            <a:solidFill>
              <a:srgbClr val="FF99CC"/>
            </a:solid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8" name="Line 54"/>
          <p:cNvSpPr>
            <a:spLocks noChangeShapeType="1"/>
          </p:cNvSpPr>
          <p:nvPr/>
        </p:nvSpPr>
        <p:spPr bwMode="auto">
          <a:xfrm>
            <a:off x="107950" y="6670675"/>
            <a:ext cx="3240088" cy="0"/>
          </a:xfrm>
          <a:prstGeom prst="line">
            <a:avLst/>
          </a:prstGeom>
          <a:noFill/>
          <a:ln w="9525">
            <a:solidFill>
              <a:srgbClr val="FF99CC"/>
            </a:solidFill>
            <a:round/>
          </a:ln>
          <a:effectLst/>
        </p:spPr>
        <p:txBody>
          <a:bodyPr/>
          <a:lstStyle/>
          <a:p>
            <a:endParaRPr lang="zh-CN" altLang="en-US" sz="1800" b="1">
              <a:solidFill>
                <a:srgbClr val="006699"/>
              </a:solidFill>
              <a:latin typeface="Verdan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hyperlink" Target="http://dc.ea3w.com/2005/0628/7903.shtml" TargetMode="Externa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tags" Target="../tags/tag3.xml"/><Relationship Id="rId4" Type="http://schemas.openxmlformats.org/officeDocument/2006/relationships/image" Target="../media/image6.jpeg"/><Relationship Id="rId3" Type="http://schemas.openxmlformats.org/officeDocument/2006/relationships/tags" Target="../tags/tag2.xml"/><Relationship Id="rId2" Type="http://schemas.openxmlformats.org/officeDocument/2006/relationships/hyperlink" Target="http://baike.baidu.com/view/268449.htm" TargetMode="External"/><Relationship Id="rId1" Type="http://schemas.openxmlformats.org/officeDocument/2006/relationships/hyperlink" Target="http://baike.baidu.com/view/33220.ht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NULL" TargetMode="Externa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1.wmf"/><Relationship Id="rId3" Type="http://schemas.openxmlformats.org/officeDocument/2006/relationships/oleObject" Target="../embeddings/oleObject3.bin"/><Relationship Id="rId2" Type="http://schemas.openxmlformats.org/officeDocument/2006/relationships/image" Target="../media/image10.w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jpeg"/><Relationship Id="rId3" Type="http://schemas.openxmlformats.org/officeDocument/2006/relationships/image" Target="../media/image43.png"/><Relationship Id="rId2" Type="http://schemas.openxmlformats.org/officeDocument/2006/relationships/image" Target="NULL" TargetMode="External"/><Relationship Id="rId1" Type="http://schemas.openxmlformats.org/officeDocument/2006/relationships/image" Target="../media/image42.jpeg"/></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6.wmf"/><Relationship Id="rId1"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emf"/><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hyperlink" Target="http://www.svgoptronics.com/enProductShow.asp?ID=132" TargetMode="Externa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pitchFamily="49" charset="-122"/>
                <a:ea typeface="隶书" panose="02010509060101010101" pitchFamily="49" charset="-122"/>
                <a:cs typeface="+mj-cs"/>
              </a:rPr>
              <a:t>电子科学与技术导论</a:t>
            </a:r>
            <a:br>
              <a:rPr lang="zh-CN" altLang="zh-CN" sz="4400" kern="1200" baseline="0">
                <a:latin typeface="隶书" panose="02010509060101010101" pitchFamily="49" charset="-122"/>
                <a:ea typeface="隶书" panose="02010509060101010101" pitchFamily="49" charset="-122"/>
                <a:cs typeface="+mj-cs"/>
              </a:rPr>
            </a:br>
            <a:r>
              <a:rPr lang="zh-CN" sz="2400">
                <a:latin typeface="+mn-lt"/>
                <a:ea typeface="+mn-ea"/>
                <a:cs typeface="+mn-cs"/>
                <a:sym typeface="+mn-ea"/>
              </a:rPr>
              <a:t>信息光电子</a:t>
            </a:r>
            <a:r>
              <a:rPr lang="zh-CN" altLang="en-US" sz="2400">
                <a:latin typeface="+mn-lt"/>
                <a:ea typeface="+mn-ea"/>
                <a:cs typeface="+mn-cs"/>
                <a:sym typeface="+mn-ea"/>
              </a:rPr>
              <a:t>（</a:t>
            </a:r>
            <a:r>
              <a:rPr lang="en-US" altLang="zh-CN" sz="2400">
                <a:latin typeface="+mn-lt"/>
                <a:ea typeface="+mn-ea"/>
                <a:cs typeface="+mn-cs"/>
                <a:sym typeface="+mn-ea"/>
              </a:rPr>
              <a:t>2</a:t>
            </a:r>
            <a:r>
              <a:rPr lang="zh-CN" altLang="en-US" sz="2400">
                <a:latin typeface="+mn-lt"/>
                <a:ea typeface="+mn-ea"/>
                <a:cs typeface="+mn-cs"/>
                <a:sym typeface="+mn-ea"/>
              </a:rPr>
              <a:t>）</a:t>
            </a:r>
            <a:endParaRPr lang="zh-CN" altLang="zh-CN" sz="2400" kern="1200" baseline="0">
              <a:latin typeface="隶书" panose="02010509060101010101" pitchFamily="49" charset="-122"/>
              <a:ea typeface="隶书" panose="02010509060101010101" pitchFamily="49" charset="-122"/>
              <a:cs typeface="+mj-cs"/>
            </a:endParaRPr>
          </a:p>
        </p:txBody>
      </p:sp>
      <p:sp>
        <p:nvSpPr>
          <p:cNvPr id="8194" name="副标题 3074"/>
          <p:cNvSpPr>
            <a:spLocks noGrp="1"/>
          </p:cNvSpPr>
          <p:nvPr>
            <p:ph type="subTitle" idx="1"/>
          </p:nvPr>
        </p:nvSpPr>
        <p:spPr>
          <a:xfrm>
            <a:off x="469265" y="2295525"/>
            <a:ext cx="8448040" cy="4150995"/>
          </a:xfrm>
        </p:spPr>
        <p:txBody>
          <a:bodyPr anchor="t" anchorCtr="0"/>
          <a:p>
            <a:pPr defTabSz="914400">
              <a:buClrTx/>
              <a:buSzTx/>
              <a:buFontTx/>
            </a:pPr>
            <a:endParaRPr lang="zh-CN" altLang="en-US" sz="3200" kern="1200" baseline="0">
              <a:latin typeface="+mn-lt"/>
              <a:ea typeface="+mn-ea"/>
              <a:cs typeface="+mn-cs"/>
            </a:endParaRPr>
          </a:p>
          <a:p>
            <a:pP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defTabSz="914400">
              <a:buClrTx/>
              <a:buSzTx/>
              <a:buFontTx/>
            </a:pP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sz="2000" kern="1200" baseline="0">
                <a:latin typeface="+mn-lt"/>
                <a:ea typeface="+mn-ea"/>
                <a:cs typeface="+mn-cs"/>
              </a:rPr>
              <a:t>联系方式：手机   </a:t>
            </a:r>
            <a:r>
              <a:rPr lang="en-US" altLang="zh-CN" sz="2000" kern="1200" baseline="0">
                <a:latin typeface="+mn-lt"/>
                <a:ea typeface="+mn-ea"/>
                <a:cs typeface="+mn-cs"/>
              </a:rPr>
              <a:t>13776413469</a:t>
            </a:r>
            <a:endParaRPr lang="en-US" altLang="zh-CN" sz="2000" kern="1200" baseline="0">
              <a:latin typeface="+mn-lt"/>
              <a:ea typeface="+mn-ea"/>
              <a:cs typeface="+mn-cs"/>
            </a:endParaRPr>
          </a:p>
          <a:p>
            <a:pPr algn="just" defTabSz="914400">
              <a:buClrTx/>
              <a:buSzTx/>
              <a:buFontTx/>
            </a:pPr>
            <a:r>
              <a:rPr lang="zh-CN" altLang="en-US" sz="2000" kern="1200" baseline="0">
                <a:latin typeface="+mn-lt"/>
                <a:ea typeface="+mn-ea"/>
                <a:cs typeface="+mn-cs"/>
              </a:rPr>
              <a:t>                  邮箱   </a:t>
            </a:r>
            <a:r>
              <a:rPr lang="en-US" altLang="zh-CN" sz="2000" kern="1200" baseline="0">
                <a:latin typeface="+mn-lt"/>
                <a:ea typeface="+mn-ea"/>
                <a:cs typeface="+mn-cs"/>
              </a:rPr>
              <a:t>20100005@njupt.edu.cn</a:t>
            </a:r>
            <a:endParaRPr lang="en-US" altLang="zh-CN" sz="2000"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descr="蓝色砂纸"/>
          <p:cNvSpPr>
            <a:spLocks noGrp="1" noChangeArrowheads="1"/>
          </p:cNvSpPr>
          <p:nvPr>
            <p:ph type="title"/>
          </p:nvPr>
        </p:nvSpPr>
        <p:spPr bwMode="auto">
          <a:xfrm>
            <a:off x="1403350" y="476250"/>
            <a:ext cx="5057775" cy="779463"/>
          </a:xfrm>
          <a:noFill/>
          <a:ln>
            <a:miter lim="800000"/>
          </a:ln>
        </p:spPr>
        <p:txBody>
          <a:bodyPr vert="horz" wrap="square" lIns="91440" tIns="45720" rIns="91440" bIns="45720" numCol="1" anchor="t" anchorCtr="0" compatLnSpc="1"/>
          <a:lstStyle/>
          <a:p>
            <a:pPr eaLnBrk="1" hangingPunct="1"/>
            <a:r>
              <a:rPr lang="en-US" altLang="zh-CN" sz="3200" dirty="0" smtClean="0">
                <a:solidFill>
                  <a:srgbClr val="FFFF00"/>
                </a:solidFill>
              </a:rPr>
              <a:t>APD</a:t>
            </a:r>
            <a:r>
              <a:rPr lang="zh-CN" altLang="en-US" sz="3200" dirty="0" smtClean="0">
                <a:solidFill>
                  <a:srgbClr val="FFFF00"/>
                </a:solidFill>
              </a:rPr>
              <a:t>雪崩光电二极管结构</a:t>
            </a:r>
            <a:endParaRPr lang="zh-CN" altLang="en-US" sz="3200" dirty="0" smtClean="0">
              <a:solidFill>
                <a:srgbClr val="FFFF00"/>
              </a:solidFill>
            </a:endParaRPr>
          </a:p>
        </p:txBody>
      </p:sp>
      <p:sp>
        <p:nvSpPr>
          <p:cNvPr id="99331" name="Rectangle 3"/>
          <p:cNvSpPr>
            <a:spLocks noChangeArrowheads="1"/>
          </p:cNvSpPr>
          <p:nvPr/>
        </p:nvSpPr>
        <p:spPr bwMode="auto">
          <a:xfrm>
            <a:off x="1790700" y="2547938"/>
            <a:ext cx="4721225" cy="1155700"/>
          </a:xfrm>
          <a:prstGeom prst="rect">
            <a:avLst/>
          </a:prstGeom>
          <a:solidFill>
            <a:srgbClr val="FFFFFF"/>
          </a:solidFill>
          <a:ln w="9525">
            <a:solidFill>
              <a:srgbClr val="000000"/>
            </a:solidFill>
            <a:miter lim="800000"/>
          </a:ln>
        </p:spPr>
        <p:txBody>
          <a:bodyPr/>
          <a:lstStyle/>
          <a:p>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99332" name="Line 4"/>
          <p:cNvSpPr>
            <a:spLocks noChangeShapeType="1"/>
          </p:cNvSpPr>
          <p:nvPr/>
        </p:nvSpPr>
        <p:spPr bwMode="auto">
          <a:xfrm>
            <a:off x="2498725" y="2547938"/>
            <a:ext cx="0" cy="1155700"/>
          </a:xfrm>
          <a:prstGeom prst="line">
            <a:avLst/>
          </a:prstGeom>
          <a:noFill/>
          <a:ln w="9525">
            <a:solidFill>
              <a:srgbClr val="000000"/>
            </a:solidFill>
            <a:round/>
          </a:ln>
        </p:spPr>
        <p:txBody>
          <a:bodyPr/>
          <a:lstStyle/>
          <a:p>
            <a:endParaRPr lang="zh-CN" altLang="en-US"/>
          </a:p>
        </p:txBody>
      </p:sp>
      <p:sp>
        <p:nvSpPr>
          <p:cNvPr id="99333" name="Line 5"/>
          <p:cNvSpPr>
            <a:spLocks noChangeShapeType="1"/>
          </p:cNvSpPr>
          <p:nvPr/>
        </p:nvSpPr>
        <p:spPr bwMode="auto">
          <a:xfrm>
            <a:off x="4918075" y="2547938"/>
            <a:ext cx="0" cy="1155700"/>
          </a:xfrm>
          <a:prstGeom prst="line">
            <a:avLst/>
          </a:prstGeom>
          <a:noFill/>
          <a:ln w="9525">
            <a:solidFill>
              <a:srgbClr val="000000"/>
            </a:solidFill>
            <a:round/>
          </a:ln>
        </p:spPr>
        <p:txBody>
          <a:bodyPr/>
          <a:lstStyle/>
          <a:p>
            <a:endParaRPr lang="zh-CN" altLang="en-US"/>
          </a:p>
        </p:txBody>
      </p:sp>
      <p:sp>
        <p:nvSpPr>
          <p:cNvPr id="99334" name="Line 6"/>
          <p:cNvSpPr>
            <a:spLocks noChangeShapeType="1"/>
          </p:cNvSpPr>
          <p:nvPr/>
        </p:nvSpPr>
        <p:spPr bwMode="auto">
          <a:xfrm>
            <a:off x="5594350" y="2547938"/>
            <a:ext cx="0" cy="1155700"/>
          </a:xfrm>
          <a:prstGeom prst="line">
            <a:avLst/>
          </a:prstGeom>
          <a:noFill/>
          <a:ln w="9525">
            <a:solidFill>
              <a:srgbClr val="000000"/>
            </a:solidFill>
            <a:round/>
          </a:ln>
        </p:spPr>
        <p:txBody>
          <a:bodyPr/>
          <a:lstStyle/>
          <a:p>
            <a:endParaRPr lang="zh-CN" altLang="en-US"/>
          </a:p>
        </p:txBody>
      </p:sp>
      <p:sp>
        <p:nvSpPr>
          <p:cNvPr id="99335" name="Line 7"/>
          <p:cNvSpPr>
            <a:spLocks noChangeShapeType="1"/>
          </p:cNvSpPr>
          <p:nvPr/>
        </p:nvSpPr>
        <p:spPr bwMode="auto">
          <a:xfrm>
            <a:off x="2320925" y="2562225"/>
            <a:ext cx="0" cy="1141413"/>
          </a:xfrm>
          <a:prstGeom prst="line">
            <a:avLst/>
          </a:prstGeom>
          <a:noFill/>
          <a:ln w="9525" cap="rnd">
            <a:solidFill>
              <a:srgbClr val="000000"/>
            </a:solidFill>
            <a:prstDash val="sysDot"/>
            <a:round/>
          </a:ln>
        </p:spPr>
        <p:txBody>
          <a:bodyPr/>
          <a:lstStyle/>
          <a:p>
            <a:endParaRPr lang="zh-CN" altLang="en-US"/>
          </a:p>
        </p:txBody>
      </p:sp>
      <p:sp>
        <p:nvSpPr>
          <p:cNvPr id="99336" name="Line 8"/>
          <p:cNvSpPr>
            <a:spLocks noChangeShapeType="1"/>
          </p:cNvSpPr>
          <p:nvPr/>
        </p:nvSpPr>
        <p:spPr bwMode="auto">
          <a:xfrm>
            <a:off x="5738813" y="2533650"/>
            <a:ext cx="0" cy="1169988"/>
          </a:xfrm>
          <a:prstGeom prst="line">
            <a:avLst/>
          </a:prstGeom>
          <a:noFill/>
          <a:ln w="9525" cap="rnd">
            <a:solidFill>
              <a:srgbClr val="000000"/>
            </a:solidFill>
            <a:prstDash val="sysDot"/>
            <a:round/>
          </a:ln>
        </p:spPr>
        <p:txBody>
          <a:bodyPr/>
          <a:lstStyle/>
          <a:p>
            <a:endParaRPr lang="zh-CN" altLang="en-US"/>
          </a:p>
        </p:txBody>
      </p:sp>
      <p:sp>
        <p:nvSpPr>
          <p:cNvPr id="99337" name="Line 9"/>
          <p:cNvSpPr>
            <a:spLocks noChangeShapeType="1"/>
          </p:cNvSpPr>
          <p:nvPr/>
        </p:nvSpPr>
        <p:spPr bwMode="auto">
          <a:xfrm>
            <a:off x="1177925" y="2905125"/>
            <a:ext cx="433388" cy="0"/>
          </a:xfrm>
          <a:prstGeom prst="line">
            <a:avLst/>
          </a:prstGeom>
          <a:noFill/>
          <a:ln w="9525">
            <a:solidFill>
              <a:schemeClr val="tx1"/>
            </a:solidFill>
            <a:round/>
            <a:tailEnd type="triangle" w="med" len="med"/>
          </a:ln>
        </p:spPr>
        <p:txBody>
          <a:bodyPr/>
          <a:lstStyle/>
          <a:p>
            <a:endParaRPr lang="zh-CN" altLang="en-US"/>
          </a:p>
        </p:txBody>
      </p:sp>
      <p:sp>
        <p:nvSpPr>
          <p:cNvPr id="99338" name="Line 10"/>
          <p:cNvSpPr>
            <a:spLocks noChangeShapeType="1"/>
          </p:cNvSpPr>
          <p:nvPr/>
        </p:nvSpPr>
        <p:spPr bwMode="auto">
          <a:xfrm>
            <a:off x="1144588" y="3389313"/>
            <a:ext cx="452437" cy="0"/>
          </a:xfrm>
          <a:prstGeom prst="line">
            <a:avLst/>
          </a:prstGeom>
          <a:noFill/>
          <a:ln w="9525">
            <a:solidFill>
              <a:schemeClr val="tx1"/>
            </a:solidFill>
            <a:round/>
            <a:tailEnd type="triangle" w="med" len="med"/>
          </a:ln>
        </p:spPr>
        <p:txBody>
          <a:bodyPr/>
          <a:lstStyle/>
          <a:p>
            <a:endParaRPr lang="zh-CN" altLang="en-US"/>
          </a:p>
        </p:txBody>
      </p:sp>
      <p:sp>
        <p:nvSpPr>
          <p:cNvPr id="99339" name="Text Box 11"/>
          <p:cNvSpPr txBox="1">
            <a:spLocks noChangeArrowheads="1"/>
          </p:cNvSpPr>
          <p:nvPr/>
        </p:nvSpPr>
        <p:spPr bwMode="auto">
          <a:xfrm>
            <a:off x="1885950" y="2876550"/>
            <a:ext cx="531813" cy="525463"/>
          </a:xfrm>
          <a:prstGeom prst="rect">
            <a:avLst/>
          </a:prstGeom>
          <a:noFill/>
          <a:ln w="9525">
            <a:noFill/>
            <a:miter lim="800000"/>
          </a:ln>
        </p:spPr>
        <p:txBody>
          <a:bodyPr/>
          <a:lstStyle/>
          <a:p>
            <a:pPr algn="just" eaLnBrk="0" hangingPunct="0"/>
            <a:r>
              <a:rPr lang="en-US" altLang="zh-CN" sz="2000">
                <a:solidFill>
                  <a:srgbClr val="000000"/>
                </a:solidFill>
                <a:latin typeface="Times New Roman" panose="02020603050405020304" pitchFamily="18" charset="0"/>
                <a:ea typeface="宋体" panose="02010600030101010101" pitchFamily="2" charset="-122"/>
              </a:rPr>
              <a:t>P</a:t>
            </a:r>
            <a:r>
              <a:rPr lang="en-US" altLang="zh-CN" sz="2000" baseline="30000">
                <a:solidFill>
                  <a:srgbClr val="000000"/>
                </a:solidFill>
                <a:latin typeface="Times New Roman" panose="02020603050405020304" pitchFamily="18" charset="0"/>
                <a:ea typeface="宋体" panose="02010600030101010101" pitchFamily="2" charset="-122"/>
              </a:rPr>
              <a:t>+</a:t>
            </a:r>
            <a:endParaRPr lang="en-US" altLang="zh-CN" sz="2000" baseline="30000">
              <a:solidFill>
                <a:srgbClr val="000000"/>
              </a:solidFill>
              <a:latin typeface="Times New Roman" panose="02020603050405020304" pitchFamily="18" charset="0"/>
              <a:ea typeface="宋体" panose="02010600030101010101" pitchFamily="2" charset="-122"/>
            </a:endParaRPr>
          </a:p>
        </p:txBody>
      </p:sp>
      <p:sp>
        <p:nvSpPr>
          <p:cNvPr id="99340" name="Text Box 12"/>
          <p:cNvSpPr txBox="1">
            <a:spLocks noChangeArrowheads="1"/>
          </p:cNvSpPr>
          <p:nvPr/>
        </p:nvSpPr>
        <p:spPr bwMode="auto">
          <a:xfrm>
            <a:off x="3354388" y="2847975"/>
            <a:ext cx="806450" cy="541338"/>
          </a:xfrm>
          <a:prstGeom prst="rect">
            <a:avLst/>
          </a:prstGeom>
          <a:noFill/>
          <a:ln w="9525">
            <a:noFill/>
            <a:miter lim="800000"/>
          </a:ln>
        </p:spPr>
        <p:txBody>
          <a:bodyPr/>
          <a:lstStyle/>
          <a:p>
            <a:pPr algn="just" eaLnBrk="0" hangingPunct="0"/>
            <a:r>
              <a:rPr lang="en-US" altLang="zh-CN" sz="2000">
                <a:solidFill>
                  <a:srgbClr val="000000"/>
                </a:solidFill>
                <a:latin typeface="Times New Roman" panose="02020603050405020304" pitchFamily="18" charset="0"/>
                <a:ea typeface="宋体" panose="02010600030101010101" pitchFamily="2" charset="-122"/>
              </a:rPr>
              <a:t>I</a:t>
            </a:r>
            <a:endParaRPr lang="en-US" altLang="zh-CN" sz="2000">
              <a:solidFill>
                <a:srgbClr val="000000"/>
              </a:solidFill>
              <a:latin typeface="Times New Roman" panose="02020603050405020304" pitchFamily="18" charset="0"/>
              <a:ea typeface="宋体" panose="02010600030101010101" pitchFamily="2" charset="-122"/>
            </a:endParaRPr>
          </a:p>
        </p:txBody>
      </p:sp>
      <p:sp>
        <p:nvSpPr>
          <p:cNvPr id="99341" name="Text Box 13"/>
          <p:cNvSpPr txBox="1">
            <a:spLocks noChangeArrowheads="1"/>
          </p:cNvSpPr>
          <p:nvPr/>
        </p:nvSpPr>
        <p:spPr bwMode="auto">
          <a:xfrm>
            <a:off x="5060950" y="2817813"/>
            <a:ext cx="660400" cy="528637"/>
          </a:xfrm>
          <a:prstGeom prst="rect">
            <a:avLst/>
          </a:prstGeom>
          <a:noFill/>
          <a:ln w="9525">
            <a:noFill/>
            <a:miter lim="800000"/>
          </a:ln>
        </p:spPr>
        <p:txBody>
          <a:bodyPr/>
          <a:lstStyle/>
          <a:p>
            <a:pPr algn="just" eaLnBrk="0" hangingPunct="0"/>
            <a:r>
              <a:rPr lang="en-US" altLang="zh-CN" sz="2000">
                <a:solidFill>
                  <a:srgbClr val="000000"/>
                </a:solidFill>
                <a:latin typeface="Times New Roman" panose="02020603050405020304" pitchFamily="18" charset="0"/>
                <a:ea typeface="宋体" panose="02010600030101010101" pitchFamily="2" charset="-122"/>
              </a:rPr>
              <a:t>P</a:t>
            </a:r>
            <a:endParaRPr lang="en-US" altLang="zh-CN" sz="2000">
              <a:solidFill>
                <a:srgbClr val="000000"/>
              </a:solidFill>
              <a:latin typeface="Times New Roman" panose="02020603050405020304" pitchFamily="18" charset="0"/>
              <a:ea typeface="宋体" panose="02010600030101010101" pitchFamily="2" charset="-122"/>
            </a:endParaRPr>
          </a:p>
        </p:txBody>
      </p:sp>
      <p:sp>
        <p:nvSpPr>
          <p:cNvPr id="99342" name="Text Box 14"/>
          <p:cNvSpPr txBox="1">
            <a:spLocks noChangeArrowheads="1"/>
          </p:cNvSpPr>
          <p:nvPr/>
        </p:nvSpPr>
        <p:spPr bwMode="auto">
          <a:xfrm>
            <a:off x="5915025" y="2803525"/>
            <a:ext cx="727075" cy="528638"/>
          </a:xfrm>
          <a:prstGeom prst="rect">
            <a:avLst/>
          </a:prstGeom>
          <a:noFill/>
          <a:ln w="9525">
            <a:noFill/>
            <a:miter lim="800000"/>
          </a:ln>
        </p:spPr>
        <p:txBody>
          <a:bodyPr/>
          <a:lstStyle/>
          <a:p>
            <a:pPr algn="just" eaLnBrk="0" hangingPunct="0"/>
            <a:r>
              <a:rPr lang="en-US" altLang="zh-CN" sz="2000">
                <a:solidFill>
                  <a:srgbClr val="000000"/>
                </a:solidFill>
                <a:latin typeface="Times New Roman" panose="02020603050405020304" pitchFamily="18" charset="0"/>
                <a:ea typeface="宋体" panose="02010600030101010101" pitchFamily="2" charset="-122"/>
              </a:rPr>
              <a:t>N</a:t>
            </a:r>
            <a:r>
              <a:rPr lang="en-US" altLang="zh-CN" sz="2000" baseline="30000">
                <a:solidFill>
                  <a:srgbClr val="000000"/>
                </a:solidFill>
                <a:latin typeface="Times New Roman" panose="02020603050405020304" pitchFamily="18" charset="0"/>
                <a:ea typeface="宋体" panose="02010600030101010101" pitchFamily="2" charset="-122"/>
              </a:rPr>
              <a:t>+</a:t>
            </a:r>
            <a:endParaRPr lang="en-US" altLang="zh-CN" sz="2000" baseline="30000">
              <a:solidFill>
                <a:srgbClr val="000000"/>
              </a:solidFill>
              <a:latin typeface="Times New Roman" panose="02020603050405020304" pitchFamily="18" charset="0"/>
              <a:ea typeface="宋体" panose="02010600030101010101" pitchFamily="2" charset="-122"/>
            </a:endParaRPr>
          </a:p>
        </p:txBody>
      </p:sp>
      <p:sp>
        <p:nvSpPr>
          <p:cNvPr id="99343" name="Line 15"/>
          <p:cNvSpPr>
            <a:spLocks noChangeShapeType="1"/>
          </p:cNvSpPr>
          <p:nvPr/>
        </p:nvSpPr>
        <p:spPr bwMode="auto">
          <a:xfrm>
            <a:off x="2498725" y="2408238"/>
            <a:ext cx="2419350"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99344" name="Line 16"/>
          <p:cNvSpPr>
            <a:spLocks noChangeShapeType="1"/>
          </p:cNvSpPr>
          <p:nvPr/>
        </p:nvSpPr>
        <p:spPr bwMode="auto">
          <a:xfrm>
            <a:off x="4918075" y="2408238"/>
            <a:ext cx="104616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99345" name="Text Box 17"/>
          <p:cNvSpPr txBox="1">
            <a:spLocks noChangeArrowheads="1"/>
          </p:cNvSpPr>
          <p:nvPr/>
        </p:nvSpPr>
        <p:spPr bwMode="auto">
          <a:xfrm>
            <a:off x="3384550" y="1997075"/>
            <a:ext cx="1273175" cy="411163"/>
          </a:xfrm>
          <a:prstGeom prst="rect">
            <a:avLst/>
          </a:prstGeom>
          <a:noFill/>
          <a:ln w="9525">
            <a:noFill/>
            <a:miter lim="800000"/>
          </a:ln>
        </p:spPr>
        <p:txBody>
          <a:bodyPr/>
          <a:lstStyle/>
          <a:p>
            <a:pPr algn="just" eaLnBrk="0" hangingPunct="0"/>
            <a:r>
              <a:rPr lang="zh-CN" altLang="en-US" sz="2000" dirty="0">
                <a:solidFill>
                  <a:srgbClr val="FFFF00"/>
                </a:solidFill>
                <a:latin typeface="Times New Roman" panose="02020603050405020304" pitchFamily="18" charset="0"/>
                <a:ea typeface="宋体" panose="02010600030101010101" pitchFamily="2" charset="-122"/>
              </a:rPr>
              <a:t>吸收</a:t>
            </a:r>
            <a:endParaRPr lang="zh-CN" altLang="en-US" sz="2000" dirty="0">
              <a:solidFill>
                <a:srgbClr val="FFFF00"/>
              </a:solidFill>
              <a:latin typeface="Times New Roman" panose="02020603050405020304" pitchFamily="18" charset="0"/>
              <a:ea typeface="宋体" panose="02010600030101010101" pitchFamily="2" charset="-122"/>
            </a:endParaRPr>
          </a:p>
        </p:txBody>
      </p:sp>
      <p:sp>
        <p:nvSpPr>
          <p:cNvPr id="99346" name="Text Box 18"/>
          <p:cNvSpPr txBox="1">
            <a:spLocks noChangeArrowheads="1"/>
          </p:cNvSpPr>
          <p:nvPr/>
        </p:nvSpPr>
        <p:spPr bwMode="auto">
          <a:xfrm>
            <a:off x="4981575" y="1981200"/>
            <a:ext cx="823913" cy="498475"/>
          </a:xfrm>
          <a:prstGeom prst="rect">
            <a:avLst/>
          </a:prstGeom>
          <a:noFill/>
          <a:ln w="9525">
            <a:noFill/>
            <a:miter lim="800000"/>
          </a:ln>
        </p:spPr>
        <p:txBody>
          <a:bodyPr/>
          <a:lstStyle/>
          <a:p>
            <a:pPr algn="just" eaLnBrk="0" hangingPunct="0"/>
            <a:r>
              <a:rPr lang="zh-CN" altLang="en-US" sz="2000" dirty="0">
                <a:solidFill>
                  <a:srgbClr val="FFFF00"/>
                </a:solidFill>
                <a:latin typeface="Times New Roman" panose="02020603050405020304" pitchFamily="18" charset="0"/>
                <a:ea typeface="宋体" panose="02010600030101010101" pitchFamily="2" charset="-122"/>
              </a:rPr>
              <a:t>增益</a:t>
            </a:r>
            <a:endParaRPr lang="zh-CN" altLang="en-US" sz="2000" dirty="0">
              <a:solidFill>
                <a:srgbClr val="FFFF00"/>
              </a:solidFill>
              <a:latin typeface="Times New Roman" panose="02020603050405020304" pitchFamily="18" charset="0"/>
              <a:ea typeface="宋体" panose="02010600030101010101" pitchFamily="2" charset="-122"/>
            </a:endParaRPr>
          </a:p>
        </p:txBody>
      </p:sp>
      <p:sp>
        <p:nvSpPr>
          <p:cNvPr id="99347" name="Line 19"/>
          <p:cNvSpPr>
            <a:spLocks noChangeShapeType="1"/>
          </p:cNvSpPr>
          <p:nvPr/>
        </p:nvSpPr>
        <p:spPr bwMode="auto">
          <a:xfrm rot="10800000">
            <a:off x="1804988" y="3989388"/>
            <a:ext cx="0" cy="1470025"/>
          </a:xfrm>
          <a:prstGeom prst="line">
            <a:avLst/>
          </a:prstGeom>
          <a:noFill/>
          <a:ln w="9525">
            <a:solidFill>
              <a:schemeClr val="tx1"/>
            </a:solidFill>
            <a:round/>
            <a:tailEnd type="triangle" w="med" len="med"/>
          </a:ln>
        </p:spPr>
        <p:txBody>
          <a:bodyPr/>
          <a:lstStyle/>
          <a:p>
            <a:endParaRPr lang="zh-CN" altLang="en-US"/>
          </a:p>
        </p:txBody>
      </p:sp>
      <p:sp>
        <p:nvSpPr>
          <p:cNvPr id="99348" name="Line 20"/>
          <p:cNvSpPr>
            <a:spLocks noChangeShapeType="1"/>
          </p:cNvSpPr>
          <p:nvPr/>
        </p:nvSpPr>
        <p:spPr bwMode="auto">
          <a:xfrm>
            <a:off x="1822450" y="5472113"/>
            <a:ext cx="5416550" cy="0"/>
          </a:xfrm>
          <a:prstGeom prst="line">
            <a:avLst/>
          </a:prstGeom>
          <a:noFill/>
          <a:ln w="9525">
            <a:solidFill>
              <a:schemeClr val="tx1"/>
            </a:solidFill>
            <a:round/>
            <a:tailEnd type="triangle" w="med" len="med"/>
          </a:ln>
        </p:spPr>
        <p:txBody>
          <a:bodyPr/>
          <a:lstStyle/>
          <a:p>
            <a:endParaRPr lang="zh-CN" altLang="en-US"/>
          </a:p>
        </p:txBody>
      </p:sp>
      <p:sp>
        <p:nvSpPr>
          <p:cNvPr id="99349" name="Line 21"/>
          <p:cNvSpPr>
            <a:spLocks noChangeShapeType="1"/>
          </p:cNvSpPr>
          <p:nvPr/>
        </p:nvSpPr>
        <p:spPr bwMode="auto">
          <a:xfrm flipV="1">
            <a:off x="2209800" y="4918075"/>
            <a:ext cx="192088" cy="554038"/>
          </a:xfrm>
          <a:prstGeom prst="line">
            <a:avLst/>
          </a:prstGeom>
          <a:noFill/>
          <a:ln w="9525">
            <a:solidFill>
              <a:srgbClr val="FFFF00"/>
            </a:solidFill>
            <a:round/>
          </a:ln>
        </p:spPr>
        <p:txBody>
          <a:bodyPr/>
          <a:lstStyle/>
          <a:p>
            <a:endParaRPr lang="zh-CN" altLang="en-US"/>
          </a:p>
        </p:txBody>
      </p:sp>
      <p:sp>
        <p:nvSpPr>
          <p:cNvPr id="99350" name="Line 22"/>
          <p:cNvSpPr>
            <a:spLocks noChangeShapeType="1"/>
          </p:cNvSpPr>
          <p:nvPr/>
        </p:nvSpPr>
        <p:spPr bwMode="auto">
          <a:xfrm>
            <a:off x="2401888" y="4930775"/>
            <a:ext cx="2433637" cy="0"/>
          </a:xfrm>
          <a:prstGeom prst="line">
            <a:avLst/>
          </a:prstGeom>
          <a:noFill/>
          <a:ln w="9525">
            <a:solidFill>
              <a:srgbClr val="FFFF00"/>
            </a:solidFill>
            <a:round/>
          </a:ln>
        </p:spPr>
        <p:txBody>
          <a:bodyPr/>
          <a:lstStyle/>
          <a:p>
            <a:endParaRPr lang="zh-CN" altLang="en-US"/>
          </a:p>
        </p:txBody>
      </p:sp>
      <p:sp>
        <p:nvSpPr>
          <p:cNvPr id="99351" name="Line 23"/>
          <p:cNvSpPr>
            <a:spLocks noChangeShapeType="1"/>
          </p:cNvSpPr>
          <p:nvPr/>
        </p:nvSpPr>
        <p:spPr bwMode="auto">
          <a:xfrm flipV="1">
            <a:off x="4835525" y="4275138"/>
            <a:ext cx="161925" cy="642937"/>
          </a:xfrm>
          <a:prstGeom prst="line">
            <a:avLst/>
          </a:prstGeom>
          <a:noFill/>
          <a:ln w="9525">
            <a:solidFill>
              <a:srgbClr val="FFFF00"/>
            </a:solidFill>
            <a:round/>
          </a:ln>
        </p:spPr>
        <p:txBody>
          <a:bodyPr/>
          <a:lstStyle/>
          <a:p>
            <a:endParaRPr lang="zh-CN" altLang="en-US"/>
          </a:p>
        </p:txBody>
      </p:sp>
      <p:sp>
        <p:nvSpPr>
          <p:cNvPr id="99352" name="Line 24"/>
          <p:cNvSpPr>
            <a:spLocks noChangeShapeType="1"/>
          </p:cNvSpPr>
          <p:nvPr/>
        </p:nvSpPr>
        <p:spPr bwMode="auto">
          <a:xfrm flipV="1">
            <a:off x="4997450" y="4160838"/>
            <a:ext cx="482600" cy="114300"/>
          </a:xfrm>
          <a:prstGeom prst="line">
            <a:avLst/>
          </a:prstGeom>
          <a:noFill/>
          <a:ln w="9525">
            <a:solidFill>
              <a:srgbClr val="FFFF00"/>
            </a:solidFill>
            <a:round/>
          </a:ln>
        </p:spPr>
        <p:txBody>
          <a:bodyPr/>
          <a:lstStyle/>
          <a:p>
            <a:endParaRPr lang="zh-CN" altLang="en-US"/>
          </a:p>
        </p:txBody>
      </p:sp>
      <p:sp>
        <p:nvSpPr>
          <p:cNvPr id="99353" name="Line 25"/>
          <p:cNvSpPr>
            <a:spLocks noChangeShapeType="1"/>
          </p:cNvSpPr>
          <p:nvPr/>
        </p:nvSpPr>
        <p:spPr bwMode="auto">
          <a:xfrm>
            <a:off x="5497513" y="4160838"/>
            <a:ext cx="369887" cy="1311275"/>
          </a:xfrm>
          <a:prstGeom prst="line">
            <a:avLst/>
          </a:prstGeom>
          <a:noFill/>
          <a:ln w="9525">
            <a:solidFill>
              <a:srgbClr val="FFFF00"/>
            </a:solidFill>
            <a:round/>
          </a:ln>
        </p:spPr>
        <p:txBody>
          <a:bodyPr/>
          <a:lstStyle/>
          <a:p>
            <a:endParaRPr lang="zh-CN" altLang="en-US"/>
          </a:p>
        </p:txBody>
      </p:sp>
      <p:sp>
        <p:nvSpPr>
          <p:cNvPr id="99354" name="Text Box 26"/>
          <p:cNvSpPr txBox="1">
            <a:spLocks noChangeArrowheads="1"/>
          </p:cNvSpPr>
          <p:nvPr/>
        </p:nvSpPr>
        <p:spPr bwMode="auto">
          <a:xfrm>
            <a:off x="1143000" y="4075113"/>
            <a:ext cx="758825" cy="941387"/>
          </a:xfrm>
          <a:prstGeom prst="rect">
            <a:avLst/>
          </a:prstGeom>
          <a:noFill/>
          <a:ln w="9525">
            <a:noFill/>
            <a:miter lim="800000"/>
          </a:ln>
        </p:spPr>
        <p:txBody>
          <a:bodyPr/>
          <a:lstStyle/>
          <a:p>
            <a:pPr algn="just" eaLnBrk="0" hangingPunct="0"/>
            <a:r>
              <a:rPr lang="zh-CN" altLang="en-US" sz="2000" dirty="0">
                <a:latin typeface="Times New Roman" panose="02020603050405020304" pitchFamily="18" charset="0"/>
                <a:ea typeface="宋体" panose="02010600030101010101" pitchFamily="2" charset="-122"/>
              </a:rPr>
              <a:t>电场</a:t>
            </a:r>
            <a:endParaRPr lang="zh-CN" altLang="en-US" sz="2000" dirty="0">
              <a:latin typeface="Times New Roman" panose="02020603050405020304" pitchFamily="18" charset="0"/>
              <a:ea typeface="宋体" panose="02010600030101010101" pitchFamily="2" charset="-122"/>
            </a:endParaRPr>
          </a:p>
        </p:txBody>
      </p:sp>
      <p:sp>
        <p:nvSpPr>
          <p:cNvPr id="99355" name="Text Box 27"/>
          <p:cNvSpPr txBox="1">
            <a:spLocks noChangeArrowheads="1"/>
          </p:cNvSpPr>
          <p:nvPr/>
        </p:nvSpPr>
        <p:spPr bwMode="auto">
          <a:xfrm>
            <a:off x="3625850" y="5487988"/>
            <a:ext cx="1757363" cy="455612"/>
          </a:xfrm>
          <a:prstGeom prst="rect">
            <a:avLst/>
          </a:prstGeom>
          <a:noFill/>
          <a:ln w="9525">
            <a:noFill/>
            <a:miter lim="800000"/>
          </a:ln>
        </p:spPr>
        <p:txBody>
          <a:bodyPr/>
          <a:lstStyle/>
          <a:p>
            <a:pPr algn="just" eaLnBrk="0" hangingPunct="0"/>
            <a:r>
              <a:rPr lang="zh-CN" altLang="en-US" sz="2000" dirty="0">
                <a:latin typeface="Times New Roman" panose="02020603050405020304" pitchFamily="18" charset="0"/>
                <a:ea typeface="宋体" panose="02010600030101010101" pitchFamily="2" charset="-122"/>
              </a:rPr>
              <a:t>距离</a:t>
            </a:r>
            <a:endParaRPr lang="zh-CN" altLang="en-US" sz="2000" dirty="0">
              <a:latin typeface="Times New Roman" panose="02020603050405020304" pitchFamily="18" charset="0"/>
              <a:ea typeface="宋体" panose="02010600030101010101" pitchFamily="2" charset="-122"/>
            </a:endParaRPr>
          </a:p>
        </p:txBody>
      </p:sp>
      <p:sp>
        <p:nvSpPr>
          <p:cNvPr id="28" name="日期占位符 27"/>
          <p:cNvSpPr>
            <a:spLocks noGrp="1"/>
          </p:cNvSpPr>
          <p:nvPr>
            <p:ph type="dt" sz="half" idx="10"/>
          </p:nvPr>
        </p:nvSpPr>
        <p:spPr/>
        <p:txBody>
          <a:bodyPr/>
          <a:lstStyle/>
          <a:p>
            <a:pPr>
              <a:defRPr/>
            </a:pPr>
            <a:fld id="{288E85A1-DD5C-4463-AA06-9D3DD7C92C6B}" type="datetime1">
              <a:rPr lang="zh-CN" altLang="en-US" smtClean="0"/>
            </a:fld>
            <a:endParaRPr lang="en-US" altLang="zh-CN"/>
          </a:p>
        </p:txBody>
      </p:sp>
      <p:sp>
        <p:nvSpPr>
          <p:cNvPr id="29" name="灯片编号占位符 28"/>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
        <p:nvSpPr>
          <p:cNvPr id="30" name="页脚占位符 29"/>
          <p:cNvSpPr>
            <a:spLocks noGrp="1"/>
          </p:cNvSpPr>
          <p:nvPr>
            <p:ph type="ftr" sz="quarter" idx="11"/>
          </p:nvPr>
        </p:nvSpPr>
        <p:spPr/>
        <p:txBody>
          <a:bodyPr/>
          <a:lstStyle/>
          <a:p>
            <a:pPr>
              <a:defRPr/>
            </a:pPr>
            <a:endParaRPr lang="en-US" altLang="zh-CN" dirty="0"/>
          </a:p>
        </p:txBody>
      </p:sp>
      <p:grpSp>
        <p:nvGrpSpPr>
          <p:cNvPr id="2" name="Group 4"/>
          <p:cNvGrpSpPr/>
          <p:nvPr/>
        </p:nvGrpSpPr>
        <p:grpSpPr bwMode="auto">
          <a:xfrm>
            <a:off x="6339840" y="1427480"/>
            <a:ext cx="2727325" cy="876935"/>
            <a:chOff x="1344" y="1776"/>
            <a:chExt cx="3072" cy="1200"/>
          </a:xfrm>
        </p:grpSpPr>
        <p:sp>
          <p:nvSpPr>
            <p:cNvPr id="95238" name="Text Box 5"/>
            <p:cNvSpPr txBox="1">
              <a:spLocks noChangeArrowheads="1"/>
            </p:cNvSpPr>
            <p:nvPr/>
          </p:nvSpPr>
          <p:spPr bwMode="auto">
            <a:xfrm>
              <a:off x="2021" y="2347"/>
              <a:ext cx="576" cy="629"/>
            </a:xfrm>
            <a:prstGeom prst="rect">
              <a:avLst/>
            </a:prstGeom>
            <a:solidFill>
              <a:srgbClr val="FFFFFF"/>
            </a:solidFill>
            <a:ln w="9525">
              <a:solidFill>
                <a:srgbClr val="000000"/>
              </a:solidFill>
              <a:miter lim="800000"/>
            </a:ln>
          </p:spPr>
          <p:txBody>
            <a:bodyPr/>
            <a:lstStyle/>
            <a:p>
              <a:pPr eaLnBrk="0" hangingPunct="0"/>
              <a:r>
                <a:rPr lang="en-US" altLang="zh-CN" sz="2400">
                  <a:solidFill>
                    <a:srgbClr val="000000"/>
                  </a:solidFill>
                  <a:latin typeface="Times New Roman" panose="02020603050405020304" pitchFamily="18" charset="0"/>
                  <a:ea typeface="宋体" panose="02010600030101010101" pitchFamily="2" charset="-122"/>
                </a:rPr>
                <a:t>P</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39" name="Text Box 6"/>
            <p:cNvSpPr txBox="1">
              <a:spLocks noChangeArrowheads="1"/>
            </p:cNvSpPr>
            <p:nvPr/>
          </p:nvSpPr>
          <p:spPr bwMode="auto">
            <a:xfrm>
              <a:off x="2478" y="2352"/>
              <a:ext cx="114" cy="624"/>
            </a:xfrm>
            <a:prstGeom prst="rect">
              <a:avLst/>
            </a:prstGeom>
            <a:solidFill>
              <a:srgbClr val="FFCC99"/>
            </a:solidFill>
            <a:ln w="9525">
              <a:solidFill>
                <a:srgbClr val="000000"/>
              </a:solidFill>
              <a:miter lim="800000"/>
            </a:ln>
          </p:spPr>
          <p:txBody>
            <a:bodyPr/>
            <a:lstStyle/>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0" name="Line 7"/>
            <p:cNvSpPr>
              <a:spLocks noChangeShapeType="1"/>
            </p:cNvSpPr>
            <p:nvPr/>
          </p:nvSpPr>
          <p:spPr bwMode="auto">
            <a:xfrm>
              <a:off x="2478" y="1937"/>
              <a:ext cx="0" cy="454"/>
            </a:xfrm>
            <a:prstGeom prst="line">
              <a:avLst/>
            </a:prstGeom>
            <a:noFill/>
            <a:ln w="9525">
              <a:solidFill>
                <a:schemeClr val="tx1"/>
              </a:solidFill>
              <a:round/>
            </a:ln>
          </p:spPr>
          <p:txBody>
            <a:bodyPr/>
            <a:lstStyle/>
            <a:p>
              <a:endParaRPr lang="zh-CN" altLang="en-US"/>
            </a:p>
          </p:txBody>
        </p:sp>
        <p:sp>
          <p:nvSpPr>
            <p:cNvPr id="95241" name="Line 8"/>
            <p:cNvSpPr>
              <a:spLocks noChangeShapeType="1"/>
            </p:cNvSpPr>
            <p:nvPr/>
          </p:nvSpPr>
          <p:spPr bwMode="auto">
            <a:xfrm>
              <a:off x="2249" y="2054"/>
              <a:ext cx="229" cy="0"/>
            </a:xfrm>
            <a:prstGeom prst="line">
              <a:avLst/>
            </a:prstGeom>
            <a:noFill/>
            <a:ln w="9525">
              <a:solidFill>
                <a:schemeClr val="tx1"/>
              </a:solidFill>
              <a:round/>
              <a:tailEnd type="triangle" w="med" len="med"/>
            </a:ln>
          </p:spPr>
          <p:txBody>
            <a:bodyPr/>
            <a:lstStyle/>
            <a:p>
              <a:endParaRPr lang="zh-CN" altLang="en-US"/>
            </a:p>
          </p:txBody>
        </p:sp>
        <p:grpSp>
          <p:nvGrpSpPr>
            <p:cNvPr id="3" name="Group 9"/>
            <p:cNvGrpSpPr/>
            <p:nvPr/>
          </p:nvGrpSpPr>
          <p:grpSpPr bwMode="auto">
            <a:xfrm>
              <a:off x="3767" y="1937"/>
              <a:ext cx="649" cy="1039"/>
              <a:chOff x="3767" y="1937"/>
              <a:chExt cx="649" cy="1039"/>
            </a:xfrm>
          </p:grpSpPr>
          <p:sp>
            <p:nvSpPr>
              <p:cNvPr id="95247" name="Text Box 10"/>
              <p:cNvSpPr txBox="1">
                <a:spLocks noChangeArrowheads="1"/>
              </p:cNvSpPr>
              <p:nvPr/>
            </p:nvSpPr>
            <p:spPr bwMode="auto">
              <a:xfrm>
                <a:off x="3767" y="2347"/>
                <a:ext cx="649" cy="629"/>
              </a:xfrm>
              <a:prstGeom prst="rect">
                <a:avLst/>
              </a:prstGeom>
              <a:solidFill>
                <a:srgbClr val="FFFFFF"/>
              </a:solidFill>
              <a:ln w="9525">
                <a:solidFill>
                  <a:srgbClr val="000000"/>
                </a:solidFill>
                <a:miter lim="800000"/>
              </a:ln>
            </p:spPr>
            <p:txBody>
              <a:bodyPr/>
              <a:lstStyle/>
              <a:p>
                <a:pPr algn="r" eaLnBrk="0" hangingPunct="0"/>
                <a:r>
                  <a:rPr lang="en-US" altLang="zh-CN" sz="2400">
                    <a:solidFill>
                      <a:srgbClr val="000000"/>
                    </a:solidFill>
                    <a:latin typeface="Times New Roman" panose="02020603050405020304" pitchFamily="18" charset="0"/>
                    <a:ea typeface="宋体" panose="02010600030101010101" pitchFamily="2" charset="-122"/>
                  </a:rPr>
                  <a:t>N</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48" name="Text Box 11"/>
              <p:cNvSpPr txBox="1">
                <a:spLocks noChangeArrowheads="1"/>
              </p:cNvSpPr>
              <p:nvPr/>
            </p:nvSpPr>
            <p:spPr bwMode="auto">
              <a:xfrm>
                <a:off x="3776" y="2352"/>
                <a:ext cx="112" cy="624"/>
              </a:xfrm>
              <a:prstGeom prst="rect">
                <a:avLst/>
              </a:prstGeom>
              <a:solidFill>
                <a:srgbClr val="CCFFCC"/>
              </a:solidFill>
              <a:ln w="9525">
                <a:solidFill>
                  <a:srgbClr val="000000"/>
                </a:solidFill>
                <a:miter lim="800000"/>
              </a:ln>
            </p:spPr>
            <p:txBody>
              <a:bodyPr/>
              <a:lstStyle/>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9" name="Line 12"/>
              <p:cNvSpPr>
                <a:spLocks noChangeShapeType="1"/>
              </p:cNvSpPr>
              <p:nvPr/>
            </p:nvSpPr>
            <p:spPr bwMode="auto">
              <a:xfrm>
                <a:off x="3904" y="1937"/>
                <a:ext cx="0" cy="380"/>
              </a:xfrm>
              <a:prstGeom prst="line">
                <a:avLst/>
              </a:prstGeom>
              <a:noFill/>
              <a:ln w="9525">
                <a:solidFill>
                  <a:schemeClr val="tx1"/>
                </a:solidFill>
                <a:round/>
              </a:ln>
            </p:spPr>
            <p:txBody>
              <a:bodyPr/>
              <a:lstStyle/>
              <a:p>
                <a:endParaRPr lang="zh-CN" altLang="en-US"/>
              </a:p>
            </p:txBody>
          </p:sp>
          <p:sp>
            <p:nvSpPr>
              <p:cNvPr id="95250" name="Line 13"/>
              <p:cNvSpPr>
                <a:spLocks noChangeShapeType="1"/>
              </p:cNvSpPr>
              <p:nvPr/>
            </p:nvSpPr>
            <p:spPr bwMode="auto">
              <a:xfrm flipH="1">
                <a:off x="3913" y="2069"/>
                <a:ext cx="238" cy="0"/>
              </a:xfrm>
              <a:prstGeom prst="line">
                <a:avLst/>
              </a:prstGeom>
              <a:noFill/>
              <a:ln w="9525">
                <a:solidFill>
                  <a:schemeClr val="tx1"/>
                </a:solidFill>
                <a:round/>
                <a:tailEnd type="triangle" w="med" len="med"/>
              </a:ln>
            </p:spPr>
            <p:txBody>
              <a:bodyPr/>
              <a:lstStyle/>
              <a:p>
                <a:endParaRPr lang="zh-CN" altLang="en-US"/>
              </a:p>
            </p:txBody>
          </p:sp>
        </p:grpSp>
        <p:sp>
          <p:nvSpPr>
            <p:cNvPr id="95243" name="Text Box 14"/>
            <p:cNvSpPr txBox="1">
              <a:spLocks noChangeArrowheads="1"/>
            </p:cNvSpPr>
            <p:nvPr/>
          </p:nvSpPr>
          <p:spPr bwMode="auto">
            <a:xfrm>
              <a:off x="2770" y="1776"/>
              <a:ext cx="823" cy="498"/>
            </a:xfrm>
            <a:prstGeom prst="rect">
              <a:avLst/>
            </a:prstGeom>
            <a:noFill/>
            <a:ln w="9525">
              <a:noFill/>
              <a:miter lim="800000"/>
            </a:ln>
          </p:spPr>
          <p:txBody>
            <a:bodyPr/>
            <a:lstStyle/>
            <a:p>
              <a:pPr algn="just" eaLnBrk="0" hangingPunct="0"/>
              <a:r>
                <a:rPr lang="zh-CN" altLang="en-US" sz="1000" dirty="0">
                  <a:solidFill>
                    <a:srgbClr val="FFFF00"/>
                  </a:solidFill>
                  <a:latin typeface="Times New Roman" panose="02020603050405020304" pitchFamily="18" charset="0"/>
                  <a:ea typeface="宋体" panose="02010600030101010101" pitchFamily="2" charset="-122"/>
                </a:rPr>
                <a:t>耗尽区</a:t>
              </a:r>
              <a:endParaRPr lang="zh-CN" altLang="en-US" sz="1000" dirty="0">
                <a:solidFill>
                  <a:srgbClr val="FFFF00"/>
                </a:solidFill>
                <a:latin typeface="Times New Roman" panose="02020603050405020304" pitchFamily="18" charset="0"/>
                <a:ea typeface="宋体" panose="02010600030101010101" pitchFamily="2" charset="-122"/>
              </a:endParaRPr>
            </a:p>
          </p:txBody>
        </p:sp>
        <p:sp>
          <p:nvSpPr>
            <p:cNvPr id="95244" name="Line 15"/>
            <p:cNvSpPr>
              <a:spLocks noChangeShapeType="1"/>
            </p:cNvSpPr>
            <p:nvPr/>
          </p:nvSpPr>
          <p:spPr bwMode="auto">
            <a:xfrm>
              <a:off x="1344" y="2552"/>
              <a:ext cx="667" cy="58"/>
            </a:xfrm>
            <a:prstGeom prst="line">
              <a:avLst/>
            </a:prstGeom>
            <a:noFill/>
            <a:ln w="9525">
              <a:solidFill>
                <a:srgbClr val="FF0000"/>
              </a:solidFill>
              <a:round/>
              <a:tailEnd type="triangle" w="med" len="med"/>
            </a:ln>
          </p:spPr>
          <p:txBody>
            <a:bodyPr/>
            <a:lstStyle/>
            <a:p>
              <a:endParaRPr lang="zh-CN" altLang="en-US"/>
            </a:p>
          </p:txBody>
        </p:sp>
        <p:sp>
          <p:nvSpPr>
            <p:cNvPr id="95245" name="Line 16"/>
            <p:cNvSpPr>
              <a:spLocks noChangeShapeType="1"/>
            </p:cNvSpPr>
            <p:nvPr/>
          </p:nvSpPr>
          <p:spPr bwMode="auto">
            <a:xfrm>
              <a:off x="1353" y="2742"/>
              <a:ext cx="668" cy="58"/>
            </a:xfrm>
            <a:prstGeom prst="line">
              <a:avLst/>
            </a:prstGeom>
            <a:noFill/>
            <a:ln w="9525">
              <a:solidFill>
                <a:srgbClr val="FF0000"/>
              </a:solidFill>
              <a:round/>
              <a:tailEnd type="triangle" w="med" len="med"/>
            </a:ln>
          </p:spPr>
          <p:txBody>
            <a:bodyPr/>
            <a:lstStyle/>
            <a:p>
              <a:endParaRPr lang="zh-CN" altLang="en-US"/>
            </a:p>
          </p:txBody>
        </p:sp>
        <p:sp>
          <p:nvSpPr>
            <p:cNvPr id="95246" name="Text Box 17"/>
            <p:cNvSpPr txBox="1">
              <a:spLocks noChangeArrowheads="1"/>
            </p:cNvSpPr>
            <p:nvPr/>
          </p:nvSpPr>
          <p:spPr bwMode="auto">
            <a:xfrm>
              <a:off x="2597" y="2347"/>
              <a:ext cx="1179" cy="629"/>
            </a:xfrm>
            <a:prstGeom prst="rect">
              <a:avLst/>
            </a:prstGeom>
            <a:solidFill>
              <a:srgbClr val="FFFFFF"/>
            </a:solidFill>
            <a:ln w="9525">
              <a:solidFill>
                <a:srgbClr val="000000"/>
              </a:solidFill>
              <a:miter lim="800000"/>
            </a:ln>
          </p:spPr>
          <p:txBody>
            <a:bodyPr/>
            <a:lstStyle/>
            <a:p>
              <a:pPr algn="just" eaLnBrk="0" hangingPunct="0"/>
              <a:r>
                <a:rPr lang="en-US" altLang="zh-CN" sz="2400">
                  <a:solidFill>
                    <a:srgbClr val="000000"/>
                  </a:solidFill>
                  <a:latin typeface="Times New Roman" panose="02020603050405020304" pitchFamily="18" charset="0"/>
                  <a:ea typeface="宋体" panose="02010600030101010101" pitchFamily="2" charset="-122"/>
                </a:rPr>
                <a:t>I</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22" name="Group 2"/>
          <p:cNvGraphicFramePr>
            <a:graphicFrameLocks noGrp="1"/>
          </p:cNvGraphicFramePr>
          <p:nvPr>
            <p:ph idx="1"/>
          </p:nvPr>
        </p:nvGraphicFramePr>
        <p:xfrm>
          <a:off x="250825" y="836712"/>
          <a:ext cx="8893175" cy="5509768"/>
        </p:xfrm>
        <a:graphic>
          <a:graphicData uri="http://schemas.openxmlformats.org/drawingml/2006/table">
            <a:tbl>
              <a:tblPr/>
              <a:tblGrid>
                <a:gridCol w="1260475"/>
                <a:gridCol w="647700"/>
                <a:gridCol w="1008063"/>
                <a:gridCol w="182562"/>
                <a:gridCol w="896938"/>
                <a:gridCol w="647700"/>
                <a:gridCol w="504825"/>
                <a:gridCol w="1152525"/>
                <a:gridCol w="962025"/>
                <a:gridCol w="261937"/>
                <a:gridCol w="182563"/>
                <a:gridCol w="1185862"/>
              </a:tblGrid>
              <a:tr h="431800">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参数</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单位</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硅检测器</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锗检测器</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铟镓砷检测器</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hMerge="1">
                  <a:tcPr/>
                </a:tc>
              </a:tr>
              <a:tr h="328613">
                <a:tc vMerge="1">
                  <a:tcPr/>
                </a:tc>
                <a:tc v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PIN</a:t>
                      </a: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APD</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PIN</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APD</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PIN</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APD</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波长范围</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nm</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400~1100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800~1800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900~1700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峰值波长</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nm</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900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830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1550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1300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1300(1550)</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1300(1550)</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响应度</a:t>
                      </a: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芯片耦合后</a:t>
                      </a:r>
                      <a:endParaRPr kumimoji="1"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A/W</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0.6</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0.3~0.55</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77~130</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50~120</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0.65~0.7,</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0.5~0.65</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3~28</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2.5~25</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0.63~0.8 (0.75~0.97)</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0.5~0.7 (.6~0.8)</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hMerge="1">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量子效率</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65~90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77</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50~55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55~75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60~70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60~70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增益</a:t>
                      </a: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G</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倍数</a:t>
                      </a:r>
                      <a:endParaRPr kumimoji="1"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150~250</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5~40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10~30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1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过剩噪声指数</a:t>
                      </a:r>
                      <a:endParaRPr kumimoji="1" lang="zh-CN" altLang="en-US" sz="1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x</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0.3~0.5</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0.95~1</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0.7</a:t>
                      </a:r>
                      <a:endParaRPr kumimoji="1" lang="en-US"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偏压</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-V</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45~100</a:t>
                      </a:r>
                      <a:endParaRPr kumimoji="1" lang="en-US" altLang="zh-CN" sz="16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220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6~10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20~35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&lt;30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暗电流</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nA</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1-10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0.1~1</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50~500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10~500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1~20</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83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结电容</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PF</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1.2~3</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1.3~2</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2~5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0.5~2</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上升时间</a:t>
                      </a:r>
                      <a:endPara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ns</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0.5~1</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0.1~2</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0.1~0.5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0.5~0.8</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0.06~0.5</a:t>
                      </a:r>
                      <a:endParaRPr kumimoji="1" lang="en-US" altLang="zh-CN"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0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0.1~0.5</a:t>
                      </a:r>
                      <a:endParaRPr kumimoji="1" lang="en-US" altLang="zh-CN" sz="2000" b="0"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r>
            </a:tbl>
          </a:graphicData>
        </a:graphic>
      </p:graphicFrame>
      <p:sp>
        <p:nvSpPr>
          <p:cNvPr id="3" name="日期占位符 2"/>
          <p:cNvSpPr>
            <a:spLocks noGrp="1"/>
          </p:cNvSpPr>
          <p:nvPr>
            <p:ph type="dt" sz="half" idx="10"/>
          </p:nvPr>
        </p:nvSpPr>
        <p:spPr/>
        <p:txBody>
          <a:bodyPr/>
          <a:lstStyle/>
          <a:p>
            <a:pPr>
              <a:defRPr/>
            </a:pPr>
            <a:fld id="{2098A1E6-0365-4EB4-BDA2-AF1FC2F3A5B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CBDEC0FF-4FAE-4091-8F67-4616276BEBF0}" type="slidenum">
              <a:rPr lang="en-US" altLang="zh-CN" smtClean="0"/>
            </a:fld>
            <a:endParaRPr lang="en-US" altLang="zh-CN"/>
          </a:p>
        </p:txBody>
      </p:sp>
      <p:sp>
        <p:nvSpPr>
          <p:cNvPr id="5" name="页脚占位符 4"/>
          <p:cNvSpPr>
            <a:spLocks noGrp="1"/>
          </p:cNvSpPr>
          <p:nvPr>
            <p:ph type="ftr" sz="quarter" idx="11"/>
          </p:nvPr>
        </p:nvSpPr>
        <p:spPr/>
        <p:txBody>
          <a:bodyPr/>
          <a:lstStyle/>
          <a:p>
            <a:pPr>
              <a:defRPr/>
            </a:pPr>
            <a:r>
              <a:rPr lang="en-US" altLang="zh-CN" smtClean="0"/>
              <a:t>1</a:t>
            </a:r>
            <a:endParaRPr lang="en-US" altLang="zh-CN"/>
          </a:p>
        </p:txBody>
      </p:sp>
    </p:spTree>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ChangeArrowheads="1"/>
          </p:cNvSpPr>
          <p:nvPr/>
        </p:nvSpPr>
        <p:spPr bwMode="auto">
          <a:xfrm>
            <a:off x="467360" y="2441258"/>
            <a:ext cx="3507105" cy="460375"/>
          </a:xfrm>
          <a:prstGeom prst="rect">
            <a:avLst/>
          </a:prstGeom>
          <a:noFill/>
          <a:ln w="9525">
            <a:noFill/>
            <a:miter lim="800000"/>
          </a:ln>
          <a:effectLst/>
        </p:spPr>
        <p:txBody>
          <a:bodyPr wrap="square" anchor="ctr">
            <a:spAutoFit/>
          </a:bodyPr>
          <a:lstStyle/>
          <a:p>
            <a:r>
              <a:rPr lang="zh-CN" altLang="en-US" sz="2400" dirty="0" smtClean="0">
                <a:solidFill>
                  <a:schemeClr val="tx1"/>
                </a:solidFill>
                <a:latin typeface="Times New Roman" panose="02020603050405020304" pitchFamily="18" charset="0"/>
                <a:ea typeface="黑体" panose="02010609060101010101" pitchFamily="49" charset="-122"/>
              </a:rPr>
              <a:t>电荷耦合器件</a:t>
            </a:r>
            <a:endParaRPr lang="zh-CN" altLang="en-US" sz="2400" dirty="0" smtClean="0">
              <a:solidFill>
                <a:schemeClr val="tx1"/>
              </a:solidFill>
              <a:latin typeface="Times New Roman" panose="02020603050405020304" pitchFamily="18" charset="0"/>
              <a:ea typeface="黑体" panose="02010609060101010101" pitchFamily="49" charset="-122"/>
            </a:endParaRPr>
          </a:p>
        </p:txBody>
      </p:sp>
      <p:sp>
        <p:nvSpPr>
          <p:cNvPr id="1009667" name="Rectangle 3"/>
          <p:cNvSpPr>
            <a:spLocks noChangeArrowheads="1"/>
          </p:cNvSpPr>
          <p:nvPr/>
        </p:nvSpPr>
        <p:spPr bwMode="auto">
          <a:xfrm>
            <a:off x="323850" y="1772603"/>
            <a:ext cx="6337300" cy="521970"/>
          </a:xfrm>
          <a:prstGeom prst="rect">
            <a:avLst/>
          </a:prstGeom>
          <a:noFill/>
          <a:ln w="9525">
            <a:noFill/>
            <a:miter lim="800000"/>
          </a:ln>
          <a:effectLst/>
        </p:spPr>
        <p:txBody>
          <a:bodyPr>
            <a:spAutoFit/>
          </a:bodyPr>
          <a:lstStyle/>
          <a:p>
            <a:r>
              <a:rPr lang="en-US" altLang="zh-CN" sz="2800" dirty="0">
                <a:solidFill>
                  <a:srgbClr val="FFFF00"/>
                </a:solidFill>
                <a:latin typeface="Times New Roman" panose="02020603050405020304" pitchFamily="18" charset="0"/>
                <a:ea typeface="黑体" panose="02010609060101010101" pitchFamily="49" charset="-122"/>
              </a:rPr>
              <a:t>Charge Coupled Device </a:t>
            </a:r>
            <a:r>
              <a:rPr lang="zh-CN" altLang="en-US" sz="2800" dirty="0">
                <a:solidFill>
                  <a:srgbClr val="FFFF00"/>
                </a:solidFill>
                <a:latin typeface="Times New Roman" panose="02020603050405020304" pitchFamily="18" charset="0"/>
                <a:ea typeface="黑体" panose="02010609060101010101" pitchFamily="49" charset="-122"/>
              </a:rPr>
              <a:t>简称</a:t>
            </a:r>
            <a:r>
              <a:rPr lang="en-US" altLang="zh-CN" sz="2800" dirty="0">
                <a:solidFill>
                  <a:srgbClr val="FFFF00"/>
                </a:solidFill>
                <a:latin typeface="Times New Roman" panose="02020603050405020304" pitchFamily="18" charset="0"/>
                <a:ea typeface="黑体" panose="02010609060101010101" pitchFamily="49" charset="-122"/>
              </a:rPr>
              <a:t>CCD</a:t>
            </a:r>
            <a:endParaRPr lang="en-US" altLang="zh-CN" sz="2800" dirty="0">
              <a:solidFill>
                <a:srgbClr val="FFFF00"/>
              </a:solidFill>
              <a:latin typeface="Times New Roman" panose="02020603050405020304" pitchFamily="18" charset="0"/>
              <a:ea typeface="黑体" panose="02010609060101010101" pitchFamily="49" charset="-122"/>
            </a:endParaRPr>
          </a:p>
        </p:txBody>
      </p:sp>
      <p:pic>
        <p:nvPicPr>
          <p:cNvPr id="1009668" name="Picture 4" descr="lizXF4b0A5zf">
            <a:hlinkClick r:id="rId1"/>
          </p:cNvPr>
          <p:cNvPicPr>
            <a:picLocks noChangeAspect="1" noChangeArrowheads="1"/>
          </p:cNvPicPr>
          <p:nvPr/>
        </p:nvPicPr>
        <p:blipFill>
          <a:blip r:embed="rId2" cstate="print"/>
          <a:srcRect/>
          <a:stretch>
            <a:fillRect/>
          </a:stretch>
        </p:blipFill>
        <p:spPr bwMode="auto">
          <a:xfrm>
            <a:off x="3203575" y="2294890"/>
            <a:ext cx="4683760" cy="3343910"/>
          </a:xfrm>
          <a:prstGeom prst="rect">
            <a:avLst/>
          </a:prstGeom>
          <a:noFill/>
        </p:spPr>
      </p:pic>
      <p:sp>
        <p:nvSpPr>
          <p:cNvPr id="1009669" name="Rectangle 5"/>
          <p:cNvSpPr>
            <a:spLocks noChangeArrowheads="1"/>
          </p:cNvSpPr>
          <p:nvPr/>
        </p:nvSpPr>
        <p:spPr bwMode="auto">
          <a:xfrm>
            <a:off x="395288" y="5661025"/>
            <a:ext cx="8353425" cy="706755"/>
          </a:xfrm>
          <a:prstGeom prst="rect">
            <a:avLst/>
          </a:prstGeom>
          <a:solidFill>
            <a:srgbClr val="99CCFF"/>
          </a:solidFill>
          <a:ln w="9525">
            <a:noFill/>
            <a:miter lim="800000"/>
          </a:ln>
          <a:effectLst/>
        </p:spPr>
        <p:txBody>
          <a:bodyPr>
            <a:spAutoFit/>
          </a:bodyPr>
          <a:lstStyle/>
          <a:p>
            <a:r>
              <a:rPr lang="zh-CN" altLang="en-US" sz="2000" dirty="0">
                <a:solidFill>
                  <a:srgbClr val="FF0000"/>
                </a:solidFill>
                <a:latin typeface="Arial" panose="020B0604020202020204" pitchFamily="34" charset="0"/>
                <a:ea typeface="黑体" panose="02010609060101010101" pitchFamily="49" charset="-122"/>
              </a:rPr>
              <a:t>体积小，重量轻，工作电压和功耗都很低；耐冲击性能好，可靠性高，寿命长，</a:t>
            </a:r>
            <a:r>
              <a:rPr lang="en-US" altLang="zh-CN" sz="2000" dirty="0">
                <a:solidFill>
                  <a:srgbClr val="FF0000"/>
                </a:solidFill>
                <a:latin typeface="Arial" panose="020B0604020202020204" pitchFamily="34" charset="0"/>
                <a:ea typeface="黑体" panose="02010609060101010101" pitchFamily="49" charset="-122"/>
              </a:rPr>
              <a:t>······</a:t>
            </a:r>
            <a:endParaRPr lang="en-US" altLang="zh-CN" sz="2000" dirty="0">
              <a:solidFill>
                <a:srgbClr val="FF0000"/>
              </a:solidFill>
              <a:latin typeface="Arial" panose="020B0604020202020204" pitchFamily="34" charset="0"/>
              <a:ea typeface="黑体" panose="02010609060101010101" pitchFamily="49" charset="-122"/>
            </a:endParaRPr>
          </a:p>
        </p:txBody>
      </p:sp>
      <p:sp>
        <p:nvSpPr>
          <p:cNvPr id="2" name="文本框 1"/>
          <p:cNvSpPr txBox="1"/>
          <p:nvPr/>
        </p:nvSpPr>
        <p:spPr>
          <a:xfrm>
            <a:off x="2484120" y="332105"/>
            <a:ext cx="4038600" cy="1568450"/>
          </a:xfrm>
          <a:prstGeom prst="rect">
            <a:avLst/>
          </a:prstGeom>
          <a:noFill/>
        </p:spPr>
        <p:txBody>
          <a:bodyPr wrap="none" rtlCol="0" anchor="t">
            <a:spAutoFit/>
          </a:bodyPr>
          <a:p>
            <a:pPr eaLnBrk="1" hangingPunct="1">
              <a:defRPr/>
            </a:pPr>
            <a:r>
              <a:rPr lang="en-US" altLang="zh-CN" dirty="0" smtClean="0">
                <a:solidFill>
                  <a:srgbClr val="FFFF00"/>
                </a:solidFill>
                <a:latin typeface="Tahoma" panose="020B0604030504040204" pitchFamily="34" charset="0"/>
                <a:sym typeface="+mn-ea"/>
              </a:rPr>
              <a:t>2.3.2 </a:t>
            </a:r>
            <a:r>
              <a:rPr lang="en-US" altLang="zh-CN" dirty="0">
                <a:solidFill>
                  <a:srgbClr val="FFFF00"/>
                </a:solidFill>
                <a:latin typeface="Tahoma" panose="020B0604030504040204" pitchFamily="34" charset="0"/>
                <a:sym typeface="+mn-ea"/>
              </a:rPr>
              <a:t>CCD</a:t>
            </a:r>
            <a:r>
              <a:rPr lang="zh-CN" altLang="en-US" dirty="0">
                <a:solidFill>
                  <a:srgbClr val="FFFF00"/>
                </a:solidFill>
                <a:latin typeface="Tahoma" panose="020B0604030504040204" pitchFamily="34" charset="0"/>
                <a:sym typeface="+mn-ea"/>
              </a:rPr>
              <a:t>成像技术</a:t>
            </a:r>
            <a:br>
              <a:rPr lang="zh-CN" altLang="en-US" dirty="0">
                <a:solidFill>
                  <a:srgbClr val="FFFF00"/>
                </a:solidFill>
                <a:latin typeface="Tahoma" panose="020B0604030504040204" pitchFamily="34" charset="0"/>
                <a:sym typeface="+mn-ea"/>
              </a:rPr>
            </a:br>
            <a:endParaRPr lang="zh-CN" altLang="en-US" dirty="0">
              <a:solidFill>
                <a:srgbClr val="FFFF00"/>
              </a:solidFill>
              <a:latin typeface="Tahoma" panose="020B0604030504040204" pitchFamily="34" charset="0"/>
              <a:sym typeface="+mn-ea"/>
            </a:endParaRPr>
          </a:p>
          <a:p>
            <a:pPr eaLnBrk="1" hangingPunct="1">
              <a:defRPr/>
            </a:pPr>
            <a:endParaRPr lang="zh-CN" altLang="en-US" sz="2400"/>
          </a:p>
        </p:txBody>
      </p:sp>
      <p:sp>
        <p:nvSpPr>
          <p:cNvPr id="3" name="文本框 2"/>
          <p:cNvSpPr txBox="1"/>
          <p:nvPr/>
        </p:nvSpPr>
        <p:spPr>
          <a:xfrm>
            <a:off x="528955" y="1052195"/>
            <a:ext cx="3383280" cy="645160"/>
          </a:xfrm>
          <a:prstGeom prst="rect">
            <a:avLst/>
          </a:prstGeom>
          <a:noFill/>
        </p:spPr>
        <p:txBody>
          <a:bodyPr wrap="none" rtlCol="0" anchor="t">
            <a:spAutoFit/>
          </a:bodyPr>
          <a:p>
            <a:pPr eaLnBrk="1" hangingPunct="1">
              <a:defRPr/>
            </a:pPr>
            <a:r>
              <a:rPr lang="zh-CN" altLang="en-US" dirty="0" smtClean="0">
                <a:solidFill>
                  <a:srgbClr val="FFFF00"/>
                </a:solidFill>
                <a:latin typeface="华文新魏" panose="02010800040101010101" pitchFamily="2" charset="-122"/>
                <a:ea typeface="华文新魏" panose="02010800040101010101" pitchFamily="2" charset="-122"/>
                <a:sym typeface="+mn-ea"/>
              </a:rPr>
              <a:t>一、</a:t>
            </a:r>
            <a:r>
              <a:rPr lang="en-US" altLang="zh-CN" dirty="0" smtClean="0">
                <a:solidFill>
                  <a:srgbClr val="FFFF00"/>
                </a:solidFill>
                <a:latin typeface="华文新魏" panose="02010800040101010101" pitchFamily="2" charset="-122"/>
                <a:ea typeface="华文新魏" panose="02010800040101010101" pitchFamily="2" charset="-122"/>
                <a:sym typeface="+mn-ea"/>
              </a:rPr>
              <a:t>  </a:t>
            </a:r>
            <a:r>
              <a:rPr lang="zh-CN" altLang="en-US" dirty="0" smtClean="0">
                <a:solidFill>
                  <a:srgbClr val="FFFF00"/>
                </a:solidFill>
                <a:latin typeface="华文新魏" panose="02010800040101010101" pitchFamily="2" charset="-122"/>
                <a:ea typeface="华文新魏" panose="02010800040101010101" pitchFamily="2" charset="-122"/>
                <a:sym typeface="+mn-ea"/>
              </a:rPr>
              <a:t>概    述</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114692" name="Rectangle 3"/>
          <p:cNvSpPr>
            <a:spLocks noGrp="1" noChangeArrowheads="1"/>
          </p:cNvSpPr>
          <p:nvPr>
            <p:ph type="body" idx="1"/>
          </p:nvPr>
        </p:nvSpPr>
        <p:spPr>
          <a:xfrm>
            <a:off x="683260" y="2132965"/>
            <a:ext cx="7960995" cy="3364230"/>
          </a:xfrm>
        </p:spPr>
        <p:txBody>
          <a:bodyPr/>
          <a:lstStyle/>
          <a:p>
            <a:pPr latinLnBrk="0">
              <a:lnSpc>
                <a:spcPct val="150000"/>
              </a:lnSpc>
              <a:spcBef>
                <a:spcPts val="0"/>
              </a:spcBef>
            </a:pPr>
            <a:r>
              <a:rPr lang="en-US" altLang="zh-CN" sz="2000" b="1" dirty="0" smtClean="0">
                <a:latin typeface="隶书" panose="02010509060101010101" pitchFamily="49" charset="-122"/>
                <a:ea typeface="隶书" panose="02010509060101010101" pitchFamily="49" charset="-122"/>
              </a:rPr>
              <a:t>1969</a:t>
            </a:r>
            <a:r>
              <a:rPr lang="zh-CN" altLang="en-US" sz="2000" b="1" dirty="0" smtClean="0">
                <a:latin typeface="隶书" panose="02010509060101010101" pitchFamily="49" charset="-122"/>
                <a:ea typeface="隶书" panose="02010509060101010101" pitchFamily="49" charset="-122"/>
              </a:rPr>
              <a:t>年秋，美国贝尔实验室</a:t>
            </a:r>
            <a:r>
              <a:rPr lang="zh-CN" altLang="en-US" sz="2000" dirty="0" smtClean="0"/>
              <a:t>维拉</a:t>
            </a:r>
            <a:r>
              <a:rPr lang="en-US" altLang="zh-CN" sz="2000" b="1" dirty="0" smtClean="0">
                <a:latin typeface="隶书" panose="02010509060101010101" pitchFamily="49" charset="-122"/>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hlinkClick r:id="rId1"/>
              </a:rPr>
              <a:t>波义耳</a:t>
            </a:r>
            <a:r>
              <a:rPr lang="en-US" altLang="zh-CN" sz="2000" b="1" dirty="0" smtClean="0">
                <a:latin typeface="隶书" panose="02010509060101010101" pitchFamily="49" charset="-122"/>
                <a:ea typeface="隶书" panose="02010509060101010101" pitchFamily="49" charset="-122"/>
              </a:rPr>
              <a:t>(Willard S. Boyle</a:t>
            </a:r>
            <a:r>
              <a:rPr lang="zh-CN" altLang="en-US" sz="2000" b="1" dirty="0" smtClean="0">
                <a:latin typeface="隶书" panose="02010509060101010101" pitchFamily="49" charset="-122"/>
                <a:ea typeface="隶书" panose="02010509060101010101" pitchFamily="49" charset="-122"/>
              </a:rPr>
              <a:t>）和乔治</a:t>
            </a:r>
            <a:r>
              <a:rPr lang="en-US" altLang="zh-CN" sz="2000" b="1" dirty="0" smtClean="0">
                <a:latin typeface="隶书" panose="02010509060101010101" pitchFamily="49" charset="-122"/>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hlinkClick r:id="rId2"/>
              </a:rPr>
              <a:t>史密斯</a:t>
            </a:r>
            <a:r>
              <a:rPr lang="zh-CN" altLang="en-US" sz="2000" b="1" dirty="0" smtClean="0">
                <a:latin typeface="隶书" panose="02010509060101010101" pitchFamily="49" charset="-122"/>
                <a:ea typeface="隶书" panose="02010509060101010101" pitchFamily="49" charset="-122"/>
              </a:rPr>
              <a:t>（</a:t>
            </a:r>
            <a:r>
              <a:rPr lang="en-US" altLang="zh-CN" sz="2000" b="1" dirty="0" err="1" smtClean="0">
                <a:latin typeface="隶书" panose="02010509060101010101" pitchFamily="49" charset="-122"/>
                <a:ea typeface="隶书" panose="02010509060101010101" pitchFamily="49" charset="-122"/>
              </a:rPr>
              <a:t>GeorgeE</a:t>
            </a:r>
            <a:r>
              <a:rPr lang="en-US" altLang="zh-CN" sz="2000" b="1" dirty="0" smtClean="0">
                <a:latin typeface="隶书" panose="02010509060101010101" pitchFamily="49" charset="-122"/>
                <a:ea typeface="隶书" panose="02010509060101010101" pitchFamily="49" charset="-122"/>
              </a:rPr>
              <a:t>. Smith</a:t>
            </a:r>
            <a:r>
              <a:rPr lang="zh-CN" altLang="en-US" sz="2000" b="1" dirty="0" smtClean="0">
                <a:latin typeface="隶书" panose="02010509060101010101" pitchFamily="49" charset="-122"/>
                <a:ea typeface="隶书" panose="02010509060101010101" pitchFamily="49" charset="-122"/>
              </a:rPr>
              <a:t>）受到磁泡即</a:t>
            </a:r>
            <a:r>
              <a:rPr lang="zh-CN" altLang="en-US" sz="2000" b="1" dirty="0" smtClean="0">
                <a:solidFill>
                  <a:srgbClr val="FF0000"/>
                </a:solidFill>
                <a:latin typeface="隶书" panose="02010509060101010101" pitchFamily="49" charset="-122"/>
                <a:ea typeface="隶书" panose="02010509060101010101" pitchFamily="49" charset="-122"/>
              </a:rPr>
              <a:t>圆柱形磁畴器件</a:t>
            </a:r>
            <a:r>
              <a:rPr lang="zh-CN" altLang="en-US" sz="2000" b="1" dirty="0" smtClean="0">
                <a:latin typeface="隶书" panose="02010509060101010101" pitchFamily="49" charset="-122"/>
                <a:ea typeface="隶书" panose="02010509060101010101" pitchFamily="49" charset="-122"/>
              </a:rPr>
              <a:t>的启示，提出了</a:t>
            </a:r>
            <a:r>
              <a:rPr lang="zh-CN" altLang="en-US" sz="2000" b="1" dirty="0" smtClean="0">
                <a:latin typeface="隶书" panose="02010509060101010101" pitchFamily="49" charset="-122"/>
                <a:ea typeface="隶书" panose="02010509060101010101" pitchFamily="49" charset="-122"/>
                <a:sym typeface="+mn-ea"/>
              </a:rPr>
              <a:t>电荷耦合器件（</a:t>
            </a:r>
            <a:r>
              <a:rPr lang="en-US" altLang="zh-CN" sz="2000" b="1" dirty="0" smtClean="0">
                <a:latin typeface="隶书" panose="02010509060101010101" pitchFamily="49" charset="-122"/>
                <a:ea typeface="隶书" panose="02010509060101010101" pitchFamily="49" charset="-122"/>
                <a:sym typeface="+mn-ea"/>
              </a:rPr>
              <a:t>CCD</a:t>
            </a:r>
            <a:r>
              <a:rPr lang="zh-CN" altLang="en-US" sz="2000" b="1" dirty="0" smtClean="0">
                <a:latin typeface="隶书" panose="02010509060101010101" pitchFamily="49" charset="-122"/>
                <a:ea typeface="隶书" panose="02010509060101010101" pitchFamily="49" charset="-122"/>
                <a:sym typeface="+mn-ea"/>
              </a:rPr>
              <a:t>）</a:t>
            </a:r>
            <a:r>
              <a:rPr lang="zh-CN" altLang="en-US" sz="2000" b="1" dirty="0" smtClean="0">
                <a:latin typeface="隶书" panose="02010509060101010101" pitchFamily="49" charset="-122"/>
                <a:ea typeface="隶书" panose="02010509060101010101" pitchFamily="49" charset="-122"/>
              </a:rPr>
              <a:t>的概念，并利用</a:t>
            </a:r>
            <a:r>
              <a:rPr lang="en-US" altLang="zh-CN" sz="2000" b="1" dirty="0" smtClean="0">
                <a:latin typeface="隶书" panose="02010509060101010101" pitchFamily="49" charset="-122"/>
                <a:ea typeface="隶书" panose="02010509060101010101" pitchFamily="49" charset="-122"/>
                <a:sym typeface="+mn-ea"/>
              </a:rPr>
              <a:t>CCD</a:t>
            </a:r>
            <a:r>
              <a:rPr lang="zh-CN" altLang="en-US" sz="2000" b="1" dirty="0" smtClean="0">
                <a:latin typeface="隶书" panose="02010509060101010101" pitchFamily="49" charset="-122"/>
                <a:ea typeface="隶书" panose="02010509060101010101" pitchFamily="49" charset="-122"/>
                <a:sym typeface="+mn-ea"/>
              </a:rPr>
              <a:t>实现成像</a:t>
            </a:r>
            <a:r>
              <a:rPr lang="zh-CN" altLang="en-US" sz="2000" b="1" dirty="0" smtClean="0">
                <a:latin typeface="隶书" panose="02010509060101010101" pitchFamily="49" charset="-122"/>
                <a:ea typeface="隶书" panose="02010509060101010101" pitchFamily="49" charset="-122"/>
              </a:rPr>
              <a:t>。</a:t>
            </a:r>
            <a:endParaRPr lang="zh-CN" altLang="en-US" sz="2000" b="1" dirty="0" smtClean="0">
              <a:latin typeface="隶书" panose="02010509060101010101" pitchFamily="49" charset="-122"/>
              <a:ea typeface="隶书" panose="02010509060101010101" pitchFamily="49" charset="-122"/>
            </a:endParaRPr>
          </a:p>
          <a:p>
            <a:pPr latinLnBrk="0">
              <a:lnSpc>
                <a:spcPct val="150000"/>
              </a:lnSpc>
              <a:spcBef>
                <a:spcPts val="0"/>
              </a:spcBef>
            </a:pPr>
            <a:endParaRPr lang="zh-CN" altLang="en-US" sz="2000" b="1" dirty="0" smtClean="0">
              <a:latin typeface="隶书" panose="02010509060101010101" pitchFamily="49" charset="-122"/>
              <a:ea typeface="隶书" panose="02010509060101010101" pitchFamily="49" charset="-122"/>
            </a:endParaRPr>
          </a:p>
          <a:p>
            <a:pPr latinLnBrk="0">
              <a:lnSpc>
                <a:spcPct val="150000"/>
              </a:lnSpc>
              <a:spcBef>
                <a:spcPts val="0"/>
              </a:spcBef>
            </a:pPr>
            <a:r>
              <a:rPr lang="en-US" altLang="zh-CN" sz="2000" b="1" dirty="0" smtClean="0">
                <a:latin typeface="隶书" panose="02010509060101010101" pitchFamily="49" charset="-122"/>
                <a:ea typeface="隶书" panose="02010509060101010101" pitchFamily="49" charset="-122"/>
              </a:rPr>
              <a:t>CCD</a:t>
            </a:r>
            <a:r>
              <a:rPr lang="zh-CN" altLang="en-US" sz="2000" b="1" dirty="0" smtClean="0">
                <a:latin typeface="隶书" panose="02010509060101010101" pitchFamily="49" charset="-122"/>
                <a:ea typeface="隶书" panose="02010509060101010101" pitchFamily="49" charset="-122"/>
              </a:rPr>
              <a:t>技术利用光电效应，把光被转变成</a:t>
            </a:r>
            <a:r>
              <a:rPr lang="zh-CN" altLang="en-US" sz="2000" b="1" dirty="0" smtClean="0">
                <a:solidFill>
                  <a:srgbClr val="FFFF00"/>
                </a:solidFill>
                <a:latin typeface="隶书" panose="02010509060101010101" pitchFamily="49" charset="-122"/>
                <a:ea typeface="隶书" panose="02010509060101010101" pitchFamily="49" charset="-122"/>
              </a:rPr>
              <a:t>电</a:t>
            </a:r>
            <a:r>
              <a:rPr lang="zh-CN" altLang="en-US" sz="2000" b="1" dirty="0" smtClean="0">
                <a:latin typeface="隶书" panose="02010509060101010101" pitchFamily="49" charset="-122"/>
                <a:ea typeface="隶书" panose="02010509060101010101" pitchFamily="49" charset="-122"/>
              </a:rPr>
              <a:t>信号。设计</a:t>
            </a:r>
            <a:r>
              <a:rPr lang="en-US" altLang="zh-CN" sz="2000" b="1" dirty="0" smtClean="0">
                <a:latin typeface="隶书" panose="02010509060101010101" pitchFamily="49" charset="-122"/>
                <a:ea typeface="隶书" panose="02010509060101010101" pitchFamily="49" charset="-122"/>
              </a:rPr>
              <a:t>CCD</a:t>
            </a:r>
            <a:r>
              <a:rPr lang="zh-CN" altLang="en-US" sz="2000" b="1" dirty="0" smtClean="0">
                <a:latin typeface="隶书" panose="02010509060101010101" pitchFamily="49" charset="-122"/>
                <a:ea typeface="隶书" panose="02010509060101010101" pitchFamily="49" charset="-122"/>
              </a:rPr>
              <a:t>图像传感器的</a:t>
            </a:r>
            <a:r>
              <a:rPr lang="zh-CN" altLang="en-US" sz="2000" b="1" dirty="0" smtClean="0">
                <a:solidFill>
                  <a:srgbClr val="FF0000"/>
                </a:solidFill>
                <a:latin typeface="隶书" panose="02010509060101010101" pitchFamily="49" charset="-122"/>
                <a:ea typeface="隶书" panose="02010509060101010101" pitchFamily="49" charset="-122"/>
              </a:rPr>
              <a:t>挑战</a:t>
            </a:r>
            <a:r>
              <a:rPr lang="zh-CN" altLang="en-US" sz="2000" b="1" dirty="0" smtClean="0">
                <a:solidFill>
                  <a:schemeClr val="tx1"/>
                </a:solidFill>
                <a:latin typeface="隶书" panose="02010509060101010101" pitchFamily="49" charset="-122"/>
                <a:ea typeface="隶书" panose="02010509060101010101" pitchFamily="49" charset="-122"/>
              </a:rPr>
              <a:t>在于</a:t>
            </a:r>
            <a:r>
              <a:rPr lang="en-US" altLang="zh-CN" sz="2000" b="1" dirty="0" smtClean="0">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rPr>
              <a:t>短时间内在大量像素中聚集并读出信号。 </a:t>
            </a:r>
            <a:br>
              <a:rPr lang="zh-CN" altLang="en-US" sz="2400" b="1" dirty="0" smtClean="0">
                <a:latin typeface="隶书" panose="02010509060101010101" pitchFamily="49" charset="-122"/>
                <a:ea typeface="隶书" panose="02010509060101010101" pitchFamily="49" charset="-122"/>
              </a:rPr>
            </a:br>
            <a:endParaRPr lang="zh-CN" altLang="en-US" sz="2400" b="1" dirty="0" smtClean="0">
              <a:latin typeface="隶书" panose="02010509060101010101" pitchFamily="49" charset="-122"/>
              <a:ea typeface="隶书" panose="02010509060101010101" pitchFamily="49" charset="-122"/>
            </a:endParaRPr>
          </a:p>
        </p:txBody>
      </p:sp>
      <p:pic>
        <p:nvPicPr>
          <p:cNvPr id="114694" name="Picture 5" descr="2009106224536908"/>
          <p:cNvPicPr>
            <a:picLocks noChangeAspect="1" noChangeArrowheads="1"/>
          </p:cNvPicPr>
          <p:nvPr>
            <p:custDataLst>
              <p:tags r:id="rId3"/>
            </p:custDataLst>
          </p:nvPr>
        </p:nvPicPr>
        <p:blipFill>
          <a:blip r:embed="rId4" cstate="print"/>
          <a:srcRect/>
          <a:stretch>
            <a:fillRect/>
          </a:stretch>
        </p:blipFill>
        <p:spPr bwMode="auto">
          <a:xfrm>
            <a:off x="2700020" y="476885"/>
            <a:ext cx="1302385" cy="1596390"/>
          </a:xfrm>
          <a:prstGeom prst="rect">
            <a:avLst/>
          </a:prstGeom>
          <a:noFill/>
          <a:ln w="9525">
            <a:noFill/>
            <a:miter lim="800000"/>
            <a:headEnd/>
            <a:tailEnd/>
          </a:ln>
        </p:spPr>
      </p:pic>
      <p:pic>
        <p:nvPicPr>
          <p:cNvPr id="114693" name="Picture 4" descr="2009106224756299"/>
          <p:cNvPicPr>
            <a:picLocks noChangeAspect="1" noChangeArrowheads="1"/>
          </p:cNvPicPr>
          <p:nvPr>
            <p:custDataLst>
              <p:tags r:id="rId5"/>
            </p:custDataLst>
          </p:nvPr>
        </p:nvPicPr>
        <p:blipFill>
          <a:blip r:embed="rId6" cstate="print"/>
          <a:srcRect/>
          <a:stretch>
            <a:fillRect/>
          </a:stretch>
        </p:blipFill>
        <p:spPr bwMode="auto">
          <a:xfrm>
            <a:off x="4427855" y="475615"/>
            <a:ext cx="1308735" cy="1597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114697" name="Text Box 9"/>
          <p:cNvSpPr txBox="1">
            <a:spLocks noChangeArrowheads="1"/>
          </p:cNvSpPr>
          <p:nvPr/>
        </p:nvSpPr>
        <p:spPr bwMode="auto">
          <a:xfrm>
            <a:off x="683260" y="1196975"/>
            <a:ext cx="5317490" cy="583565"/>
          </a:xfrm>
          <a:prstGeom prst="rect">
            <a:avLst/>
          </a:prstGeom>
          <a:noFill/>
          <a:ln w="9525">
            <a:noFill/>
            <a:miter lim="800000"/>
          </a:ln>
        </p:spPr>
        <p:txBody>
          <a:bodyPr wrap="square">
            <a:spAutoFit/>
          </a:bodyPr>
          <a:lstStyle/>
          <a:p>
            <a:pPr>
              <a:spcBef>
                <a:spcPct val="50000"/>
              </a:spcBef>
            </a:pPr>
            <a:r>
              <a:rPr lang="zh-CN" altLang="en-US" sz="3200">
                <a:solidFill>
                  <a:srgbClr val="FF66FF"/>
                </a:solidFill>
              </a:rPr>
              <a:t>获</a:t>
            </a:r>
            <a:r>
              <a:rPr lang="en-US" altLang="zh-CN" sz="3200">
                <a:solidFill>
                  <a:srgbClr val="FF66FF"/>
                </a:solidFill>
              </a:rPr>
              <a:t>2009</a:t>
            </a:r>
            <a:r>
              <a:rPr lang="zh-CN" altLang="en-US" sz="3200">
                <a:solidFill>
                  <a:srgbClr val="FF66FF"/>
                </a:solidFill>
              </a:rPr>
              <a:t>年诺贝尔物理学奖</a:t>
            </a:r>
            <a:endParaRPr lang="zh-CN" altLang="en-US" sz="3200">
              <a:solidFill>
                <a:srgbClr val="FF66FF"/>
              </a:solidFill>
            </a:endParaRPr>
          </a:p>
        </p:txBody>
      </p:sp>
      <p:pic>
        <p:nvPicPr>
          <p:cNvPr id="36867" name="Picture 3"/>
          <p:cNvPicPr>
            <a:picLocks noChangeAspect="1" noChangeArrowheads="1"/>
          </p:cNvPicPr>
          <p:nvPr>
            <p:custDataLst>
              <p:tags r:id="rId1"/>
            </p:custDataLst>
          </p:nvPr>
        </p:nvPicPr>
        <p:blipFill>
          <a:blip r:embed="rId2" cstate="print"/>
          <a:srcRect/>
          <a:stretch>
            <a:fillRect/>
          </a:stretch>
        </p:blipFill>
        <p:spPr bwMode="auto">
          <a:xfrm>
            <a:off x="755650" y="2061210"/>
            <a:ext cx="7150735" cy="3084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2" name="Rectangle 4"/>
          <p:cNvSpPr>
            <a:spLocks noChangeArrowheads="1"/>
          </p:cNvSpPr>
          <p:nvPr/>
        </p:nvSpPr>
        <p:spPr bwMode="auto">
          <a:xfrm>
            <a:off x="467544" y="980991"/>
            <a:ext cx="5080000" cy="579438"/>
          </a:xfrm>
          <a:prstGeom prst="rect">
            <a:avLst/>
          </a:prstGeom>
          <a:noFill/>
          <a:ln w="9525">
            <a:noFill/>
            <a:miter lim="800000"/>
          </a:ln>
          <a:effectLst/>
        </p:spPr>
        <p:txBody>
          <a:bodyPr wrap="none">
            <a:spAutoFit/>
          </a:bodyPr>
          <a:lstStyle/>
          <a:p>
            <a:r>
              <a:rPr lang="zh-CN" altLang="en-US" sz="3200" dirty="0">
                <a:latin typeface="Times New Roman" panose="02020603050405020304" pitchFamily="18" charset="0"/>
                <a:ea typeface="黑体" panose="02010609060101010101" pitchFamily="49" charset="-122"/>
              </a:rPr>
              <a:t>为什么称为</a:t>
            </a:r>
            <a:r>
              <a:rPr lang="zh-CN" altLang="en-US" sz="3200" dirty="0">
                <a:solidFill>
                  <a:srgbClr val="FFFF00"/>
                </a:solidFill>
                <a:latin typeface="Times New Roman" panose="02020603050405020304" pitchFamily="18" charset="0"/>
                <a:ea typeface="黑体" panose="02010609060101010101" pitchFamily="49" charset="-122"/>
              </a:rPr>
              <a:t>电荷耦合</a:t>
            </a:r>
            <a:r>
              <a:rPr lang="zh-CN" altLang="en-US" sz="3200" dirty="0">
                <a:latin typeface="Times New Roman" panose="02020603050405020304" pitchFamily="18" charset="0"/>
                <a:ea typeface="黑体" panose="02010609060101010101" pitchFamily="49" charset="-122"/>
              </a:rPr>
              <a:t>器件？</a:t>
            </a:r>
            <a:endParaRPr lang="zh-CN" altLang="en-US" sz="3200" dirty="0">
              <a:latin typeface="Times New Roman" panose="02020603050405020304" pitchFamily="18" charset="0"/>
              <a:ea typeface="黑体" panose="02010609060101010101" pitchFamily="49" charset="-122"/>
            </a:endParaRPr>
          </a:p>
        </p:txBody>
      </p:sp>
      <p:sp>
        <p:nvSpPr>
          <p:cNvPr id="908293" name="Rectangle 5"/>
          <p:cNvSpPr>
            <a:spLocks noChangeArrowheads="1"/>
          </p:cNvSpPr>
          <p:nvPr/>
        </p:nvSpPr>
        <p:spPr bwMode="auto">
          <a:xfrm>
            <a:off x="683062" y="2349019"/>
            <a:ext cx="7920037" cy="1014730"/>
          </a:xfrm>
          <a:prstGeom prst="rect">
            <a:avLst/>
          </a:prstGeom>
          <a:noFill/>
          <a:ln w="9525">
            <a:solidFill>
              <a:schemeClr val="accent1"/>
            </a:solidFill>
            <a:miter lim="800000"/>
          </a:ln>
          <a:effectLst/>
        </p:spPr>
        <p:txBody>
          <a:bodyPr>
            <a:spAutoFit/>
          </a:bodyPr>
          <a:lstStyle/>
          <a:p>
            <a:pPr marL="0" indent="0" eaLnBrk="1" latinLnBrk="0" hangingPunct="1">
              <a:lnSpc>
                <a:spcPct val="150000"/>
              </a:lnSpc>
            </a:pPr>
            <a:r>
              <a:rPr lang="zh-CN" altLang="en-US" sz="2000" dirty="0">
                <a:solidFill>
                  <a:srgbClr val="FFFF00"/>
                </a:solidFill>
                <a:latin typeface="Times New Roman" panose="02020603050405020304" pitchFamily="18" charset="0"/>
                <a:ea typeface="黑体" panose="02010609060101010101" pitchFamily="49" charset="-122"/>
              </a:rPr>
              <a:t>电荷－－</a:t>
            </a:r>
            <a:r>
              <a:rPr lang="zh-CN" altLang="en-US" sz="2000" dirty="0">
                <a:solidFill>
                  <a:schemeClr val="tx1"/>
                </a:solidFill>
                <a:latin typeface="Times New Roman" panose="02020603050405020304" pitchFamily="18" charset="0"/>
                <a:ea typeface="黑体" panose="02010609060101010101" pitchFamily="49" charset="-122"/>
              </a:rPr>
              <a:t>器件中的</a:t>
            </a:r>
            <a:r>
              <a:rPr lang="zh-CN" altLang="en-US" sz="2000" dirty="0">
                <a:solidFill>
                  <a:srgbClr val="FFFF00"/>
                </a:solidFill>
                <a:latin typeface="Times New Roman" panose="02020603050405020304" pitchFamily="18" charset="0"/>
                <a:ea typeface="黑体" panose="02010609060101010101" pitchFamily="49" charset="-122"/>
              </a:rPr>
              <a:t>信息是以</a:t>
            </a:r>
            <a:r>
              <a:rPr lang="zh-CN" altLang="en-US" sz="2000" dirty="0">
                <a:solidFill>
                  <a:srgbClr val="FF0000"/>
                </a:solidFill>
                <a:latin typeface="Times New Roman" panose="02020603050405020304" pitchFamily="18" charset="0"/>
                <a:ea typeface="黑体" panose="02010609060101010101" pitchFamily="49" charset="-122"/>
              </a:rPr>
              <a:t>电荷</a:t>
            </a:r>
            <a:r>
              <a:rPr lang="zh-CN" altLang="en-US" sz="2000" dirty="0">
                <a:latin typeface="Times New Roman" panose="02020603050405020304" pitchFamily="18" charset="0"/>
                <a:ea typeface="黑体" panose="02010609060101010101" pitchFamily="49" charset="-122"/>
              </a:rPr>
              <a:t>形式出现的，不同于其他探测器的“电流”或“电压</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p:txBody>
      </p:sp>
      <p:sp>
        <p:nvSpPr>
          <p:cNvPr id="908294" name="Rectangle 6"/>
          <p:cNvSpPr>
            <a:spLocks noChangeArrowheads="1"/>
          </p:cNvSpPr>
          <p:nvPr/>
        </p:nvSpPr>
        <p:spPr bwMode="auto">
          <a:xfrm>
            <a:off x="682943" y="3717290"/>
            <a:ext cx="7920037" cy="1014730"/>
          </a:xfrm>
          <a:prstGeom prst="rect">
            <a:avLst/>
          </a:prstGeom>
          <a:noFill/>
          <a:ln w="9525">
            <a:solidFill>
              <a:schemeClr val="accent1"/>
            </a:solidFill>
            <a:miter lim="800000"/>
          </a:ln>
          <a:effectLst/>
        </p:spPr>
        <p:txBody>
          <a:bodyPr>
            <a:spAutoFit/>
          </a:bodyPr>
          <a:lstStyle/>
          <a:p>
            <a:pPr marL="0" indent="0" eaLnBrk="1" latinLnBrk="0" hangingPunct="1">
              <a:lnSpc>
                <a:spcPct val="150000"/>
              </a:lnSpc>
            </a:pPr>
            <a:r>
              <a:rPr lang="zh-CN" altLang="en-US" sz="2000" dirty="0">
                <a:solidFill>
                  <a:srgbClr val="FFFF00"/>
                </a:solidFill>
                <a:latin typeface="Times New Roman" panose="02020603050405020304" pitchFamily="18" charset="0"/>
                <a:ea typeface="黑体" panose="02010609060101010101" pitchFamily="49" charset="-122"/>
              </a:rPr>
              <a:t>耦合</a:t>
            </a:r>
            <a:r>
              <a:rPr lang="zh-CN" altLang="en-US" sz="2000" dirty="0">
                <a:latin typeface="Times New Roman" panose="02020603050405020304" pitchFamily="18" charset="0"/>
                <a:ea typeface="黑体" panose="02010609060101010101" pitchFamily="49" charset="-122"/>
              </a:rPr>
              <a:t>－－器件内部</a:t>
            </a:r>
            <a:r>
              <a:rPr lang="zh-CN" altLang="en-US" sz="2000" dirty="0">
                <a:solidFill>
                  <a:srgbClr val="FF0000"/>
                </a:solidFill>
                <a:latin typeface="Times New Roman" panose="02020603050405020304" pitchFamily="18" charset="0"/>
                <a:ea typeface="黑体" panose="02010609060101010101" pitchFamily="49" charset="-122"/>
              </a:rPr>
              <a:t>信息的传递</a:t>
            </a:r>
            <a:r>
              <a:rPr lang="zh-CN" altLang="en-US" sz="2000" dirty="0">
                <a:latin typeface="Times New Roman" panose="02020603050405020304" pitchFamily="18" charset="0"/>
                <a:ea typeface="黑体" panose="02010609060101010101" pitchFamily="49" charset="-122"/>
              </a:rPr>
              <a:t>是通过势阱</a:t>
            </a:r>
            <a:r>
              <a:rPr lang="zh-CN" altLang="en-US" sz="2000" dirty="0" smtClean="0">
                <a:latin typeface="Times New Roman" panose="02020603050405020304" pitchFamily="18" charset="0"/>
                <a:ea typeface="黑体" panose="02010609060101010101" pitchFamily="49" charset="-122"/>
              </a:rPr>
              <a:t>的</a:t>
            </a:r>
            <a:r>
              <a:rPr lang="zh-CN" altLang="en-US" sz="2000" dirty="0" smtClean="0">
                <a:solidFill>
                  <a:srgbClr val="FF0000"/>
                </a:solidFill>
                <a:latin typeface="Times New Roman" panose="02020603050405020304" pitchFamily="18" charset="0"/>
                <a:ea typeface="黑体" panose="02010609060101010101" pitchFamily="49" charset="-122"/>
              </a:rPr>
              <a:t>耦合</a:t>
            </a:r>
            <a:r>
              <a:rPr lang="zh-CN" altLang="en-US" sz="2000" dirty="0">
                <a:latin typeface="Times New Roman" panose="02020603050405020304" pitchFamily="18" charset="0"/>
                <a:ea typeface="黑体" panose="02010609060101010101" pitchFamily="49" charset="-122"/>
              </a:rPr>
              <a:t>完成的，完全不同于电子枪的“扫描输出”形式</a:t>
            </a:r>
            <a:endParaRPr lang="zh-CN" altLang="en-US" sz="2000" dirty="0">
              <a:latin typeface="Times New Roman" panose="02020603050405020304" pitchFamily="18" charset="0"/>
              <a:ea typeface="黑体" panose="02010609060101010101" pitchFamily="49" charset="-122"/>
            </a:endParaRPr>
          </a:p>
        </p:txBody>
      </p:sp>
      <p:sp>
        <p:nvSpPr>
          <p:cNvPr id="2" name="文本框 1"/>
          <p:cNvSpPr txBox="1"/>
          <p:nvPr/>
        </p:nvSpPr>
        <p:spPr>
          <a:xfrm>
            <a:off x="683260" y="1704975"/>
            <a:ext cx="6440805" cy="322580"/>
          </a:xfrm>
          <a:prstGeom prst="rect">
            <a:avLst/>
          </a:prstGeom>
          <a:noFill/>
        </p:spPr>
        <p:txBody>
          <a:bodyPr wrap="square" rtlCol="0" anchor="t">
            <a:noAutofit/>
          </a:bodyPr>
          <a:p>
            <a:r>
              <a:rPr lang="en-US" altLang="zh-CN" sz="2000" dirty="0">
                <a:solidFill>
                  <a:srgbClr val="FFFF00"/>
                </a:solidFill>
                <a:latin typeface="Times New Roman" panose="02020603050405020304" pitchFamily="18" charset="0"/>
                <a:ea typeface="黑体" panose="02010609060101010101" pitchFamily="49" charset="-122"/>
                <a:sym typeface="+mn-ea"/>
              </a:rPr>
              <a:t>Charge Coupled Device </a:t>
            </a:r>
            <a:r>
              <a:rPr lang="zh-CN" altLang="en-US" sz="2000" dirty="0">
                <a:solidFill>
                  <a:srgbClr val="FFFF00"/>
                </a:solidFill>
                <a:latin typeface="Times New Roman" panose="02020603050405020304" pitchFamily="18" charset="0"/>
                <a:ea typeface="黑体" panose="02010609060101010101" pitchFamily="49" charset="-122"/>
                <a:sym typeface="+mn-ea"/>
              </a:rPr>
              <a:t>简称</a:t>
            </a:r>
            <a:r>
              <a:rPr lang="en-US" altLang="zh-CN" sz="2000" dirty="0">
                <a:solidFill>
                  <a:srgbClr val="FFFF00"/>
                </a:solidFill>
                <a:latin typeface="Times New Roman" panose="02020603050405020304" pitchFamily="18" charset="0"/>
                <a:ea typeface="黑体" panose="02010609060101010101" pitchFamily="49" charset="-122"/>
                <a:sym typeface="+mn-ea"/>
              </a:rPr>
              <a:t>CCD</a:t>
            </a:r>
            <a:endParaRPr lang="en-US" altLang="zh-CN" sz="2000" dirty="0">
              <a:solidFill>
                <a:srgbClr val="FFFF00"/>
              </a:solidFill>
              <a:latin typeface="Times New Roman" panose="02020603050405020304" pitchFamily="18" charset="0"/>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08293"/>
                                        </p:tgtEl>
                                        <p:attrNameLst>
                                          <p:attrName>style.visibility</p:attrName>
                                        </p:attrNameLst>
                                      </p:cBhvr>
                                      <p:to>
                                        <p:strVal val="visible"/>
                                      </p:to>
                                    </p:set>
                                    <p:anim calcmode="discrete" valueType="clr">
                                      <p:cBhvr override="childStyle">
                                        <p:cTn id="7" dur="80"/>
                                        <p:tgtEl>
                                          <p:spTgt spid="9082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08293"/>
                                        </p:tgtEl>
                                        <p:attrNameLst>
                                          <p:attrName>fillcolor</p:attrName>
                                        </p:attrNameLst>
                                      </p:cBhvr>
                                      <p:tavLst>
                                        <p:tav tm="0">
                                          <p:val>
                                            <p:clrVal>
                                              <a:schemeClr val="accent2"/>
                                            </p:clrVal>
                                          </p:val>
                                        </p:tav>
                                        <p:tav tm="50000">
                                          <p:val>
                                            <p:clrVal>
                                              <a:schemeClr val="hlink"/>
                                            </p:clrVal>
                                          </p:val>
                                        </p:tav>
                                      </p:tavLst>
                                    </p:anim>
                                    <p:set>
                                      <p:cBhvr>
                                        <p:cTn id="9" dur="80"/>
                                        <p:tgtEl>
                                          <p:spTgt spid="90829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908294"/>
                                        </p:tgtEl>
                                        <p:attrNameLst>
                                          <p:attrName>style.visibility</p:attrName>
                                        </p:attrNameLst>
                                      </p:cBhvr>
                                      <p:to>
                                        <p:strVal val="visible"/>
                                      </p:to>
                                    </p:set>
                                    <p:anim calcmode="discrete" valueType="clr">
                                      <p:cBhvr override="childStyle">
                                        <p:cTn id="14" dur="80"/>
                                        <p:tgtEl>
                                          <p:spTgt spid="90829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08294"/>
                                        </p:tgtEl>
                                        <p:attrNameLst>
                                          <p:attrName>fillcolor</p:attrName>
                                        </p:attrNameLst>
                                      </p:cBhvr>
                                      <p:tavLst>
                                        <p:tav tm="0">
                                          <p:val>
                                            <p:clrVal>
                                              <a:schemeClr val="accent2"/>
                                            </p:clrVal>
                                          </p:val>
                                        </p:tav>
                                        <p:tav tm="50000">
                                          <p:val>
                                            <p:clrVal>
                                              <a:schemeClr val="hlink"/>
                                            </p:clrVal>
                                          </p:val>
                                        </p:tav>
                                      </p:tavLst>
                                    </p:anim>
                                    <p:set>
                                      <p:cBhvr>
                                        <p:cTn id="16" dur="80"/>
                                        <p:tgtEl>
                                          <p:spTgt spid="90829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3" grpId="0" animBg="1"/>
      <p:bldP spid="9082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31825"/>
            <a:ext cx="8229600" cy="1143000"/>
          </a:xfrm>
        </p:spPr>
        <p:txBody>
          <a:bodyPr/>
          <a:p>
            <a:r>
              <a:rPr lang="zh-CN" altLang="en-US">
                <a:sym typeface="+mn-ea"/>
              </a:rPr>
              <a:t>CCD与CMOS</a:t>
            </a:r>
            <a:endParaRPr lang="zh-CN" altLang="en-US"/>
          </a:p>
        </p:txBody>
      </p:sp>
      <p:sp>
        <p:nvSpPr>
          <p:cNvPr id="3" name="内容占位符 2"/>
          <p:cNvSpPr>
            <a:spLocks noGrp="1"/>
          </p:cNvSpPr>
          <p:nvPr>
            <p:ph idx="1"/>
          </p:nvPr>
        </p:nvSpPr>
        <p:spPr>
          <a:xfrm>
            <a:off x="755015" y="1557020"/>
            <a:ext cx="7911465" cy="4013200"/>
          </a:xfrm>
        </p:spPr>
        <p:txBody>
          <a:bodyPr/>
          <a:p>
            <a:pPr latinLnBrk="0">
              <a:lnSpc>
                <a:spcPct val="150000"/>
              </a:lnSpc>
              <a:spcBef>
                <a:spcPts val="0"/>
              </a:spcBef>
            </a:pPr>
            <a:r>
              <a:rPr lang="zh-CN" altLang="en-US"/>
              <a:t>  </a:t>
            </a:r>
            <a:r>
              <a:rPr lang="zh-CN" altLang="en-US" sz="2000"/>
              <a:t>CCD与CMOS传感器是当前被普遍采用的两种图像传感器，两者都是利用感光二极管(photodiode)进行光电转换，将图像转换为数字数据，而其</a:t>
            </a:r>
            <a:r>
              <a:rPr lang="zh-CN" altLang="en-US" sz="2000">
                <a:solidFill>
                  <a:srgbClr val="FF0000"/>
                </a:solidFill>
              </a:rPr>
              <a:t>主要差异是数字数据传送的方式不同</a:t>
            </a:r>
            <a:r>
              <a:rPr lang="zh-CN" altLang="en-US" sz="2000"/>
              <a:t>。</a:t>
            </a:r>
            <a:endParaRPr lang="zh-CN" altLang="en-US" sz="2000"/>
          </a:p>
          <a:p>
            <a:pPr latinLnBrk="0">
              <a:lnSpc>
                <a:spcPct val="150000"/>
              </a:lnSpc>
              <a:spcBef>
                <a:spcPts val="0"/>
              </a:spcBef>
            </a:pPr>
            <a:endParaRPr lang="zh-CN" altLang="en-US" sz="2000"/>
          </a:p>
          <a:p>
            <a:pPr latinLnBrk="0">
              <a:lnSpc>
                <a:spcPct val="150000"/>
              </a:lnSpc>
              <a:spcBef>
                <a:spcPts val="0"/>
              </a:spcBef>
            </a:pPr>
            <a:r>
              <a:rPr lang="zh-CN" altLang="en-US" sz="2000"/>
              <a:t>CCD传感器中每一行中每一个象素的电荷数据都会</a:t>
            </a:r>
            <a:r>
              <a:rPr lang="zh-CN" altLang="en-US" sz="2000">
                <a:solidFill>
                  <a:srgbClr val="FF0000"/>
                </a:solidFill>
              </a:rPr>
              <a:t>依次传送</a:t>
            </a:r>
            <a:r>
              <a:rPr lang="zh-CN" altLang="en-US" sz="2000"/>
              <a:t>到下一个象素中，由最底端部分输出，再经由传感器边缘的放大器进行放大输出；而在CMOS传感器中，</a:t>
            </a:r>
            <a:r>
              <a:rPr lang="zh-CN" altLang="en-US" sz="2000">
                <a:solidFill>
                  <a:srgbClr val="FF0000"/>
                </a:solidFill>
              </a:rPr>
              <a:t>每个象素都会邻接一个放大器及A/D转换电路</a:t>
            </a:r>
            <a:r>
              <a:rPr lang="zh-CN" altLang="en-US" sz="2000"/>
              <a:t>，用类似内存电路的方式将数据输出。</a:t>
            </a:r>
            <a:endParaRPr lang="zh-CN" altLang="en-US" sz="2000"/>
          </a:p>
        </p:txBody>
      </p:sp>
      <p:sp>
        <p:nvSpPr>
          <p:cNvPr id="4" name="日期占位符 3"/>
          <p:cNvSpPr>
            <a:spLocks noGrp="1"/>
          </p:cNvSpPr>
          <p:nvPr>
            <p:ph type="dt" sz="half" idx="10"/>
          </p:nvPr>
        </p:nvSpPr>
        <p:spPr/>
        <p:txBody>
          <a:bodyPr/>
          <a:p>
            <a:pPr>
              <a:defRPr/>
            </a:pPr>
            <a:fld id="{0DED014C-F980-4B02-AD9B-B2F33873A793}" type="datetime1">
              <a:rPr lang="zh-CN" altLang="en-US"/>
            </a:fld>
            <a:endParaRPr lang="en-US" altLang="zh-CN"/>
          </a:p>
        </p:txBody>
      </p:sp>
      <p:sp>
        <p:nvSpPr>
          <p:cNvPr id="5" name="页脚占位符 4"/>
          <p:cNvSpPr>
            <a:spLocks noGrp="1"/>
          </p:cNvSpPr>
          <p:nvPr>
            <p:ph type="ftr" sz="quarter" idx="11"/>
          </p:nvPr>
        </p:nvSpPr>
        <p:spPr/>
        <p:txBody>
          <a:bodyPr/>
          <a:p>
            <a:pPr>
              <a:defRPr/>
            </a:pPr>
            <a:r>
              <a:rPr lang="en-US" altLang="zh-CN"/>
              <a:t>南京邮电大学光通信研究所</a:t>
            </a:r>
            <a:endParaRPr lang="en-US" altLang="zh-CN"/>
          </a:p>
        </p:txBody>
      </p:sp>
      <p:sp>
        <p:nvSpPr>
          <p:cNvPr id="6" name="灯片编号占位符 5"/>
          <p:cNvSpPr>
            <a:spLocks noGrp="1"/>
          </p:cNvSpPr>
          <p:nvPr>
            <p:ph type="sldNum" sz="quarter" idx="12"/>
          </p:nvPr>
        </p:nvSpPr>
        <p:spPr/>
        <p:txBody>
          <a:bodyPr/>
          <a:p>
            <a:pPr>
              <a:defRPr/>
            </a:pPr>
            <a:fld id="{C9C49057-D96C-4F39-989E-05E642F795FC}" type="slidenum">
              <a:rPr lang="en-US" altLang="zh-CN"/>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1484630"/>
            <a:ext cx="8229600" cy="4495800"/>
          </a:xfrm>
        </p:spPr>
        <p:txBody>
          <a:bodyPr/>
          <a:p>
            <a:pPr latinLnBrk="0">
              <a:lnSpc>
                <a:spcPct val="150000"/>
              </a:lnSpc>
              <a:spcBef>
                <a:spcPts val="0"/>
              </a:spcBef>
            </a:pPr>
            <a:r>
              <a:rPr lang="zh-CN" altLang="en-US" sz="2400"/>
              <a:t>CCD传感器在灵敏度、分辨率、噪声控制等方面都优于CMOS传感器，而CMOS传感器则具有低成本、低功耗、以及高整合度的特点。不过，随着CCD与CMOS传感器技术的进步，两者的差异有逐渐缩小的态势，例如，CCD传感器一直在功耗上作改进，以应用于移动通信市场(这方面的代表业者为Sanyo)；CMOS传感器则在改善分辨率与灵敏度方面的不足，以应用于更高端的图像产品。</a:t>
            </a:r>
            <a:endParaRPr lang="zh-CN" altLang="en-US" sz="2400"/>
          </a:p>
        </p:txBody>
      </p:sp>
      <p:sp>
        <p:nvSpPr>
          <p:cNvPr id="4" name="日期占位符 3"/>
          <p:cNvSpPr>
            <a:spLocks noGrp="1"/>
          </p:cNvSpPr>
          <p:nvPr>
            <p:ph type="dt" sz="half" idx="10"/>
          </p:nvPr>
        </p:nvSpPr>
        <p:spPr/>
        <p:txBody>
          <a:bodyPr/>
          <a:p>
            <a:pPr>
              <a:defRPr/>
            </a:pPr>
            <a:fld id="{0DED014C-F980-4B02-AD9B-B2F33873A793}" type="datetime1">
              <a:rPr lang="zh-CN" altLang="en-US"/>
            </a:fld>
            <a:endParaRPr lang="en-US" altLang="zh-CN"/>
          </a:p>
        </p:txBody>
      </p:sp>
      <p:sp>
        <p:nvSpPr>
          <p:cNvPr id="5" name="页脚占位符 4"/>
          <p:cNvSpPr>
            <a:spLocks noGrp="1"/>
          </p:cNvSpPr>
          <p:nvPr>
            <p:ph type="ftr" sz="quarter" idx="11"/>
          </p:nvPr>
        </p:nvSpPr>
        <p:spPr/>
        <p:txBody>
          <a:bodyPr/>
          <a:p>
            <a:pPr>
              <a:defRPr/>
            </a:pPr>
            <a:r>
              <a:rPr lang="en-US" altLang="zh-CN"/>
              <a:t>南京邮电大学光通信研究所</a:t>
            </a:r>
            <a:endParaRPr lang="en-US" altLang="zh-CN"/>
          </a:p>
        </p:txBody>
      </p:sp>
      <p:sp>
        <p:nvSpPr>
          <p:cNvPr id="6" name="灯片编号占位符 5"/>
          <p:cNvSpPr>
            <a:spLocks noGrp="1"/>
          </p:cNvSpPr>
          <p:nvPr>
            <p:ph type="sldNum" sz="quarter" idx="12"/>
          </p:nvPr>
        </p:nvSpPr>
        <p:spPr/>
        <p:txBody>
          <a:bodyPr/>
          <a:p>
            <a:pPr>
              <a:defRPr/>
            </a:pPr>
            <a:fld id="{C9C49057-D96C-4F39-989E-05E642F795FC}" type="slidenum">
              <a:rPr lang="en-US" altLang="zh-CN"/>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ChangeArrowheads="1"/>
          </p:cNvSpPr>
          <p:nvPr/>
        </p:nvSpPr>
        <p:spPr bwMode="auto">
          <a:xfrm>
            <a:off x="3276600" y="2565439"/>
            <a:ext cx="1923925" cy="1107996"/>
          </a:xfrm>
          <a:prstGeom prst="rect">
            <a:avLst/>
          </a:prstGeom>
          <a:noFill/>
          <a:ln w="9525">
            <a:solidFill>
              <a:srgbClr val="FFFF00"/>
            </a:solidFill>
            <a:miter lim="800000"/>
          </a:ln>
          <a:effectLst/>
        </p:spPr>
        <p:txBody>
          <a:bodyPr wrap="none" anchor="ctr">
            <a:spAutoFit/>
          </a:bodyPr>
          <a:lstStyle/>
          <a:p>
            <a:r>
              <a:rPr lang="en-US" altLang="zh-CN" sz="6600" dirty="0">
                <a:solidFill>
                  <a:srgbClr val="FFFF00"/>
                </a:solidFill>
                <a:latin typeface="Times New Roman" panose="02020603050405020304" pitchFamily="18" charset="0"/>
                <a:ea typeface="黑体" panose="02010609060101010101" pitchFamily="49" charset="-122"/>
              </a:rPr>
              <a:t>CCD</a:t>
            </a:r>
            <a:endParaRPr lang="en-US" altLang="zh-CN" sz="6600" dirty="0">
              <a:solidFill>
                <a:srgbClr val="FFFF00"/>
              </a:solidFill>
              <a:latin typeface="Times New Roman" panose="02020603050405020304" pitchFamily="18" charset="0"/>
              <a:ea typeface="黑体" panose="02010609060101010101" pitchFamily="49" charset="-122"/>
            </a:endParaRPr>
          </a:p>
        </p:txBody>
      </p:sp>
      <p:sp>
        <p:nvSpPr>
          <p:cNvPr id="892931" name="Rectangle 3"/>
          <p:cNvSpPr>
            <a:spLocks noChangeArrowheads="1"/>
          </p:cNvSpPr>
          <p:nvPr/>
        </p:nvSpPr>
        <p:spPr bwMode="auto">
          <a:xfrm>
            <a:off x="3348038" y="1341438"/>
            <a:ext cx="1944687" cy="588962"/>
          </a:xfrm>
          <a:prstGeom prst="rect">
            <a:avLst/>
          </a:prstGeom>
          <a:noFill/>
          <a:ln w="9525">
            <a:solidFill>
              <a:srgbClr val="FF0000"/>
            </a:solidFill>
            <a:miter lim="800000"/>
          </a:ln>
          <a:effectLst/>
        </p:spPr>
        <p:txBody>
          <a:bodyPr>
            <a:spAutoFit/>
          </a:bodyPr>
          <a:lstStyle/>
          <a:p>
            <a:r>
              <a:rPr lang="zh-CN" altLang="en-US" sz="3200" dirty="0">
                <a:latin typeface="Times New Roman" panose="02020603050405020304" pitchFamily="18" charset="0"/>
                <a:ea typeface="黑体" panose="02010609060101010101" pitchFamily="49" charset="-122"/>
              </a:rPr>
              <a:t>电荷存储</a:t>
            </a:r>
            <a:endParaRPr lang="zh-CN" altLang="en-US" sz="3200" dirty="0">
              <a:latin typeface="Times New Roman" panose="02020603050405020304" pitchFamily="18" charset="0"/>
              <a:ea typeface="黑体" panose="02010609060101010101" pitchFamily="49" charset="-122"/>
            </a:endParaRPr>
          </a:p>
        </p:txBody>
      </p:sp>
      <p:sp>
        <p:nvSpPr>
          <p:cNvPr id="892932" name="Rectangle 4"/>
          <p:cNvSpPr>
            <a:spLocks noChangeArrowheads="1"/>
          </p:cNvSpPr>
          <p:nvPr/>
        </p:nvSpPr>
        <p:spPr bwMode="auto">
          <a:xfrm>
            <a:off x="3348038" y="4292600"/>
            <a:ext cx="1943100" cy="588963"/>
          </a:xfrm>
          <a:prstGeom prst="rect">
            <a:avLst/>
          </a:prstGeom>
          <a:noFill/>
          <a:ln w="9525">
            <a:solidFill>
              <a:srgbClr val="FF0000"/>
            </a:solidFill>
            <a:miter lim="800000"/>
          </a:ln>
          <a:effectLst/>
        </p:spPr>
        <p:txBody>
          <a:bodyPr>
            <a:spAutoFit/>
          </a:bodyPr>
          <a:lstStyle/>
          <a:p>
            <a:r>
              <a:rPr lang="zh-CN" altLang="en-US" sz="3200" dirty="0">
                <a:latin typeface="Times New Roman" panose="02020603050405020304" pitchFamily="18" charset="0"/>
                <a:ea typeface="黑体" panose="02010609060101010101" pitchFamily="49" charset="-122"/>
              </a:rPr>
              <a:t>电荷转移</a:t>
            </a:r>
            <a:endParaRPr lang="zh-CN" altLang="en-US" sz="3200" dirty="0">
              <a:latin typeface="Times New Roman" panose="02020603050405020304" pitchFamily="18" charset="0"/>
              <a:ea typeface="黑体" panose="02010609060101010101" pitchFamily="49" charset="-122"/>
            </a:endParaRPr>
          </a:p>
        </p:txBody>
      </p:sp>
      <p:sp>
        <p:nvSpPr>
          <p:cNvPr id="892933" name="Rectangle 5"/>
          <p:cNvSpPr>
            <a:spLocks noChangeArrowheads="1"/>
          </p:cNvSpPr>
          <p:nvPr/>
        </p:nvSpPr>
        <p:spPr bwMode="auto">
          <a:xfrm>
            <a:off x="684213" y="2781300"/>
            <a:ext cx="1944687" cy="588963"/>
          </a:xfrm>
          <a:prstGeom prst="rect">
            <a:avLst/>
          </a:prstGeom>
          <a:noFill/>
          <a:ln w="9525">
            <a:solidFill>
              <a:srgbClr val="FF0000"/>
            </a:solidFill>
            <a:miter lim="800000"/>
          </a:ln>
          <a:effectLst/>
        </p:spPr>
        <p:txBody>
          <a:bodyPr>
            <a:spAutoFit/>
          </a:bodyPr>
          <a:lstStyle/>
          <a:p>
            <a:r>
              <a:rPr lang="zh-CN" altLang="en-US" sz="3200" dirty="0">
                <a:latin typeface="Times New Roman" panose="02020603050405020304" pitchFamily="18" charset="0"/>
                <a:ea typeface="黑体" panose="02010609060101010101" pitchFamily="49" charset="-122"/>
              </a:rPr>
              <a:t>电荷注入</a:t>
            </a:r>
            <a:endParaRPr lang="zh-CN" altLang="en-US" sz="3200" dirty="0">
              <a:latin typeface="Times New Roman" panose="02020603050405020304" pitchFamily="18" charset="0"/>
              <a:ea typeface="黑体" panose="02010609060101010101" pitchFamily="49" charset="-122"/>
            </a:endParaRPr>
          </a:p>
        </p:txBody>
      </p:sp>
      <p:sp>
        <p:nvSpPr>
          <p:cNvPr id="892934" name="Rectangle 6"/>
          <p:cNvSpPr>
            <a:spLocks noChangeArrowheads="1"/>
          </p:cNvSpPr>
          <p:nvPr/>
        </p:nvSpPr>
        <p:spPr bwMode="auto">
          <a:xfrm>
            <a:off x="6084888" y="2852738"/>
            <a:ext cx="1943100" cy="588962"/>
          </a:xfrm>
          <a:prstGeom prst="rect">
            <a:avLst/>
          </a:prstGeom>
          <a:noFill/>
          <a:ln w="9525">
            <a:solidFill>
              <a:srgbClr val="FF0000"/>
            </a:solidFill>
            <a:miter lim="800000"/>
          </a:ln>
          <a:effectLst/>
        </p:spPr>
        <p:txBody>
          <a:bodyPr>
            <a:spAutoFit/>
          </a:bodyPr>
          <a:lstStyle/>
          <a:p>
            <a:r>
              <a:rPr lang="zh-CN" altLang="en-US" sz="3200" dirty="0">
                <a:latin typeface="Times New Roman" panose="02020603050405020304" pitchFamily="18" charset="0"/>
                <a:ea typeface="黑体" panose="02010609060101010101" pitchFamily="49" charset="-122"/>
              </a:rPr>
              <a:t>电荷输出</a:t>
            </a:r>
            <a:endParaRPr lang="zh-CN" altLang="en-US" sz="3200" dirty="0">
              <a:latin typeface="Times New Roman" panose="02020603050405020304" pitchFamily="18" charset="0"/>
              <a:ea typeface="黑体" panose="02010609060101010101" pitchFamily="49" charset="-122"/>
            </a:endParaRPr>
          </a:p>
        </p:txBody>
      </p:sp>
      <p:sp>
        <p:nvSpPr>
          <p:cNvPr id="892935" name="Line 7"/>
          <p:cNvSpPr>
            <a:spLocks noChangeShapeType="1"/>
          </p:cNvSpPr>
          <p:nvPr/>
        </p:nvSpPr>
        <p:spPr bwMode="auto">
          <a:xfrm>
            <a:off x="2627313" y="3141663"/>
            <a:ext cx="649287" cy="0"/>
          </a:xfrm>
          <a:prstGeom prst="line">
            <a:avLst/>
          </a:prstGeom>
          <a:noFill/>
          <a:ln w="76200">
            <a:solidFill>
              <a:schemeClr val="tx1"/>
            </a:solidFill>
            <a:round/>
            <a:tailEnd type="triangle" w="med" len="med"/>
          </a:ln>
          <a:effectLst/>
        </p:spPr>
        <p:txBody>
          <a:bodyPr/>
          <a:lstStyle/>
          <a:p>
            <a:endParaRPr lang="zh-CN" altLang="en-US"/>
          </a:p>
        </p:txBody>
      </p:sp>
      <p:sp>
        <p:nvSpPr>
          <p:cNvPr id="892936" name="Line 8"/>
          <p:cNvSpPr>
            <a:spLocks noChangeShapeType="1"/>
          </p:cNvSpPr>
          <p:nvPr/>
        </p:nvSpPr>
        <p:spPr bwMode="auto">
          <a:xfrm>
            <a:off x="5364163" y="3141663"/>
            <a:ext cx="720725" cy="0"/>
          </a:xfrm>
          <a:prstGeom prst="line">
            <a:avLst/>
          </a:prstGeom>
          <a:noFill/>
          <a:ln w="76200">
            <a:solidFill>
              <a:schemeClr val="tx1"/>
            </a:solidFill>
            <a:round/>
            <a:tailEnd type="triangle" w="med" len="med"/>
          </a:ln>
          <a:effectLst/>
        </p:spPr>
        <p:txBody>
          <a:bodyPr/>
          <a:lstStyle/>
          <a:p>
            <a:endParaRPr lang="zh-CN" altLang="en-US" dirty="0">
              <a:solidFill>
                <a:srgbClr val="FFFFFF"/>
              </a:solidFill>
            </a:endParaRPr>
          </a:p>
        </p:txBody>
      </p:sp>
      <p:sp>
        <p:nvSpPr>
          <p:cNvPr id="892937" name="Line 9"/>
          <p:cNvSpPr>
            <a:spLocks noChangeShapeType="1"/>
          </p:cNvSpPr>
          <p:nvPr/>
        </p:nvSpPr>
        <p:spPr bwMode="auto">
          <a:xfrm>
            <a:off x="4284663" y="1989138"/>
            <a:ext cx="0" cy="576262"/>
          </a:xfrm>
          <a:prstGeom prst="line">
            <a:avLst/>
          </a:prstGeom>
          <a:noFill/>
          <a:ln w="28575">
            <a:solidFill>
              <a:schemeClr val="tx1"/>
            </a:solidFill>
            <a:round/>
          </a:ln>
          <a:effectLst/>
        </p:spPr>
        <p:txBody>
          <a:bodyPr/>
          <a:lstStyle/>
          <a:p>
            <a:endParaRPr lang="zh-CN" altLang="en-US"/>
          </a:p>
        </p:txBody>
      </p:sp>
      <p:sp>
        <p:nvSpPr>
          <p:cNvPr id="892938" name="Line 10"/>
          <p:cNvSpPr>
            <a:spLocks noChangeShapeType="1"/>
          </p:cNvSpPr>
          <p:nvPr/>
        </p:nvSpPr>
        <p:spPr bwMode="auto">
          <a:xfrm>
            <a:off x="4284663" y="3716338"/>
            <a:ext cx="0" cy="576262"/>
          </a:xfrm>
          <a:prstGeom prst="line">
            <a:avLst/>
          </a:prstGeom>
          <a:noFill/>
          <a:ln w="28575">
            <a:solidFill>
              <a:schemeClr val="tx1"/>
            </a:solidFill>
            <a:round/>
          </a:ln>
          <a:effectLst/>
        </p:spPr>
        <p:txBody>
          <a:bodyPr/>
          <a:lstStyle/>
          <a:p>
            <a:endParaRPr lang="zh-CN" altLang="en-US"/>
          </a:p>
        </p:txBody>
      </p:sp>
      <p:sp>
        <p:nvSpPr>
          <p:cNvPr id="892940" name="Rectangle 12"/>
          <p:cNvSpPr>
            <a:spLocks noChangeArrowheads="1"/>
          </p:cNvSpPr>
          <p:nvPr/>
        </p:nvSpPr>
        <p:spPr bwMode="auto">
          <a:xfrm>
            <a:off x="0" y="141148"/>
            <a:ext cx="8100392" cy="895630"/>
          </a:xfrm>
          <a:prstGeom prst="rect">
            <a:avLst/>
          </a:prstGeom>
          <a:noFill/>
          <a:ln w="9525">
            <a:noFill/>
            <a:miter lim="800000"/>
          </a:ln>
          <a:effectLst/>
        </p:spPr>
        <p:txBody>
          <a:bodyPr wrap="square" anchor="ctr">
            <a:spAutoFit/>
          </a:bodyPr>
          <a:lstStyle/>
          <a:p>
            <a:pPr>
              <a:lnSpc>
                <a:spcPct val="145000"/>
              </a:lnSpc>
            </a:pPr>
            <a:r>
              <a:rPr lang="zh-CN" altLang="en-US" sz="3600" dirty="0" smtClean="0">
                <a:solidFill>
                  <a:srgbClr val="FFFF00"/>
                </a:solidFill>
                <a:latin typeface="Times New Roman" panose="02020603050405020304" pitchFamily="18" charset="0"/>
                <a:ea typeface="黑体" panose="02010609060101010101" pitchFamily="49" charset="-122"/>
              </a:rPr>
              <a:t>二</a:t>
            </a:r>
            <a:r>
              <a:rPr lang="en-US" altLang="zh-CN" sz="3600" dirty="0" smtClean="0">
                <a:solidFill>
                  <a:srgbClr val="FFFF00"/>
                </a:solidFill>
                <a:latin typeface="Times New Roman" panose="02020603050405020304" pitchFamily="18" charset="0"/>
                <a:ea typeface="黑体" panose="02010609060101010101" pitchFamily="49" charset="-122"/>
              </a:rPr>
              <a:t>. </a:t>
            </a:r>
            <a:r>
              <a:rPr lang="en-US" altLang="zh-CN" sz="3600" dirty="0">
                <a:solidFill>
                  <a:srgbClr val="FFFF00"/>
                </a:solidFill>
                <a:latin typeface="Times New Roman" panose="02020603050405020304" pitchFamily="18" charset="0"/>
                <a:ea typeface="黑体" panose="02010609060101010101" pitchFamily="49" charset="-122"/>
              </a:rPr>
              <a:t>CCD</a:t>
            </a:r>
            <a:r>
              <a:rPr lang="zh-CN" altLang="en-US" sz="3600" dirty="0" smtClean="0">
                <a:solidFill>
                  <a:srgbClr val="FFFF00"/>
                </a:solidFill>
                <a:latin typeface="Times New Roman" panose="02020603050405020304" pitchFamily="18" charset="0"/>
                <a:ea typeface="黑体" panose="02010609060101010101" pitchFamily="49" charset="-122"/>
              </a:rPr>
              <a:t>的组成结构</a:t>
            </a:r>
            <a:r>
              <a:rPr lang="zh-CN" altLang="en-US" sz="3600" dirty="0">
                <a:solidFill>
                  <a:srgbClr val="FFFF00"/>
                </a:solidFill>
                <a:latin typeface="Times New Roman" panose="02020603050405020304" pitchFamily="18" charset="0"/>
                <a:ea typeface="黑体" panose="02010609060101010101" pitchFamily="49" charset="-122"/>
              </a:rPr>
              <a:t>与工作原理</a:t>
            </a:r>
            <a:endParaRPr lang="zh-CN" altLang="en-US" sz="3600" dirty="0">
              <a:solidFill>
                <a:srgbClr val="FFFF00"/>
              </a:solidFill>
              <a:latin typeface="Times New Roman" panose="02020603050405020304" pitchFamily="18" charset="0"/>
              <a:ea typeface="黑体" panose="02010609060101010101" pitchFamily="49" charset="-122"/>
            </a:endParaRPr>
          </a:p>
        </p:txBody>
      </p:sp>
      <p:sp>
        <p:nvSpPr>
          <p:cNvPr id="892941" name="Text Box 13"/>
          <p:cNvSpPr txBox="1">
            <a:spLocks noChangeArrowheads="1"/>
          </p:cNvSpPr>
          <p:nvPr/>
        </p:nvSpPr>
        <p:spPr bwMode="auto">
          <a:xfrm>
            <a:off x="468313" y="5157788"/>
            <a:ext cx="3959225" cy="398780"/>
          </a:xfrm>
          <a:prstGeom prst="rect">
            <a:avLst/>
          </a:prstGeom>
          <a:noFill/>
          <a:ln w="9525">
            <a:noFill/>
            <a:miter lim="800000"/>
          </a:ln>
          <a:effectLst/>
        </p:spPr>
        <p:txBody>
          <a:bodyPr>
            <a:spAutoFit/>
          </a:bodyPr>
          <a:lstStyle/>
          <a:p>
            <a:pPr>
              <a:spcBef>
                <a:spcPct val="50000"/>
              </a:spcBef>
            </a:pPr>
            <a:r>
              <a:rPr kumimoji="1" lang="zh-CN" altLang="en-US" sz="2000" dirty="0">
                <a:solidFill>
                  <a:srgbClr val="FFFF00"/>
                </a:solidFill>
                <a:latin typeface="Times New Roman" panose="02020603050405020304" pitchFamily="18" charset="0"/>
              </a:rPr>
              <a:t>特点：</a:t>
            </a:r>
            <a:r>
              <a:rPr kumimoji="1" lang="zh-CN" altLang="en-US" sz="2000" dirty="0">
                <a:latin typeface="Times New Roman" panose="02020603050405020304" pitchFamily="18" charset="0"/>
              </a:rPr>
              <a:t>以电荷作为信号</a:t>
            </a:r>
            <a:endParaRPr kumimoji="1" lang="zh-CN" altLang="en-US" sz="2000" dirty="0">
              <a:latin typeface="Times New Roman" panose="02020603050405020304" pitchFamily="18" charset="0"/>
            </a:endParaRPr>
          </a:p>
        </p:txBody>
      </p:sp>
      <p:sp>
        <p:nvSpPr>
          <p:cNvPr id="892942" name="Text Box 14"/>
          <p:cNvSpPr txBox="1">
            <a:spLocks noChangeArrowheads="1"/>
          </p:cNvSpPr>
          <p:nvPr/>
        </p:nvSpPr>
        <p:spPr bwMode="auto">
          <a:xfrm>
            <a:off x="467043" y="5556885"/>
            <a:ext cx="5905500" cy="398780"/>
          </a:xfrm>
          <a:prstGeom prst="rect">
            <a:avLst/>
          </a:prstGeom>
          <a:noFill/>
          <a:ln w="9525">
            <a:noFill/>
            <a:miter lim="800000"/>
          </a:ln>
          <a:effectLst/>
        </p:spPr>
        <p:txBody>
          <a:bodyPr>
            <a:spAutoFit/>
          </a:bodyPr>
          <a:lstStyle/>
          <a:p>
            <a:pPr>
              <a:spcBef>
                <a:spcPct val="50000"/>
              </a:spcBef>
            </a:pPr>
            <a:r>
              <a:rPr kumimoji="1" lang="zh-CN" altLang="en-US" sz="2000" dirty="0">
                <a:solidFill>
                  <a:srgbClr val="FFFF00"/>
                </a:solidFill>
                <a:latin typeface="Times New Roman" panose="02020603050405020304" pitchFamily="18" charset="0"/>
              </a:rPr>
              <a:t>基本功能：</a:t>
            </a:r>
            <a:r>
              <a:rPr kumimoji="1" lang="zh-CN" altLang="en-US" sz="2000" dirty="0">
                <a:latin typeface="Times New Roman" panose="02020603050405020304" pitchFamily="18" charset="0"/>
              </a:rPr>
              <a:t>电荷的存贮和转移</a:t>
            </a:r>
            <a:endParaRPr kumimoji="1" lang="zh-CN" altLang="en-US" sz="20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92930"/>
                                        </p:tgtEl>
                                        <p:attrNameLst>
                                          <p:attrName>style.visibility</p:attrName>
                                        </p:attrNameLst>
                                      </p:cBhvr>
                                      <p:to>
                                        <p:strVal val="visible"/>
                                      </p:to>
                                    </p:set>
                                    <p:anim calcmode="lin" valueType="num">
                                      <p:cBhvr>
                                        <p:cTn id="7" dur="1000" fill="hold"/>
                                        <p:tgtEl>
                                          <p:spTgt spid="892930"/>
                                        </p:tgtEl>
                                        <p:attrNameLst>
                                          <p:attrName>ppt_w</p:attrName>
                                        </p:attrNameLst>
                                      </p:cBhvr>
                                      <p:tavLst>
                                        <p:tav tm="0">
                                          <p:val>
                                            <p:strVal val="#ppt_w*0.70"/>
                                          </p:val>
                                        </p:tav>
                                        <p:tav tm="100000">
                                          <p:val>
                                            <p:strVal val="#ppt_w"/>
                                          </p:val>
                                        </p:tav>
                                      </p:tavLst>
                                    </p:anim>
                                    <p:anim calcmode="lin" valueType="num">
                                      <p:cBhvr>
                                        <p:cTn id="8" dur="1000" fill="hold"/>
                                        <p:tgtEl>
                                          <p:spTgt spid="892930"/>
                                        </p:tgtEl>
                                        <p:attrNameLst>
                                          <p:attrName>ppt_h</p:attrName>
                                        </p:attrNameLst>
                                      </p:cBhvr>
                                      <p:tavLst>
                                        <p:tav tm="0">
                                          <p:val>
                                            <p:strVal val="#ppt_h"/>
                                          </p:val>
                                        </p:tav>
                                        <p:tav tm="100000">
                                          <p:val>
                                            <p:strVal val="#ppt_h"/>
                                          </p:val>
                                        </p:tav>
                                      </p:tavLst>
                                    </p:anim>
                                    <p:animEffect transition="in" filter="fade">
                                      <p:cBhvr>
                                        <p:cTn id="9" dur="1000"/>
                                        <p:tgtEl>
                                          <p:spTgt spid="892930"/>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8" fill="hold" grpId="0" nodeType="clickEffect">
                                  <p:stCondLst>
                                    <p:cond delay="0"/>
                                  </p:stCondLst>
                                  <p:childTnLst>
                                    <p:set>
                                      <p:cBhvr>
                                        <p:cTn id="13" dur="1" fill="hold">
                                          <p:stCondLst>
                                            <p:cond delay="0"/>
                                          </p:stCondLst>
                                        </p:cTn>
                                        <p:tgtEl>
                                          <p:spTgt spid="892933"/>
                                        </p:tgtEl>
                                        <p:attrNameLst>
                                          <p:attrName>style.visibility</p:attrName>
                                        </p:attrNameLst>
                                      </p:cBhvr>
                                      <p:to>
                                        <p:strVal val="visible"/>
                                      </p:to>
                                    </p:set>
                                    <p:anim calcmode="lin" valueType="num">
                                      <p:cBhvr>
                                        <p:cTn id="14" dur="500" fill="hold"/>
                                        <p:tgtEl>
                                          <p:spTgt spid="892933"/>
                                        </p:tgtEl>
                                        <p:attrNameLst>
                                          <p:attrName>ppt_x</p:attrName>
                                        </p:attrNameLst>
                                      </p:cBhvr>
                                      <p:tavLst>
                                        <p:tav tm="0">
                                          <p:val>
                                            <p:strVal val="#ppt_x-#ppt_w/2"/>
                                          </p:val>
                                        </p:tav>
                                        <p:tav tm="100000">
                                          <p:val>
                                            <p:strVal val="#ppt_x"/>
                                          </p:val>
                                        </p:tav>
                                      </p:tavLst>
                                    </p:anim>
                                    <p:anim calcmode="lin" valueType="num">
                                      <p:cBhvr>
                                        <p:cTn id="15" dur="500" fill="hold"/>
                                        <p:tgtEl>
                                          <p:spTgt spid="892933"/>
                                        </p:tgtEl>
                                        <p:attrNameLst>
                                          <p:attrName>ppt_y</p:attrName>
                                        </p:attrNameLst>
                                      </p:cBhvr>
                                      <p:tavLst>
                                        <p:tav tm="0">
                                          <p:val>
                                            <p:strVal val="#ppt_y"/>
                                          </p:val>
                                        </p:tav>
                                        <p:tav tm="100000">
                                          <p:val>
                                            <p:strVal val="#ppt_y"/>
                                          </p:val>
                                        </p:tav>
                                      </p:tavLst>
                                    </p:anim>
                                    <p:anim calcmode="lin" valueType="num">
                                      <p:cBhvr>
                                        <p:cTn id="16" dur="500" fill="hold"/>
                                        <p:tgtEl>
                                          <p:spTgt spid="892933"/>
                                        </p:tgtEl>
                                        <p:attrNameLst>
                                          <p:attrName>ppt_w</p:attrName>
                                        </p:attrNameLst>
                                      </p:cBhvr>
                                      <p:tavLst>
                                        <p:tav tm="0">
                                          <p:val>
                                            <p:fltVal val="0"/>
                                          </p:val>
                                        </p:tav>
                                        <p:tav tm="100000">
                                          <p:val>
                                            <p:strVal val="#ppt_w"/>
                                          </p:val>
                                        </p:tav>
                                      </p:tavLst>
                                    </p:anim>
                                    <p:anim calcmode="lin" valueType="num">
                                      <p:cBhvr>
                                        <p:cTn id="17" dur="500" fill="hold"/>
                                        <p:tgtEl>
                                          <p:spTgt spid="892933"/>
                                        </p:tgtEl>
                                        <p:attrNameLst>
                                          <p:attrName>ppt_h</p:attrName>
                                        </p:attrNameLst>
                                      </p:cBhvr>
                                      <p:tavLst>
                                        <p:tav tm="0">
                                          <p:val>
                                            <p:strVal val="#ppt_h"/>
                                          </p:val>
                                        </p:tav>
                                        <p:tav tm="100000">
                                          <p:val>
                                            <p:strVal val="#ppt_h"/>
                                          </p:val>
                                        </p:tav>
                                      </p:tavLst>
                                    </p:anim>
                                  </p:childTnLst>
                                </p:cTn>
                              </p:par>
                              <p:par>
                                <p:cTn id="18" presetID="17" presetClass="entr" presetSubtype="8" fill="hold" grpId="0" nodeType="withEffect">
                                  <p:stCondLst>
                                    <p:cond delay="0"/>
                                  </p:stCondLst>
                                  <p:childTnLst>
                                    <p:set>
                                      <p:cBhvr>
                                        <p:cTn id="19" dur="1" fill="hold">
                                          <p:stCondLst>
                                            <p:cond delay="0"/>
                                          </p:stCondLst>
                                        </p:cTn>
                                        <p:tgtEl>
                                          <p:spTgt spid="892935"/>
                                        </p:tgtEl>
                                        <p:attrNameLst>
                                          <p:attrName>style.visibility</p:attrName>
                                        </p:attrNameLst>
                                      </p:cBhvr>
                                      <p:to>
                                        <p:strVal val="visible"/>
                                      </p:to>
                                    </p:set>
                                    <p:anim calcmode="lin" valueType="num">
                                      <p:cBhvr>
                                        <p:cTn id="20" dur="500" fill="hold"/>
                                        <p:tgtEl>
                                          <p:spTgt spid="892935"/>
                                        </p:tgtEl>
                                        <p:attrNameLst>
                                          <p:attrName>ppt_x</p:attrName>
                                        </p:attrNameLst>
                                      </p:cBhvr>
                                      <p:tavLst>
                                        <p:tav tm="0">
                                          <p:val>
                                            <p:strVal val="#ppt_x-#ppt_w/2"/>
                                          </p:val>
                                        </p:tav>
                                        <p:tav tm="100000">
                                          <p:val>
                                            <p:strVal val="#ppt_x"/>
                                          </p:val>
                                        </p:tav>
                                      </p:tavLst>
                                    </p:anim>
                                    <p:anim calcmode="lin" valueType="num">
                                      <p:cBhvr>
                                        <p:cTn id="21" dur="500" fill="hold"/>
                                        <p:tgtEl>
                                          <p:spTgt spid="892935"/>
                                        </p:tgtEl>
                                        <p:attrNameLst>
                                          <p:attrName>ppt_y</p:attrName>
                                        </p:attrNameLst>
                                      </p:cBhvr>
                                      <p:tavLst>
                                        <p:tav tm="0">
                                          <p:val>
                                            <p:strVal val="#ppt_y"/>
                                          </p:val>
                                        </p:tav>
                                        <p:tav tm="100000">
                                          <p:val>
                                            <p:strVal val="#ppt_y"/>
                                          </p:val>
                                        </p:tav>
                                      </p:tavLst>
                                    </p:anim>
                                    <p:anim calcmode="lin" valueType="num">
                                      <p:cBhvr>
                                        <p:cTn id="22" dur="500" fill="hold"/>
                                        <p:tgtEl>
                                          <p:spTgt spid="892935"/>
                                        </p:tgtEl>
                                        <p:attrNameLst>
                                          <p:attrName>ppt_w</p:attrName>
                                        </p:attrNameLst>
                                      </p:cBhvr>
                                      <p:tavLst>
                                        <p:tav tm="0">
                                          <p:val>
                                            <p:fltVal val="0"/>
                                          </p:val>
                                        </p:tav>
                                        <p:tav tm="100000">
                                          <p:val>
                                            <p:strVal val="#ppt_w"/>
                                          </p:val>
                                        </p:tav>
                                      </p:tavLst>
                                    </p:anim>
                                    <p:anim calcmode="lin" valueType="num">
                                      <p:cBhvr>
                                        <p:cTn id="23" dur="500" fill="hold"/>
                                        <p:tgtEl>
                                          <p:spTgt spid="892935"/>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grpId="0" nodeType="clickEffect">
                                  <p:stCondLst>
                                    <p:cond delay="0"/>
                                  </p:stCondLst>
                                  <p:childTnLst>
                                    <p:set>
                                      <p:cBhvr>
                                        <p:cTn id="27" dur="1" fill="hold">
                                          <p:stCondLst>
                                            <p:cond delay="0"/>
                                          </p:stCondLst>
                                        </p:cTn>
                                        <p:tgtEl>
                                          <p:spTgt spid="892931"/>
                                        </p:tgtEl>
                                        <p:attrNameLst>
                                          <p:attrName>style.visibility</p:attrName>
                                        </p:attrNameLst>
                                      </p:cBhvr>
                                      <p:to>
                                        <p:strVal val="visible"/>
                                      </p:to>
                                    </p:set>
                                    <p:anim calcmode="lin" valueType="num">
                                      <p:cBhvr>
                                        <p:cTn id="28" dur="500" fill="hold"/>
                                        <p:tgtEl>
                                          <p:spTgt spid="892931"/>
                                        </p:tgtEl>
                                        <p:attrNameLst>
                                          <p:attrName>ppt_x</p:attrName>
                                        </p:attrNameLst>
                                      </p:cBhvr>
                                      <p:tavLst>
                                        <p:tav tm="0">
                                          <p:val>
                                            <p:strVal val="#ppt_x"/>
                                          </p:val>
                                        </p:tav>
                                        <p:tav tm="100000">
                                          <p:val>
                                            <p:strVal val="#ppt_x"/>
                                          </p:val>
                                        </p:tav>
                                      </p:tavLst>
                                    </p:anim>
                                    <p:anim calcmode="lin" valueType="num">
                                      <p:cBhvr>
                                        <p:cTn id="29" dur="500" fill="hold"/>
                                        <p:tgtEl>
                                          <p:spTgt spid="892931"/>
                                        </p:tgtEl>
                                        <p:attrNameLst>
                                          <p:attrName>ppt_y</p:attrName>
                                        </p:attrNameLst>
                                      </p:cBhvr>
                                      <p:tavLst>
                                        <p:tav tm="0">
                                          <p:val>
                                            <p:strVal val="#ppt_y-#ppt_h/2"/>
                                          </p:val>
                                        </p:tav>
                                        <p:tav tm="100000">
                                          <p:val>
                                            <p:strVal val="#ppt_y"/>
                                          </p:val>
                                        </p:tav>
                                      </p:tavLst>
                                    </p:anim>
                                    <p:anim calcmode="lin" valueType="num">
                                      <p:cBhvr>
                                        <p:cTn id="30" dur="500" fill="hold"/>
                                        <p:tgtEl>
                                          <p:spTgt spid="892931"/>
                                        </p:tgtEl>
                                        <p:attrNameLst>
                                          <p:attrName>ppt_w</p:attrName>
                                        </p:attrNameLst>
                                      </p:cBhvr>
                                      <p:tavLst>
                                        <p:tav tm="0">
                                          <p:val>
                                            <p:strVal val="#ppt_w"/>
                                          </p:val>
                                        </p:tav>
                                        <p:tav tm="100000">
                                          <p:val>
                                            <p:strVal val="#ppt_w"/>
                                          </p:val>
                                        </p:tav>
                                      </p:tavLst>
                                    </p:anim>
                                    <p:anim calcmode="lin" valueType="num">
                                      <p:cBhvr>
                                        <p:cTn id="31" dur="500" fill="hold"/>
                                        <p:tgtEl>
                                          <p:spTgt spid="892931"/>
                                        </p:tgtEl>
                                        <p:attrNameLst>
                                          <p:attrName>ppt_h</p:attrName>
                                        </p:attrNameLst>
                                      </p:cBhvr>
                                      <p:tavLst>
                                        <p:tav tm="0">
                                          <p:val>
                                            <p:fltVal val="0"/>
                                          </p:val>
                                        </p:tav>
                                        <p:tav tm="100000">
                                          <p:val>
                                            <p:strVal val="#ppt_h"/>
                                          </p:val>
                                        </p:tav>
                                      </p:tavLst>
                                    </p:anim>
                                  </p:childTnLst>
                                </p:cTn>
                              </p:par>
                              <p:par>
                                <p:cTn id="32" presetID="17" presetClass="entr" presetSubtype="1" fill="hold" grpId="0" nodeType="withEffect">
                                  <p:stCondLst>
                                    <p:cond delay="0"/>
                                  </p:stCondLst>
                                  <p:childTnLst>
                                    <p:set>
                                      <p:cBhvr>
                                        <p:cTn id="33" dur="1" fill="hold">
                                          <p:stCondLst>
                                            <p:cond delay="0"/>
                                          </p:stCondLst>
                                        </p:cTn>
                                        <p:tgtEl>
                                          <p:spTgt spid="892937"/>
                                        </p:tgtEl>
                                        <p:attrNameLst>
                                          <p:attrName>style.visibility</p:attrName>
                                        </p:attrNameLst>
                                      </p:cBhvr>
                                      <p:to>
                                        <p:strVal val="visible"/>
                                      </p:to>
                                    </p:set>
                                    <p:anim calcmode="lin" valueType="num">
                                      <p:cBhvr>
                                        <p:cTn id="34" dur="500" fill="hold"/>
                                        <p:tgtEl>
                                          <p:spTgt spid="892937"/>
                                        </p:tgtEl>
                                        <p:attrNameLst>
                                          <p:attrName>ppt_x</p:attrName>
                                        </p:attrNameLst>
                                      </p:cBhvr>
                                      <p:tavLst>
                                        <p:tav tm="0">
                                          <p:val>
                                            <p:strVal val="#ppt_x"/>
                                          </p:val>
                                        </p:tav>
                                        <p:tav tm="100000">
                                          <p:val>
                                            <p:strVal val="#ppt_x"/>
                                          </p:val>
                                        </p:tav>
                                      </p:tavLst>
                                    </p:anim>
                                    <p:anim calcmode="lin" valueType="num">
                                      <p:cBhvr>
                                        <p:cTn id="35" dur="500" fill="hold"/>
                                        <p:tgtEl>
                                          <p:spTgt spid="892937"/>
                                        </p:tgtEl>
                                        <p:attrNameLst>
                                          <p:attrName>ppt_y</p:attrName>
                                        </p:attrNameLst>
                                      </p:cBhvr>
                                      <p:tavLst>
                                        <p:tav tm="0">
                                          <p:val>
                                            <p:strVal val="#ppt_y-#ppt_h/2"/>
                                          </p:val>
                                        </p:tav>
                                        <p:tav tm="100000">
                                          <p:val>
                                            <p:strVal val="#ppt_y"/>
                                          </p:val>
                                        </p:tav>
                                      </p:tavLst>
                                    </p:anim>
                                    <p:anim calcmode="lin" valueType="num">
                                      <p:cBhvr>
                                        <p:cTn id="36" dur="500" fill="hold"/>
                                        <p:tgtEl>
                                          <p:spTgt spid="892937"/>
                                        </p:tgtEl>
                                        <p:attrNameLst>
                                          <p:attrName>ppt_w</p:attrName>
                                        </p:attrNameLst>
                                      </p:cBhvr>
                                      <p:tavLst>
                                        <p:tav tm="0">
                                          <p:val>
                                            <p:strVal val="#ppt_w"/>
                                          </p:val>
                                        </p:tav>
                                        <p:tav tm="100000">
                                          <p:val>
                                            <p:strVal val="#ppt_w"/>
                                          </p:val>
                                        </p:tav>
                                      </p:tavLst>
                                    </p:anim>
                                    <p:anim calcmode="lin" valueType="num">
                                      <p:cBhvr>
                                        <p:cTn id="37" dur="500" fill="hold"/>
                                        <p:tgtEl>
                                          <p:spTgt spid="892937"/>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4" fill="hold" grpId="0" nodeType="clickEffect">
                                  <p:stCondLst>
                                    <p:cond delay="0"/>
                                  </p:stCondLst>
                                  <p:childTnLst>
                                    <p:set>
                                      <p:cBhvr>
                                        <p:cTn id="41" dur="1" fill="hold">
                                          <p:stCondLst>
                                            <p:cond delay="0"/>
                                          </p:stCondLst>
                                        </p:cTn>
                                        <p:tgtEl>
                                          <p:spTgt spid="892932"/>
                                        </p:tgtEl>
                                        <p:attrNameLst>
                                          <p:attrName>style.visibility</p:attrName>
                                        </p:attrNameLst>
                                      </p:cBhvr>
                                      <p:to>
                                        <p:strVal val="visible"/>
                                      </p:to>
                                    </p:set>
                                    <p:anim calcmode="lin" valueType="num">
                                      <p:cBhvr>
                                        <p:cTn id="42" dur="500" fill="hold"/>
                                        <p:tgtEl>
                                          <p:spTgt spid="892932"/>
                                        </p:tgtEl>
                                        <p:attrNameLst>
                                          <p:attrName>ppt_x</p:attrName>
                                        </p:attrNameLst>
                                      </p:cBhvr>
                                      <p:tavLst>
                                        <p:tav tm="0">
                                          <p:val>
                                            <p:strVal val="#ppt_x"/>
                                          </p:val>
                                        </p:tav>
                                        <p:tav tm="100000">
                                          <p:val>
                                            <p:strVal val="#ppt_x"/>
                                          </p:val>
                                        </p:tav>
                                      </p:tavLst>
                                    </p:anim>
                                    <p:anim calcmode="lin" valueType="num">
                                      <p:cBhvr>
                                        <p:cTn id="43" dur="500" fill="hold"/>
                                        <p:tgtEl>
                                          <p:spTgt spid="892932"/>
                                        </p:tgtEl>
                                        <p:attrNameLst>
                                          <p:attrName>ppt_y</p:attrName>
                                        </p:attrNameLst>
                                      </p:cBhvr>
                                      <p:tavLst>
                                        <p:tav tm="0">
                                          <p:val>
                                            <p:strVal val="#ppt_y+#ppt_h/2"/>
                                          </p:val>
                                        </p:tav>
                                        <p:tav tm="100000">
                                          <p:val>
                                            <p:strVal val="#ppt_y"/>
                                          </p:val>
                                        </p:tav>
                                      </p:tavLst>
                                    </p:anim>
                                    <p:anim calcmode="lin" valueType="num">
                                      <p:cBhvr>
                                        <p:cTn id="44" dur="500" fill="hold"/>
                                        <p:tgtEl>
                                          <p:spTgt spid="892932"/>
                                        </p:tgtEl>
                                        <p:attrNameLst>
                                          <p:attrName>ppt_w</p:attrName>
                                        </p:attrNameLst>
                                      </p:cBhvr>
                                      <p:tavLst>
                                        <p:tav tm="0">
                                          <p:val>
                                            <p:strVal val="#ppt_w"/>
                                          </p:val>
                                        </p:tav>
                                        <p:tav tm="100000">
                                          <p:val>
                                            <p:strVal val="#ppt_w"/>
                                          </p:val>
                                        </p:tav>
                                      </p:tavLst>
                                    </p:anim>
                                    <p:anim calcmode="lin" valueType="num">
                                      <p:cBhvr>
                                        <p:cTn id="45" dur="500" fill="hold"/>
                                        <p:tgtEl>
                                          <p:spTgt spid="892932"/>
                                        </p:tgtEl>
                                        <p:attrNameLst>
                                          <p:attrName>ppt_h</p:attrName>
                                        </p:attrNameLst>
                                      </p:cBhvr>
                                      <p:tavLst>
                                        <p:tav tm="0">
                                          <p:val>
                                            <p:fltVal val="0"/>
                                          </p:val>
                                        </p:tav>
                                        <p:tav tm="100000">
                                          <p:val>
                                            <p:strVal val="#ppt_h"/>
                                          </p:val>
                                        </p:tav>
                                      </p:tavLst>
                                    </p:anim>
                                  </p:childTnLst>
                                </p:cTn>
                              </p:par>
                              <p:par>
                                <p:cTn id="46" presetID="17" presetClass="entr" presetSubtype="4" fill="hold" grpId="0" nodeType="withEffect">
                                  <p:stCondLst>
                                    <p:cond delay="0"/>
                                  </p:stCondLst>
                                  <p:childTnLst>
                                    <p:set>
                                      <p:cBhvr>
                                        <p:cTn id="47" dur="1" fill="hold">
                                          <p:stCondLst>
                                            <p:cond delay="0"/>
                                          </p:stCondLst>
                                        </p:cTn>
                                        <p:tgtEl>
                                          <p:spTgt spid="892938"/>
                                        </p:tgtEl>
                                        <p:attrNameLst>
                                          <p:attrName>style.visibility</p:attrName>
                                        </p:attrNameLst>
                                      </p:cBhvr>
                                      <p:to>
                                        <p:strVal val="visible"/>
                                      </p:to>
                                    </p:set>
                                    <p:anim calcmode="lin" valueType="num">
                                      <p:cBhvr>
                                        <p:cTn id="48" dur="500" fill="hold"/>
                                        <p:tgtEl>
                                          <p:spTgt spid="892938"/>
                                        </p:tgtEl>
                                        <p:attrNameLst>
                                          <p:attrName>ppt_x</p:attrName>
                                        </p:attrNameLst>
                                      </p:cBhvr>
                                      <p:tavLst>
                                        <p:tav tm="0">
                                          <p:val>
                                            <p:strVal val="#ppt_x"/>
                                          </p:val>
                                        </p:tav>
                                        <p:tav tm="100000">
                                          <p:val>
                                            <p:strVal val="#ppt_x"/>
                                          </p:val>
                                        </p:tav>
                                      </p:tavLst>
                                    </p:anim>
                                    <p:anim calcmode="lin" valueType="num">
                                      <p:cBhvr>
                                        <p:cTn id="49" dur="500" fill="hold"/>
                                        <p:tgtEl>
                                          <p:spTgt spid="892938"/>
                                        </p:tgtEl>
                                        <p:attrNameLst>
                                          <p:attrName>ppt_y</p:attrName>
                                        </p:attrNameLst>
                                      </p:cBhvr>
                                      <p:tavLst>
                                        <p:tav tm="0">
                                          <p:val>
                                            <p:strVal val="#ppt_y+#ppt_h/2"/>
                                          </p:val>
                                        </p:tav>
                                        <p:tav tm="100000">
                                          <p:val>
                                            <p:strVal val="#ppt_y"/>
                                          </p:val>
                                        </p:tav>
                                      </p:tavLst>
                                    </p:anim>
                                    <p:anim calcmode="lin" valueType="num">
                                      <p:cBhvr>
                                        <p:cTn id="50" dur="500" fill="hold"/>
                                        <p:tgtEl>
                                          <p:spTgt spid="892938"/>
                                        </p:tgtEl>
                                        <p:attrNameLst>
                                          <p:attrName>ppt_w</p:attrName>
                                        </p:attrNameLst>
                                      </p:cBhvr>
                                      <p:tavLst>
                                        <p:tav tm="0">
                                          <p:val>
                                            <p:strVal val="#ppt_w"/>
                                          </p:val>
                                        </p:tav>
                                        <p:tav tm="100000">
                                          <p:val>
                                            <p:strVal val="#ppt_w"/>
                                          </p:val>
                                        </p:tav>
                                      </p:tavLst>
                                    </p:anim>
                                    <p:anim calcmode="lin" valueType="num">
                                      <p:cBhvr>
                                        <p:cTn id="51" dur="500" fill="hold"/>
                                        <p:tgtEl>
                                          <p:spTgt spid="892938"/>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grpId="0" nodeType="clickEffect">
                                  <p:stCondLst>
                                    <p:cond delay="0"/>
                                  </p:stCondLst>
                                  <p:childTnLst>
                                    <p:set>
                                      <p:cBhvr>
                                        <p:cTn id="55" dur="1" fill="hold">
                                          <p:stCondLst>
                                            <p:cond delay="0"/>
                                          </p:stCondLst>
                                        </p:cTn>
                                        <p:tgtEl>
                                          <p:spTgt spid="892934"/>
                                        </p:tgtEl>
                                        <p:attrNameLst>
                                          <p:attrName>style.visibility</p:attrName>
                                        </p:attrNameLst>
                                      </p:cBhvr>
                                      <p:to>
                                        <p:strVal val="visible"/>
                                      </p:to>
                                    </p:set>
                                    <p:anim calcmode="lin" valueType="num">
                                      <p:cBhvr>
                                        <p:cTn id="56" dur="500" fill="hold"/>
                                        <p:tgtEl>
                                          <p:spTgt spid="892934"/>
                                        </p:tgtEl>
                                        <p:attrNameLst>
                                          <p:attrName>ppt_x</p:attrName>
                                        </p:attrNameLst>
                                      </p:cBhvr>
                                      <p:tavLst>
                                        <p:tav tm="0">
                                          <p:val>
                                            <p:strVal val="#ppt_x-#ppt_w/2"/>
                                          </p:val>
                                        </p:tav>
                                        <p:tav tm="100000">
                                          <p:val>
                                            <p:strVal val="#ppt_x"/>
                                          </p:val>
                                        </p:tav>
                                      </p:tavLst>
                                    </p:anim>
                                    <p:anim calcmode="lin" valueType="num">
                                      <p:cBhvr>
                                        <p:cTn id="57" dur="500" fill="hold"/>
                                        <p:tgtEl>
                                          <p:spTgt spid="892934"/>
                                        </p:tgtEl>
                                        <p:attrNameLst>
                                          <p:attrName>ppt_y</p:attrName>
                                        </p:attrNameLst>
                                      </p:cBhvr>
                                      <p:tavLst>
                                        <p:tav tm="0">
                                          <p:val>
                                            <p:strVal val="#ppt_y"/>
                                          </p:val>
                                        </p:tav>
                                        <p:tav tm="100000">
                                          <p:val>
                                            <p:strVal val="#ppt_y"/>
                                          </p:val>
                                        </p:tav>
                                      </p:tavLst>
                                    </p:anim>
                                    <p:anim calcmode="lin" valueType="num">
                                      <p:cBhvr>
                                        <p:cTn id="58" dur="500" fill="hold"/>
                                        <p:tgtEl>
                                          <p:spTgt spid="892934"/>
                                        </p:tgtEl>
                                        <p:attrNameLst>
                                          <p:attrName>ppt_w</p:attrName>
                                        </p:attrNameLst>
                                      </p:cBhvr>
                                      <p:tavLst>
                                        <p:tav tm="0">
                                          <p:val>
                                            <p:fltVal val="0"/>
                                          </p:val>
                                        </p:tav>
                                        <p:tav tm="100000">
                                          <p:val>
                                            <p:strVal val="#ppt_w"/>
                                          </p:val>
                                        </p:tav>
                                      </p:tavLst>
                                    </p:anim>
                                    <p:anim calcmode="lin" valueType="num">
                                      <p:cBhvr>
                                        <p:cTn id="59" dur="500" fill="hold"/>
                                        <p:tgtEl>
                                          <p:spTgt spid="892934"/>
                                        </p:tgtEl>
                                        <p:attrNameLst>
                                          <p:attrName>ppt_h</p:attrName>
                                        </p:attrNameLst>
                                      </p:cBhvr>
                                      <p:tavLst>
                                        <p:tav tm="0">
                                          <p:val>
                                            <p:strVal val="#ppt_h"/>
                                          </p:val>
                                        </p:tav>
                                        <p:tav tm="100000">
                                          <p:val>
                                            <p:strVal val="#ppt_h"/>
                                          </p:val>
                                        </p:tav>
                                      </p:tavLst>
                                    </p:anim>
                                  </p:childTnLst>
                                </p:cTn>
                              </p:par>
                              <p:par>
                                <p:cTn id="60" presetID="17" presetClass="entr" presetSubtype="8" fill="hold" grpId="0" nodeType="withEffect">
                                  <p:stCondLst>
                                    <p:cond delay="0"/>
                                  </p:stCondLst>
                                  <p:childTnLst>
                                    <p:set>
                                      <p:cBhvr>
                                        <p:cTn id="61" dur="1" fill="hold">
                                          <p:stCondLst>
                                            <p:cond delay="0"/>
                                          </p:stCondLst>
                                        </p:cTn>
                                        <p:tgtEl>
                                          <p:spTgt spid="892936"/>
                                        </p:tgtEl>
                                        <p:attrNameLst>
                                          <p:attrName>style.visibility</p:attrName>
                                        </p:attrNameLst>
                                      </p:cBhvr>
                                      <p:to>
                                        <p:strVal val="visible"/>
                                      </p:to>
                                    </p:set>
                                    <p:anim calcmode="lin" valueType="num">
                                      <p:cBhvr>
                                        <p:cTn id="62" dur="500" fill="hold"/>
                                        <p:tgtEl>
                                          <p:spTgt spid="892936"/>
                                        </p:tgtEl>
                                        <p:attrNameLst>
                                          <p:attrName>ppt_x</p:attrName>
                                        </p:attrNameLst>
                                      </p:cBhvr>
                                      <p:tavLst>
                                        <p:tav tm="0">
                                          <p:val>
                                            <p:strVal val="#ppt_x-#ppt_w/2"/>
                                          </p:val>
                                        </p:tav>
                                        <p:tav tm="100000">
                                          <p:val>
                                            <p:strVal val="#ppt_x"/>
                                          </p:val>
                                        </p:tav>
                                      </p:tavLst>
                                    </p:anim>
                                    <p:anim calcmode="lin" valueType="num">
                                      <p:cBhvr>
                                        <p:cTn id="63" dur="500" fill="hold"/>
                                        <p:tgtEl>
                                          <p:spTgt spid="892936"/>
                                        </p:tgtEl>
                                        <p:attrNameLst>
                                          <p:attrName>ppt_y</p:attrName>
                                        </p:attrNameLst>
                                      </p:cBhvr>
                                      <p:tavLst>
                                        <p:tav tm="0">
                                          <p:val>
                                            <p:strVal val="#ppt_y"/>
                                          </p:val>
                                        </p:tav>
                                        <p:tav tm="100000">
                                          <p:val>
                                            <p:strVal val="#ppt_y"/>
                                          </p:val>
                                        </p:tav>
                                      </p:tavLst>
                                    </p:anim>
                                    <p:anim calcmode="lin" valueType="num">
                                      <p:cBhvr>
                                        <p:cTn id="64" dur="500" fill="hold"/>
                                        <p:tgtEl>
                                          <p:spTgt spid="892936"/>
                                        </p:tgtEl>
                                        <p:attrNameLst>
                                          <p:attrName>ppt_w</p:attrName>
                                        </p:attrNameLst>
                                      </p:cBhvr>
                                      <p:tavLst>
                                        <p:tav tm="0">
                                          <p:val>
                                            <p:fltVal val="0"/>
                                          </p:val>
                                        </p:tav>
                                        <p:tav tm="100000">
                                          <p:val>
                                            <p:strVal val="#ppt_w"/>
                                          </p:val>
                                        </p:tav>
                                      </p:tavLst>
                                    </p:anim>
                                    <p:anim calcmode="lin" valueType="num">
                                      <p:cBhvr>
                                        <p:cTn id="65" dur="500" fill="hold"/>
                                        <p:tgtEl>
                                          <p:spTgt spid="89293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892941"/>
                                        </p:tgtEl>
                                        <p:attrNameLst>
                                          <p:attrName>style.visibility</p:attrName>
                                        </p:attrNameLst>
                                      </p:cBhvr>
                                      <p:to>
                                        <p:strVal val="visible"/>
                                      </p:to>
                                    </p:set>
                                    <p:animEffect transition="in" filter="box(in)">
                                      <p:cBhvr>
                                        <p:cTn id="70" dur="500"/>
                                        <p:tgtEl>
                                          <p:spTgt spid="892941"/>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ntr" presetSubtype="16" fill="hold" grpId="0" nodeType="clickEffect">
                                  <p:stCondLst>
                                    <p:cond delay="0"/>
                                  </p:stCondLst>
                                  <p:childTnLst>
                                    <p:set>
                                      <p:cBhvr>
                                        <p:cTn id="74" dur="1" fill="hold">
                                          <p:stCondLst>
                                            <p:cond delay="0"/>
                                          </p:stCondLst>
                                        </p:cTn>
                                        <p:tgtEl>
                                          <p:spTgt spid="892942"/>
                                        </p:tgtEl>
                                        <p:attrNameLst>
                                          <p:attrName>style.visibility</p:attrName>
                                        </p:attrNameLst>
                                      </p:cBhvr>
                                      <p:to>
                                        <p:strVal val="visible"/>
                                      </p:to>
                                    </p:set>
                                    <p:animEffect transition="in" filter="box(in)">
                                      <p:cBhvr>
                                        <p:cTn id="75" dur="500"/>
                                        <p:tgtEl>
                                          <p:spTgt spid="892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0" grpId="0" animBg="1"/>
      <p:bldP spid="892931" grpId="0" animBg="1"/>
      <p:bldP spid="892932" grpId="0" animBg="1"/>
      <p:bldP spid="892933" grpId="0" animBg="1"/>
      <p:bldP spid="892934" grpId="0" animBg="1"/>
      <p:bldP spid="892935" grpId="0" animBg="1"/>
      <p:bldP spid="892936" grpId="0" animBg="1"/>
      <p:bldP spid="892937" grpId="0" animBg="1"/>
      <p:bldP spid="892938" grpId="0" animBg="1"/>
      <p:bldP spid="892941" grpId="0" bldLvl="0" animBg="1"/>
      <p:bldP spid="89294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61" name="Picture 5" descr="t4-17.jpg (30418 bytes)"/>
          <p:cNvPicPr>
            <a:picLocks noChangeAspect="1" noChangeArrowheads="1"/>
          </p:cNvPicPr>
          <p:nvPr/>
        </p:nvPicPr>
        <p:blipFill>
          <a:blip r:embed="rId1" r:link="rId2" cstate="print"/>
          <a:srcRect/>
          <a:stretch>
            <a:fillRect/>
          </a:stretch>
        </p:blipFill>
        <p:spPr bwMode="auto">
          <a:xfrm>
            <a:off x="900113" y="1484313"/>
            <a:ext cx="6911975" cy="3733800"/>
          </a:xfrm>
          <a:prstGeom prst="rect">
            <a:avLst/>
          </a:prstGeom>
          <a:noFill/>
        </p:spPr>
      </p:pic>
      <p:sp>
        <p:nvSpPr>
          <p:cNvPr id="813067" name="Rectangle 11"/>
          <p:cNvSpPr>
            <a:spLocks noChangeArrowheads="1"/>
          </p:cNvSpPr>
          <p:nvPr/>
        </p:nvSpPr>
        <p:spPr bwMode="auto">
          <a:xfrm>
            <a:off x="0" y="981075"/>
            <a:ext cx="4572000" cy="583565"/>
          </a:xfrm>
          <a:prstGeom prst="rect">
            <a:avLst/>
          </a:prstGeom>
          <a:noFill/>
          <a:ln w="9525">
            <a:noFill/>
            <a:miter lim="800000"/>
          </a:ln>
          <a:effectLst/>
        </p:spPr>
        <p:txBody>
          <a:bodyPr>
            <a:spAutoFit/>
          </a:bodyPr>
          <a:lstStyle/>
          <a:p>
            <a:r>
              <a:rPr lang="en-US" altLang="zh-CN" sz="3200" b="1">
                <a:solidFill>
                  <a:srgbClr val="000000"/>
                </a:solidFill>
                <a:latin typeface="Times New Roman" panose="02020603050405020304" pitchFamily="18" charset="0"/>
                <a:ea typeface="黑体" panose="02010609060101010101" pitchFamily="49" charset="-122"/>
              </a:rPr>
              <a:t>CCD</a:t>
            </a:r>
            <a:r>
              <a:rPr lang="zh-CN" altLang="en-US" sz="3200" b="1">
                <a:solidFill>
                  <a:srgbClr val="000000"/>
                </a:solidFill>
                <a:latin typeface="Times New Roman" panose="02020603050405020304" pitchFamily="18" charset="0"/>
                <a:ea typeface="黑体" panose="02010609060101010101" pitchFamily="49" charset="-122"/>
              </a:rPr>
              <a:t>的单元结构</a:t>
            </a:r>
            <a:endParaRPr lang="zh-CN" altLang="en-US" sz="2800" b="1">
              <a:solidFill>
                <a:srgbClr val="000000"/>
              </a:solidFill>
              <a:latin typeface="Times New Roman" panose="02020603050405020304" pitchFamily="18" charset="0"/>
              <a:ea typeface="黑体" panose="02010609060101010101" pitchFamily="49" charset="-122"/>
            </a:endParaRPr>
          </a:p>
        </p:txBody>
      </p:sp>
      <p:grpSp>
        <p:nvGrpSpPr>
          <p:cNvPr id="2" name="Group 17"/>
          <p:cNvGrpSpPr/>
          <p:nvPr/>
        </p:nvGrpSpPr>
        <p:grpSpPr bwMode="auto">
          <a:xfrm>
            <a:off x="1187450" y="4868863"/>
            <a:ext cx="2449513" cy="1797050"/>
            <a:chOff x="748" y="3067"/>
            <a:chExt cx="1543" cy="1132"/>
          </a:xfrm>
        </p:grpSpPr>
        <p:sp>
          <p:nvSpPr>
            <p:cNvPr id="813066" name="Rectangle 10"/>
            <p:cNvSpPr>
              <a:spLocks noChangeArrowheads="1"/>
            </p:cNvSpPr>
            <p:nvPr/>
          </p:nvSpPr>
          <p:spPr bwMode="auto">
            <a:xfrm>
              <a:off x="748" y="3521"/>
              <a:ext cx="1543" cy="678"/>
            </a:xfrm>
            <a:prstGeom prst="rect">
              <a:avLst/>
            </a:prstGeom>
            <a:noFill/>
            <a:ln w="9525">
              <a:solidFill>
                <a:srgbClr val="FF0000"/>
              </a:solidFill>
              <a:miter lim="800000"/>
            </a:ln>
            <a:effectLst/>
          </p:spPr>
          <p:txBody>
            <a:bodyPr>
              <a:spAutoFit/>
            </a:bodyPr>
            <a:lstStyle/>
            <a:p>
              <a:r>
                <a:rPr lang="en-US" altLang="zh-CN" sz="3200" b="1">
                  <a:solidFill>
                    <a:srgbClr val="0000FF"/>
                  </a:solidFill>
                  <a:latin typeface="Times New Roman" panose="02020603050405020304" pitchFamily="18" charset="0"/>
                  <a:ea typeface="黑体" panose="02010609060101010101" pitchFamily="49" charset="-122"/>
                </a:rPr>
                <a:t>MOS</a:t>
              </a:r>
              <a:r>
                <a:rPr lang="zh-CN" altLang="en-US" sz="3200" b="1">
                  <a:solidFill>
                    <a:srgbClr val="0000FF"/>
                  </a:solidFill>
                  <a:latin typeface="Times New Roman" panose="02020603050405020304" pitchFamily="18" charset="0"/>
                  <a:ea typeface="黑体" panose="02010609060101010101" pitchFamily="49" charset="-122"/>
                </a:rPr>
                <a:t>结构</a:t>
              </a:r>
              <a:endParaRPr lang="zh-CN" altLang="en-US" sz="3200" b="1">
                <a:solidFill>
                  <a:srgbClr val="0000FF"/>
                </a:solidFill>
                <a:latin typeface="Times New Roman" panose="02020603050405020304" pitchFamily="18" charset="0"/>
                <a:ea typeface="黑体" panose="02010609060101010101" pitchFamily="49" charset="-122"/>
              </a:endParaRPr>
            </a:p>
            <a:p>
              <a:r>
                <a:rPr lang="zh-CN" altLang="en-US" sz="3200" b="1">
                  <a:solidFill>
                    <a:srgbClr val="0000FF"/>
                  </a:solidFill>
                  <a:latin typeface="Times New Roman" panose="02020603050405020304" pitchFamily="18" charset="0"/>
                  <a:ea typeface="黑体" panose="02010609060101010101" pitchFamily="49" charset="-122"/>
                </a:rPr>
                <a:t>单元－</a:t>
              </a:r>
              <a:r>
                <a:rPr lang="zh-CN" altLang="en-US" sz="3200" b="1">
                  <a:solidFill>
                    <a:srgbClr val="FF0000"/>
                  </a:solidFill>
                  <a:latin typeface="Times New Roman" panose="02020603050405020304" pitchFamily="18" charset="0"/>
                  <a:ea typeface="黑体" panose="02010609060101010101" pitchFamily="49" charset="-122"/>
                </a:rPr>
                <a:t>像素</a:t>
              </a:r>
              <a:endParaRPr lang="zh-CN" altLang="en-US" sz="3200" b="1">
                <a:solidFill>
                  <a:srgbClr val="FF0000"/>
                </a:solidFill>
                <a:latin typeface="Times New Roman" panose="02020603050405020304" pitchFamily="18" charset="0"/>
                <a:ea typeface="黑体" panose="02010609060101010101" pitchFamily="49" charset="-122"/>
              </a:endParaRPr>
            </a:p>
          </p:txBody>
        </p:sp>
        <p:sp>
          <p:nvSpPr>
            <p:cNvPr id="813068" name="AutoShape 12"/>
            <p:cNvSpPr>
              <a:spLocks noChangeArrowheads="1"/>
            </p:cNvSpPr>
            <p:nvPr/>
          </p:nvSpPr>
          <p:spPr bwMode="auto">
            <a:xfrm>
              <a:off x="1383" y="3067"/>
              <a:ext cx="226" cy="454"/>
            </a:xfrm>
            <a:prstGeom prst="downArrow">
              <a:avLst>
                <a:gd name="adj1" fmla="val 50000"/>
                <a:gd name="adj2" fmla="val 50221"/>
              </a:avLst>
            </a:prstGeom>
            <a:solidFill>
              <a:srgbClr val="FF0000"/>
            </a:solidFill>
            <a:ln w="9525">
              <a:solidFill>
                <a:schemeClr val="tx1"/>
              </a:solidFill>
              <a:miter lim="800000"/>
            </a:ln>
            <a:effectLst/>
          </p:spPr>
          <p:txBody>
            <a:bodyPr vert="eaVert" wrap="none" anchor="ctr"/>
            <a:lstStyle/>
            <a:p>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3" name="Group 16"/>
          <p:cNvGrpSpPr/>
          <p:nvPr/>
        </p:nvGrpSpPr>
        <p:grpSpPr bwMode="auto">
          <a:xfrm>
            <a:off x="3924300" y="4652963"/>
            <a:ext cx="4752975" cy="1958975"/>
            <a:chOff x="2472" y="2931"/>
            <a:chExt cx="2994" cy="1234"/>
          </a:xfrm>
        </p:grpSpPr>
        <p:sp>
          <p:nvSpPr>
            <p:cNvPr id="813069" name="Rectangle 13"/>
            <p:cNvSpPr>
              <a:spLocks noChangeArrowheads="1"/>
            </p:cNvSpPr>
            <p:nvPr/>
          </p:nvSpPr>
          <p:spPr bwMode="auto">
            <a:xfrm>
              <a:off x="2472" y="3294"/>
              <a:ext cx="2994" cy="871"/>
            </a:xfrm>
            <a:prstGeom prst="rect">
              <a:avLst/>
            </a:prstGeom>
            <a:solidFill>
              <a:schemeClr val="bg1"/>
            </a:solidFill>
            <a:ln w="9525">
              <a:solidFill>
                <a:srgbClr val="FF0000"/>
              </a:solidFill>
              <a:miter lim="800000"/>
            </a:ln>
            <a:effectLst/>
          </p:spPr>
          <p:txBody>
            <a:bodyPr anchor="ctr">
              <a:spAutoFit/>
            </a:bodyPr>
            <a:lstStyle/>
            <a:p>
              <a:r>
                <a:rPr lang="zh-CN" altLang="en-US" sz="2800" b="1">
                  <a:solidFill>
                    <a:srgbClr val="0000FF"/>
                  </a:solidFill>
                  <a:latin typeface="黑体" panose="02010609060101010101" pitchFamily="49" charset="-122"/>
                  <a:ea typeface="黑体" panose="02010609060101010101" pitchFamily="49" charset="-122"/>
                </a:rPr>
                <a:t>由多个像素组成</a:t>
              </a:r>
              <a:r>
                <a:rPr lang="zh-CN" altLang="en-US" sz="2800" b="1">
                  <a:solidFill>
                    <a:srgbClr val="FF0000"/>
                  </a:solidFill>
                  <a:latin typeface="黑体" panose="02010609060101010101" pitchFamily="49" charset="-122"/>
                  <a:ea typeface="黑体" panose="02010609060101010101" pitchFamily="49" charset="-122"/>
                </a:rPr>
                <a:t>线阵</a:t>
              </a: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0000FF"/>
                  </a:solidFill>
                  <a:latin typeface="黑体" panose="02010609060101010101" pitchFamily="49" charset="-122"/>
                  <a:ea typeface="黑体" panose="02010609060101010101" pitchFamily="49" charset="-122"/>
                </a:rPr>
                <a:t>金属栅极是</a:t>
              </a:r>
              <a:r>
                <a:rPr lang="zh-CN" altLang="en-US" sz="2800" b="1">
                  <a:solidFill>
                    <a:srgbClr val="CC00CC"/>
                  </a:solidFill>
                  <a:latin typeface="黑体" panose="02010609060101010101" pitchFamily="49" charset="-122"/>
                  <a:ea typeface="黑体" panose="02010609060101010101" pitchFamily="49" charset="-122"/>
                </a:rPr>
                <a:t>分立的</a:t>
              </a:r>
              <a:r>
                <a:rPr lang="zh-CN" altLang="en-US" sz="2800" b="1">
                  <a:solidFill>
                    <a:srgbClr val="0000FF"/>
                  </a:solidFill>
                  <a:latin typeface="黑体" panose="02010609060101010101" pitchFamily="49" charset="-122"/>
                  <a:ea typeface="黑体" panose="02010609060101010101" pitchFamily="49" charset="-122"/>
                </a:rPr>
                <a:t>，氧化物与半导体是</a:t>
              </a:r>
              <a:r>
                <a:rPr lang="zh-CN" altLang="en-US" sz="2800" b="1">
                  <a:solidFill>
                    <a:srgbClr val="00FF00"/>
                  </a:solidFill>
                  <a:latin typeface="黑体" panose="02010609060101010101" pitchFamily="49" charset="-122"/>
                  <a:ea typeface="黑体" panose="02010609060101010101" pitchFamily="49" charset="-122"/>
                </a:rPr>
                <a:t>连续的</a:t>
              </a:r>
              <a:endParaRPr lang="zh-CN" altLang="en-US" sz="2800" b="1">
                <a:solidFill>
                  <a:srgbClr val="00FF00"/>
                </a:solidFill>
                <a:latin typeface="黑体" panose="02010609060101010101" pitchFamily="49" charset="-122"/>
                <a:ea typeface="黑体" panose="02010609060101010101" pitchFamily="49" charset="-122"/>
              </a:endParaRPr>
            </a:p>
          </p:txBody>
        </p:sp>
        <p:sp>
          <p:nvSpPr>
            <p:cNvPr id="813070" name="AutoShape 14"/>
            <p:cNvSpPr>
              <a:spLocks noChangeArrowheads="1"/>
            </p:cNvSpPr>
            <p:nvPr/>
          </p:nvSpPr>
          <p:spPr bwMode="auto">
            <a:xfrm>
              <a:off x="3152" y="2931"/>
              <a:ext cx="272" cy="363"/>
            </a:xfrm>
            <a:prstGeom prst="downArrow">
              <a:avLst>
                <a:gd name="adj1" fmla="val 50000"/>
                <a:gd name="adj2" fmla="val 33364"/>
              </a:avLst>
            </a:prstGeom>
            <a:solidFill>
              <a:srgbClr val="FF0000"/>
            </a:solidFill>
            <a:ln w="9525">
              <a:solidFill>
                <a:schemeClr val="tx1"/>
              </a:solidFill>
              <a:miter lim="800000"/>
            </a:ln>
            <a:effectLst/>
          </p:spPr>
          <p:txBody>
            <a:bodyPr vert="eaVert" wrap="none" anchor="ctr"/>
            <a:lstStyle/>
            <a:p>
              <a:endParaRPr lang="zh-CN" altLang="en-US" sz="1800" b="1">
                <a:solidFill>
                  <a:srgbClr val="006699"/>
                </a:solidFill>
                <a:latin typeface="Verdan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6992E6A5-F750-4279-8A85-718F35EB449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45C8D42F-E824-45AA-B618-F2D2300DCF14}" type="slidenum">
              <a:rPr lang="en-US" altLang="zh-CN"/>
            </a:fld>
            <a:endParaRPr lang="en-US" altLang="zh-CN"/>
          </a:p>
        </p:txBody>
      </p:sp>
      <p:sp>
        <p:nvSpPr>
          <p:cNvPr id="22532" name="Rectangle 2"/>
          <p:cNvSpPr>
            <a:spLocks noChangeArrowheads="1"/>
          </p:cNvSpPr>
          <p:nvPr/>
        </p:nvSpPr>
        <p:spPr bwMode="auto">
          <a:xfrm>
            <a:off x="1691640" y="1167130"/>
            <a:ext cx="6078855" cy="3661410"/>
          </a:xfrm>
          <a:prstGeom prst="rect">
            <a:avLst/>
          </a:prstGeom>
          <a:noFill/>
          <a:ln w="9525">
            <a:noFill/>
            <a:miter lim="800000"/>
          </a:ln>
        </p:spPr>
        <p:txBody>
          <a:bodyPr wrap="square">
            <a:spAutoFit/>
          </a:bodyPr>
          <a:lstStyle/>
          <a:p>
            <a:r>
              <a:rPr lang="zh-CN" altLang="en-US" b="1" dirty="0">
                <a:solidFill>
                  <a:srgbClr val="FF0000"/>
                </a:solidFill>
                <a:latin typeface="隶书" panose="02010509060101010101" pitchFamily="49" charset="-122"/>
              </a:rPr>
              <a:t> </a:t>
            </a:r>
            <a:r>
              <a:rPr lang="en-US" altLang="zh-CN" b="1" dirty="0">
                <a:solidFill>
                  <a:srgbClr val="FF0000"/>
                </a:solidFill>
                <a:cs typeface="Arial" panose="020B0604020202020204" pitchFamily="34" charset="0"/>
                <a:sym typeface="+mn-ea"/>
              </a:rPr>
              <a:t>§2  </a:t>
            </a:r>
            <a:r>
              <a:rPr lang="zh-CN" altLang="en-US" b="1" dirty="0" smtClean="0">
                <a:solidFill>
                  <a:srgbClr val="FF0000"/>
                </a:solidFill>
                <a:latin typeface="隶书" panose="02010509060101010101" pitchFamily="49" charset="-122"/>
              </a:rPr>
              <a:t>信息光电子</a:t>
            </a:r>
            <a:endParaRPr lang="zh-CN" altLang="en-US" b="1" dirty="0">
              <a:solidFill>
                <a:srgbClr val="FF0000"/>
              </a:solidFill>
              <a:latin typeface="隶书" panose="02010509060101010101" pitchFamily="49" charset="-122"/>
            </a:endParaRPr>
          </a:p>
          <a:p>
            <a:endParaRPr lang="zh-CN" altLang="en-US" sz="2800" b="1" dirty="0">
              <a:solidFill>
                <a:srgbClr val="CC0000"/>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2.1  </a:t>
            </a:r>
            <a:r>
              <a:rPr lang="zh-CN" altLang="en-US" sz="2400" b="1" dirty="0" smtClean="0">
                <a:solidFill>
                  <a:schemeClr val="tx1"/>
                </a:solidFill>
                <a:latin typeface="隶书" panose="02010509060101010101" pitchFamily="49" charset="-122"/>
              </a:rPr>
              <a:t>信息光电子</a:t>
            </a:r>
            <a:r>
              <a:rPr lang="zh-CN" altLang="en-US" sz="2400" b="1" dirty="0">
                <a:solidFill>
                  <a:schemeClr val="tx1"/>
                </a:solidFill>
                <a:latin typeface="隶书" panose="02010509060101010101" pitchFamily="49" charset="-122"/>
              </a:rPr>
              <a:t>技术概况</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2.2  </a:t>
            </a:r>
            <a:r>
              <a:rPr lang="zh-CN" altLang="en-US" sz="2400" b="1" dirty="0">
                <a:solidFill>
                  <a:schemeClr val="tx1"/>
                </a:solidFill>
                <a:latin typeface="隶书" panose="02010509060101010101" pitchFamily="49" charset="-122"/>
              </a:rPr>
              <a:t>激光技术</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rgbClr val="FFFF00"/>
                </a:solidFill>
                <a:cs typeface="Arial" panose="020B0604020202020204" pitchFamily="34" charset="0"/>
                <a:sym typeface="+mn-ea"/>
              </a:rPr>
              <a:t>§</a:t>
            </a:r>
            <a:r>
              <a:rPr lang="en-US" altLang="zh-CN" sz="2400" b="1" dirty="0" smtClean="0">
                <a:solidFill>
                  <a:srgbClr val="FFFF00"/>
                </a:solidFill>
                <a:latin typeface="隶书" panose="02010509060101010101" pitchFamily="49" charset="-122"/>
              </a:rPr>
              <a:t>2.3  </a:t>
            </a:r>
            <a:r>
              <a:rPr lang="zh-CN" altLang="en-US" sz="2400" b="1" dirty="0" smtClean="0">
                <a:solidFill>
                  <a:srgbClr val="FFFF00"/>
                </a:solidFill>
                <a:latin typeface="隶书" panose="02010509060101010101" pitchFamily="49" charset="-122"/>
              </a:rPr>
              <a:t>探测、成像与显示技术</a:t>
            </a:r>
            <a:endParaRPr lang="zh-CN" altLang="en-US" sz="2400" b="1" dirty="0">
              <a:solidFill>
                <a:srgbClr val="FFFF00"/>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2.4  </a:t>
            </a:r>
            <a:r>
              <a:rPr lang="zh-CN" altLang="en-US" sz="2400" b="1" dirty="0" smtClean="0">
                <a:solidFill>
                  <a:schemeClr val="tx1"/>
                </a:solidFill>
                <a:latin typeface="隶书" panose="02010509060101010101" pitchFamily="49" charset="-122"/>
              </a:rPr>
              <a:t>光电</a:t>
            </a:r>
            <a:r>
              <a:rPr lang="zh-CN" altLang="en-US" sz="2400" b="1" dirty="0">
                <a:solidFill>
                  <a:schemeClr val="tx1"/>
                </a:solidFill>
                <a:latin typeface="隶书" panose="02010509060101010101" pitchFamily="49" charset="-122"/>
              </a:rPr>
              <a:t>子集成技术</a:t>
            </a:r>
            <a:endParaRPr lang="zh-CN" altLang="en-US" sz="2400" b="1" dirty="0">
              <a:solidFill>
                <a:schemeClr val="tx1"/>
              </a:solidFill>
              <a:latin typeface="隶书" panose="020105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grpSp>
        <p:nvGrpSpPr>
          <p:cNvPr id="2" name="Group 3"/>
          <p:cNvGrpSpPr/>
          <p:nvPr/>
        </p:nvGrpSpPr>
        <p:grpSpPr bwMode="auto">
          <a:xfrm>
            <a:off x="1655445" y="2090420"/>
            <a:ext cx="6396038" cy="989013"/>
            <a:chOff x="1044" y="1320"/>
            <a:chExt cx="4029" cy="623"/>
          </a:xfrm>
        </p:grpSpPr>
        <p:sp>
          <p:nvSpPr>
            <p:cNvPr id="13345" name="Text Box 4"/>
            <p:cNvSpPr txBox="1">
              <a:spLocks noChangeArrowheads="1"/>
            </p:cNvSpPr>
            <p:nvPr/>
          </p:nvSpPr>
          <p:spPr bwMode="auto">
            <a:xfrm>
              <a:off x="1044" y="1320"/>
              <a:ext cx="4029" cy="327"/>
            </a:xfrm>
            <a:prstGeom prst="rect">
              <a:avLst/>
            </a:prstGeom>
            <a:noFill/>
            <a:ln w="9525">
              <a:noFill/>
              <a:miter lim="800000"/>
            </a:ln>
          </p:spPr>
          <p:txBody>
            <a:bodyPr>
              <a:spAutoFit/>
            </a:bodyPr>
            <a:lstStyle/>
            <a:p>
              <a:r>
                <a:rPr kumimoji="1" lang="en-US" altLang="zh-CN" sz="2800" b="1">
                  <a:solidFill>
                    <a:srgbClr val="FFFF00"/>
                  </a:solidFill>
                  <a:latin typeface="Times New Roman" panose="02020603050405020304" pitchFamily="18" charset="0"/>
                  <a:ea typeface="楷体_GB2312" pitchFamily="49" charset="-122"/>
                </a:rPr>
                <a:t>MOS</a:t>
              </a:r>
              <a:r>
                <a:rPr kumimoji="1" lang="zh-CN" altLang="en-US" sz="2800" b="1">
                  <a:solidFill>
                    <a:srgbClr val="FFFF00"/>
                  </a:solidFill>
                  <a:latin typeface="Times New Roman" panose="02020603050405020304" pitchFamily="18" charset="0"/>
                  <a:ea typeface="楷体_GB2312" pitchFamily="49" charset="-122"/>
                </a:rPr>
                <a:t>：</a:t>
              </a:r>
              <a:r>
                <a:rPr kumimoji="1" lang="en-US" altLang="zh-CN" sz="2800" b="1">
                  <a:latin typeface="Times New Roman" panose="02020603050405020304" pitchFamily="18" charset="0"/>
                  <a:ea typeface="楷体_GB2312" pitchFamily="49" charset="-122"/>
                </a:rPr>
                <a:t>Metal-Oxide-Semiconductor</a:t>
              </a:r>
              <a:endParaRPr kumimoji="1" lang="en-US" altLang="zh-CN" sz="2800" b="1">
                <a:latin typeface="Times New Roman" panose="02020603050405020304" pitchFamily="18" charset="0"/>
                <a:ea typeface="楷体_GB2312" pitchFamily="49" charset="-122"/>
              </a:endParaRPr>
            </a:p>
          </p:txBody>
        </p:sp>
        <p:sp>
          <p:nvSpPr>
            <p:cNvPr id="13346" name="Text Box 5"/>
            <p:cNvSpPr txBox="1">
              <a:spLocks noChangeArrowheads="1"/>
            </p:cNvSpPr>
            <p:nvPr/>
          </p:nvSpPr>
          <p:spPr bwMode="auto">
            <a:xfrm>
              <a:off x="1883" y="1655"/>
              <a:ext cx="2143" cy="288"/>
            </a:xfrm>
            <a:prstGeom prst="rect">
              <a:avLst/>
            </a:prstGeom>
            <a:noFill/>
            <a:ln w="9525">
              <a:noFill/>
              <a:miter lim="800000"/>
            </a:ln>
          </p:spPr>
          <p:txBody>
            <a:bodyPr wrap="none">
              <a:spAutoFit/>
            </a:bodyPr>
            <a:lstStyle/>
            <a:p>
              <a:r>
                <a:rPr kumimoji="1" lang="zh-CN" altLang="en-US" sz="2400" b="1">
                  <a:solidFill>
                    <a:srgbClr val="66FF33"/>
                  </a:solidFill>
                  <a:latin typeface="楷体_GB2312" pitchFamily="49" charset="-122"/>
                  <a:ea typeface="楷体_GB2312" pitchFamily="49" charset="-122"/>
                </a:rPr>
                <a:t>金属－氧化物－半导体</a:t>
              </a:r>
              <a:r>
                <a:rPr kumimoji="1" lang="zh-CN" altLang="en-US" sz="2400" b="1">
                  <a:latin typeface="楷体_GB2312" pitchFamily="49" charset="-122"/>
                  <a:ea typeface="楷体_GB2312" pitchFamily="49" charset="-122"/>
                </a:rPr>
                <a:t> </a:t>
              </a:r>
              <a:endParaRPr kumimoji="1" lang="zh-CN" altLang="en-US" sz="2400" b="1">
                <a:latin typeface="楷体_GB2312" pitchFamily="49" charset="-122"/>
                <a:ea typeface="楷体_GB2312" pitchFamily="49" charset="-122"/>
              </a:endParaRPr>
            </a:p>
          </p:txBody>
        </p:sp>
      </p:grpSp>
      <p:grpSp>
        <p:nvGrpSpPr>
          <p:cNvPr id="3" name="Group 6"/>
          <p:cNvGrpSpPr/>
          <p:nvPr/>
        </p:nvGrpSpPr>
        <p:grpSpPr bwMode="auto">
          <a:xfrm>
            <a:off x="2157413" y="3382963"/>
            <a:ext cx="4633912" cy="2846387"/>
            <a:chOff x="1359" y="2131"/>
            <a:chExt cx="2919" cy="1793"/>
          </a:xfrm>
        </p:grpSpPr>
        <p:sp>
          <p:nvSpPr>
            <p:cNvPr id="11272" name="Rectangle 7"/>
            <p:cNvSpPr>
              <a:spLocks noChangeArrowheads="1"/>
            </p:cNvSpPr>
            <p:nvPr/>
          </p:nvSpPr>
          <p:spPr bwMode="auto">
            <a:xfrm>
              <a:off x="2358" y="3026"/>
              <a:ext cx="1392" cy="672"/>
            </a:xfrm>
            <a:prstGeom prst="rect">
              <a:avLst/>
            </a:prstGeom>
            <a:solidFill>
              <a:srgbClr val="FFCCFF"/>
            </a:solidFill>
            <a:ln w="9525">
              <a:solidFill>
                <a:schemeClr val="tx1"/>
              </a:solidFill>
              <a:miter lim="800000"/>
            </a:ln>
          </p:spPr>
          <p:txBody>
            <a:bodyPr wrap="none" anchor="ctr"/>
            <a:lstStyle/>
            <a:p>
              <a:pPr algn="ctr">
                <a:defRPr/>
              </a:pPr>
              <a:r>
                <a:rPr kumimoji="1" lang="en-US" altLang="zh-CN" sz="2400" b="1" dirty="0">
                  <a:solidFill>
                    <a:schemeClr val="bg1">
                      <a:lumMod val="50000"/>
                    </a:schemeClr>
                  </a:solidFill>
                  <a:latin typeface="Times New Roman" panose="02020603050405020304" pitchFamily="18" charset="0"/>
                  <a:ea typeface="楷体_GB2312" pitchFamily="49" charset="-122"/>
                </a:rPr>
                <a:t>P</a:t>
              </a:r>
              <a:r>
                <a:rPr kumimoji="1" lang="zh-CN" altLang="en-US" sz="2400" b="1" dirty="0">
                  <a:solidFill>
                    <a:schemeClr val="bg1">
                      <a:lumMod val="50000"/>
                    </a:schemeClr>
                  </a:solidFill>
                  <a:latin typeface="Times New Roman" panose="02020603050405020304" pitchFamily="18" charset="0"/>
                  <a:ea typeface="楷体_GB2312" pitchFamily="49" charset="-122"/>
                </a:rPr>
                <a:t>型半导体</a:t>
              </a:r>
              <a:endParaRPr kumimoji="1" lang="zh-CN" altLang="en-US" sz="2400" b="1" dirty="0">
                <a:solidFill>
                  <a:schemeClr val="bg1">
                    <a:lumMod val="50000"/>
                  </a:schemeClr>
                </a:solidFill>
                <a:latin typeface="Times New Roman" panose="02020603050405020304" pitchFamily="18" charset="0"/>
                <a:ea typeface="楷体_GB2312" pitchFamily="49" charset="-122"/>
              </a:endParaRPr>
            </a:p>
          </p:txBody>
        </p:sp>
        <p:grpSp>
          <p:nvGrpSpPr>
            <p:cNvPr id="13321" name="Group 8"/>
            <p:cNvGrpSpPr/>
            <p:nvPr/>
          </p:nvGrpSpPr>
          <p:grpSpPr bwMode="auto">
            <a:xfrm>
              <a:off x="3384" y="3704"/>
              <a:ext cx="192" cy="220"/>
              <a:chOff x="3384" y="3704"/>
              <a:chExt cx="192" cy="220"/>
            </a:xfrm>
          </p:grpSpPr>
          <p:sp>
            <p:nvSpPr>
              <p:cNvPr id="13341" name="Line 9"/>
              <p:cNvSpPr>
                <a:spLocks noChangeShapeType="1"/>
              </p:cNvSpPr>
              <p:nvPr/>
            </p:nvSpPr>
            <p:spPr bwMode="auto">
              <a:xfrm>
                <a:off x="3472" y="3704"/>
                <a:ext cx="0" cy="120"/>
              </a:xfrm>
              <a:prstGeom prst="line">
                <a:avLst/>
              </a:prstGeom>
              <a:noFill/>
              <a:ln w="12700">
                <a:solidFill>
                  <a:schemeClr val="tx1"/>
                </a:solidFill>
                <a:round/>
              </a:ln>
            </p:spPr>
            <p:txBody>
              <a:bodyPr/>
              <a:lstStyle/>
              <a:p>
                <a:endParaRPr lang="zh-CN" altLang="en-US"/>
              </a:p>
            </p:txBody>
          </p:sp>
          <p:sp>
            <p:nvSpPr>
              <p:cNvPr id="13342" name="Line 10"/>
              <p:cNvSpPr>
                <a:spLocks noChangeShapeType="1"/>
              </p:cNvSpPr>
              <p:nvPr/>
            </p:nvSpPr>
            <p:spPr bwMode="auto">
              <a:xfrm>
                <a:off x="3384" y="3824"/>
                <a:ext cx="192" cy="0"/>
              </a:xfrm>
              <a:prstGeom prst="line">
                <a:avLst/>
              </a:prstGeom>
              <a:noFill/>
              <a:ln w="28575">
                <a:solidFill>
                  <a:srgbClr val="0000FF"/>
                </a:solidFill>
                <a:round/>
              </a:ln>
            </p:spPr>
            <p:txBody>
              <a:bodyPr/>
              <a:lstStyle/>
              <a:p>
                <a:endParaRPr lang="zh-CN" altLang="en-US"/>
              </a:p>
            </p:txBody>
          </p:sp>
          <p:sp>
            <p:nvSpPr>
              <p:cNvPr id="13343" name="Line 11"/>
              <p:cNvSpPr>
                <a:spLocks noChangeShapeType="1"/>
              </p:cNvSpPr>
              <p:nvPr/>
            </p:nvSpPr>
            <p:spPr bwMode="auto">
              <a:xfrm>
                <a:off x="3431" y="3880"/>
                <a:ext cx="120" cy="0"/>
              </a:xfrm>
              <a:prstGeom prst="line">
                <a:avLst/>
              </a:prstGeom>
              <a:noFill/>
              <a:ln w="28575">
                <a:solidFill>
                  <a:srgbClr val="0000FF"/>
                </a:solidFill>
                <a:round/>
              </a:ln>
            </p:spPr>
            <p:txBody>
              <a:bodyPr/>
              <a:lstStyle/>
              <a:p>
                <a:endParaRPr lang="zh-CN" altLang="en-US"/>
              </a:p>
            </p:txBody>
          </p:sp>
          <p:sp>
            <p:nvSpPr>
              <p:cNvPr id="13344" name="Line 12"/>
              <p:cNvSpPr>
                <a:spLocks noChangeShapeType="1"/>
              </p:cNvSpPr>
              <p:nvPr/>
            </p:nvSpPr>
            <p:spPr bwMode="auto">
              <a:xfrm>
                <a:off x="3454" y="3924"/>
                <a:ext cx="66" cy="0"/>
              </a:xfrm>
              <a:prstGeom prst="line">
                <a:avLst/>
              </a:prstGeom>
              <a:noFill/>
              <a:ln w="28575">
                <a:solidFill>
                  <a:srgbClr val="0000FF"/>
                </a:solidFill>
                <a:round/>
              </a:ln>
            </p:spPr>
            <p:txBody>
              <a:bodyPr/>
              <a:lstStyle/>
              <a:p>
                <a:endParaRPr lang="zh-CN" altLang="en-US"/>
              </a:p>
            </p:txBody>
          </p:sp>
        </p:grpSp>
        <p:grpSp>
          <p:nvGrpSpPr>
            <p:cNvPr id="13322" name="Group 13"/>
            <p:cNvGrpSpPr/>
            <p:nvPr/>
          </p:nvGrpSpPr>
          <p:grpSpPr bwMode="auto">
            <a:xfrm>
              <a:off x="3030" y="2131"/>
              <a:ext cx="1248" cy="783"/>
              <a:chOff x="3030" y="2131"/>
              <a:chExt cx="1248" cy="783"/>
            </a:xfrm>
          </p:grpSpPr>
          <p:sp>
            <p:nvSpPr>
              <p:cNvPr id="13330" name="Line 14"/>
              <p:cNvSpPr>
                <a:spLocks noChangeShapeType="1"/>
              </p:cNvSpPr>
              <p:nvPr/>
            </p:nvSpPr>
            <p:spPr bwMode="auto">
              <a:xfrm flipV="1">
                <a:off x="3030" y="2546"/>
                <a:ext cx="0" cy="288"/>
              </a:xfrm>
              <a:prstGeom prst="line">
                <a:avLst/>
              </a:prstGeom>
              <a:noFill/>
              <a:ln w="12700">
                <a:solidFill>
                  <a:schemeClr val="tx1"/>
                </a:solidFill>
                <a:round/>
              </a:ln>
            </p:spPr>
            <p:txBody>
              <a:bodyPr/>
              <a:lstStyle/>
              <a:p>
                <a:endParaRPr lang="zh-CN" altLang="en-US"/>
              </a:p>
            </p:txBody>
          </p:sp>
          <p:sp>
            <p:nvSpPr>
              <p:cNvPr id="13331" name="Line 15"/>
              <p:cNvSpPr>
                <a:spLocks noChangeShapeType="1"/>
              </p:cNvSpPr>
              <p:nvPr/>
            </p:nvSpPr>
            <p:spPr bwMode="auto">
              <a:xfrm>
                <a:off x="3030" y="2546"/>
                <a:ext cx="768" cy="0"/>
              </a:xfrm>
              <a:prstGeom prst="line">
                <a:avLst/>
              </a:prstGeom>
              <a:noFill/>
              <a:ln w="12700">
                <a:solidFill>
                  <a:schemeClr val="tx1"/>
                </a:solidFill>
                <a:round/>
              </a:ln>
            </p:spPr>
            <p:txBody>
              <a:bodyPr/>
              <a:lstStyle/>
              <a:p>
                <a:endParaRPr lang="zh-CN" altLang="en-US"/>
              </a:p>
            </p:txBody>
          </p:sp>
          <p:sp>
            <p:nvSpPr>
              <p:cNvPr id="13332" name="Line 16"/>
              <p:cNvSpPr>
                <a:spLocks noChangeShapeType="1"/>
              </p:cNvSpPr>
              <p:nvPr/>
            </p:nvSpPr>
            <p:spPr bwMode="auto">
              <a:xfrm>
                <a:off x="3798" y="2450"/>
                <a:ext cx="0" cy="192"/>
              </a:xfrm>
              <a:prstGeom prst="line">
                <a:avLst/>
              </a:prstGeom>
              <a:noFill/>
              <a:ln w="38100">
                <a:solidFill>
                  <a:srgbClr val="FF0000"/>
                </a:solidFill>
                <a:round/>
              </a:ln>
            </p:spPr>
            <p:txBody>
              <a:bodyPr/>
              <a:lstStyle/>
              <a:p>
                <a:endParaRPr lang="zh-CN" altLang="en-US"/>
              </a:p>
            </p:txBody>
          </p:sp>
          <p:sp>
            <p:nvSpPr>
              <p:cNvPr id="13333" name="Line 17"/>
              <p:cNvSpPr>
                <a:spLocks noChangeShapeType="1"/>
              </p:cNvSpPr>
              <p:nvPr/>
            </p:nvSpPr>
            <p:spPr bwMode="auto">
              <a:xfrm>
                <a:off x="3846" y="2498"/>
                <a:ext cx="0" cy="96"/>
              </a:xfrm>
              <a:prstGeom prst="line">
                <a:avLst/>
              </a:prstGeom>
              <a:noFill/>
              <a:ln w="38100">
                <a:solidFill>
                  <a:srgbClr val="FF0000"/>
                </a:solidFill>
                <a:round/>
              </a:ln>
            </p:spPr>
            <p:txBody>
              <a:bodyPr/>
              <a:lstStyle/>
              <a:p>
                <a:endParaRPr lang="zh-CN" altLang="en-US"/>
              </a:p>
            </p:txBody>
          </p:sp>
          <p:sp>
            <p:nvSpPr>
              <p:cNvPr id="13334" name="Line 18"/>
              <p:cNvSpPr>
                <a:spLocks noChangeShapeType="1"/>
              </p:cNvSpPr>
              <p:nvPr/>
            </p:nvSpPr>
            <p:spPr bwMode="auto">
              <a:xfrm>
                <a:off x="3894" y="2450"/>
                <a:ext cx="0" cy="192"/>
              </a:xfrm>
              <a:prstGeom prst="line">
                <a:avLst/>
              </a:prstGeom>
              <a:noFill/>
              <a:ln w="38100">
                <a:solidFill>
                  <a:srgbClr val="FF0000"/>
                </a:solidFill>
                <a:round/>
              </a:ln>
            </p:spPr>
            <p:txBody>
              <a:bodyPr/>
              <a:lstStyle/>
              <a:p>
                <a:endParaRPr lang="zh-CN" altLang="en-US"/>
              </a:p>
            </p:txBody>
          </p:sp>
          <p:sp>
            <p:nvSpPr>
              <p:cNvPr id="13335" name="Line 19"/>
              <p:cNvSpPr>
                <a:spLocks noChangeShapeType="1"/>
              </p:cNvSpPr>
              <p:nvPr/>
            </p:nvSpPr>
            <p:spPr bwMode="auto">
              <a:xfrm>
                <a:off x="3942" y="2498"/>
                <a:ext cx="0" cy="96"/>
              </a:xfrm>
              <a:prstGeom prst="line">
                <a:avLst/>
              </a:prstGeom>
              <a:noFill/>
              <a:ln w="38100">
                <a:solidFill>
                  <a:srgbClr val="FF0000"/>
                </a:solidFill>
                <a:round/>
              </a:ln>
            </p:spPr>
            <p:txBody>
              <a:bodyPr/>
              <a:lstStyle/>
              <a:p>
                <a:endParaRPr lang="zh-CN" altLang="en-US"/>
              </a:p>
            </p:txBody>
          </p:sp>
          <p:sp>
            <p:nvSpPr>
              <p:cNvPr id="13336" name="Line 20"/>
              <p:cNvSpPr>
                <a:spLocks noChangeShapeType="1"/>
              </p:cNvSpPr>
              <p:nvPr/>
            </p:nvSpPr>
            <p:spPr bwMode="auto">
              <a:xfrm>
                <a:off x="3942" y="2546"/>
                <a:ext cx="240" cy="0"/>
              </a:xfrm>
              <a:prstGeom prst="line">
                <a:avLst/>
              </a:prstGeom>
              <a:noFill/>
              <a:ln w="12700">
                <a:solidFill>
                  <a:schemeClr val="tx1"/>
                </a:solidFill>
                <a:round/>
              </a:ln>
            </p:spPr>
            <p:txBody>
              <a:bodyPr/>
              <a:lstStyle/>
              <a:p>
                <a:endParaRPr lang="zh-CN" altLang="en-US"/>
              </a:p>
            </p:txBody>
          </p:sp>
          <p:sp>
            <p:nvSpPr>
              <p:cNvPr id="13337" name="Line 21"/>
              <p:cNvSpPr>
                <a:spLocks noChangeShapeType="1"/>
              </p:cNvSpPr>
              <p:nvPr/>
            </p:nvSpPr>
            <p:spPr bwMode="auto">
              <a:xfrm>
                <a:off x="4182" y="2546"/>
                <a:ext cx="0" cy="268"/>
              </a:xfrm>
              <a:prstGeom prst="line">
                <a:avLst/>
              </a:prstGeom>
              <a:noFill/>
              <a:ln w="12700">
                <a:solidFill>
                  <a:schemeClr val="tx1"/>
                </a:solidFill>
                <a:round/>
              </a:ln>
            </p:spPr>
            <p:txBody>
              <a:bodyPr/>
              <a:lstStyle/>
              <a:p>
                <a:endParaRPr lang="zh-CN" altLang="en-US"/>
              </a:p>
            </p:txBody>
          </p:sp>
          <p:sp>
            <p:nvSpPr>
              <p:cNvPr id="13338" name="Line 22"/>
              <p:cNvSpPr>
                <a:spLocks noChangeShapeType="1"/>
              </p:cNvSpPr>
              <p:nvPr/>
            </p:nvSpPr>
            <p:spPr bwMode="auto">
              <a:xfrm>
                <a:off x="4086" y="2814"/>
                <a:ext cx="192" cy="0"/>
              </a:xfrm>
              <a:prstGeom prst="line">
                <a:avLst/>
              </a:prstGeom>
              <a:noFill/>
              <a:ln w="28575">
                <a:solidFill>
                  <a:srgbClr val="0000FF"/>
                </a:solidFill>
                <a:round/>
              </a:ln>
            </p:spPr>
            <p:txBody>
              <a:bodyPr/>
              <a:lstStyle/>
              <a:p>
                <a:endParaRPr lang="zh-CN" altLang="en-US"/>
              </a:p>
            </p:txBody>
          </p:sp>
          <p:sp>
            <p:nvSpPr>
              <p:cNvPr id="13339" name="Line 23"/>
              <p:cNvSpPr>
                <a:spLocks noChangeShapeType="1"/>
              </p:cNvSpPr>
              <p:nvPr/>
            </p:nvSpPr>
            <p:spPr bwMode="auto">
              <a:xfrm>
                <a:off x="4134" y="2862"/>
                <a:ext cx="119" cy="0"/>
              </a:xfrm>
              <a:prstGeom prst="line">
                <a:avLst/>
              </a:prstGeom>
              <a:noFill/>
              <a:ln w="28575">
                <a:solidFill>
                  <a:srgbClr val="0000FF"/>
                </a:solidFill>
                <a:round/>
              </a:ln>
            </p:spPr>
            <p:txBody>
              <a:bodyPr/>
              <a:lstStyle/>
              <a:p>
                <a:endParaRPr lang="zh-CN" altLang="en-US"/>
              </a:p>
            </p:txBody>
          </p:sp>
          <p:sp>
            <p:nvSpPr>
              <p:cNvPr id="13340" name="Line 24"/>
              <p:cNvSpPr>
                <a:spLocks noChangeShapeType="1"/>
              </p:cNvSpPr>
              <p:nvPr/>
            </p:nvSpPr>
            <p:spPr bwMode="auto">
              <a:xfrm>
                <a:off x="4156" y="2914"/>
                <a:ext cx="66" cy="0"/>
              </a:xfrm>
              <a:prstGeom prst="line">
                <a:avLst/>
              </a:prstGeom>
              <a:noFill/>
              <a:ln w="28575">
                <a:solidFill>
                  <a:srgbClr val="0000FF"/>
                </a:solidFill>
                <a:round/>
              </a:ln>
            </p:spPr>
            <p:txBody>
              <a:bodyPr/>
              <a:lstStyle/>
              <a:p>
                <a:endParaRPr lang="zh-CN" altLang="en-US"/>
              </a:p>
            </p:txBody>
          </p:sp>
          <p:graphicFrame>
            <p:nvGraphicFramePr>
              <p:cNvPr id="13315" name="Object 25"/>
              <p:cNvGraphicFramePr>
                <a:graphicFrameLocks noChangeAspect="1"/>
              </p:cNvGraphicFramePr>
              <p:nvPr/>
            </p:nvGraphicFramePr>
            <p:xfrm>
              <a:off x="3725" y="2131"/>
              <a:ext cx="292" cy="350"/>
            </p:xfrm>
            <a:graphic>
              <a:graphicData uri="http://schemas.openxmlformats.org/presentationml/2006/ole">
                <mc:AlternateContent xmlns:mc="http://schemas.openxmlformats.org/markup-compatibility/2006">
                  <mc:Choice xmlns:v="urn:schemas-microsoft-com:vml" Requires="v">
                    <p:oleObj spid="_x0000_s2049" name="Equation" r:id="rId1" imgW="4572000" imgH="5486400" progId="Equation.DSMT4">
                      <p:embed/>
                    </p:oleObj>
                  </mc:Choice>
                  <mc:Fallback>
                    <p:oleObj name="Equation" r:id="rId1" imgW="4572000" imgH="5486400" progId="Equation.DSMT4">
                      <p:embed/>
                      <p:pic>
                        <p:nvPicPr>
                          <p:cNvPr id="0" name="Object 25"/>
                          <p:cNvPicPr>
                            <a:picLocks noChangeAspect="1"/>
                          </p:cNvPicPr>
                          <p:nvPr/>
                        </p:nvPicPr>
                        <p:blipFill>
                          <a:blip r:embed="rId2"/>
                          <a:stretch>
                            <a:fillRect/>
                          </a:stretch>
                        </p:blipFill>
                        <p:spPr>
                          <a:xfrm>
                            <a:off x="3725" y="2131"/>
                            <a:ext cx="292" cy="350"/>
                          </a:xfrm>
                          <a:prstGeom prst="rect">
                            <a:avLst/>
                          </a:prstGeom>
                          <a:noFill/>
                          <a:ln w="9525">
                            <a:noFill/>
                          </a:ln>
                        </p:spPr>
                      </p:pic>
                    </p:oleObj>
                  </mc:Fallback>
                </mc:AlternateContent>
              </a:graphicData>
            </a:graphic>
          </p:graphicFrame>
        </p:grpSp>
        <p:grpSp>
          <p:nvGrpSpPr>
            <p:cNvPr id="13323" name="Group 26"/>
            <p:cNvGrpSpPr/>
            <p:nvPr/>
          </p:nvGrpSpPr>
          <p:grpSpPr bwMode="auto">
            <a:xfrm>
              <a:off x="1630" y="2930"/>
              <a:ext cx="2120" cy="558"/>
              <a:chOff x="1630" y="2930"/>
              <a:chExt cx="2120" cy="558"/>
            </a:xfrm>
          </p:grpSpPr>
          <p:graphicFrame>
            <p:nvGraphicFramePr>
              <p:cNvPr id="13314" name="Object 27"/>
              <p:cNvGraphicFramePr>
                <a:graphicFrameLocks noChangeAspect="1"/>
              </p:cNvGraphicFramePr>
              <p:nvPr/>
            </p:nvGraphicFramePr>
            <p:xfrm>
              <a:off x="1686" y="3174"/>
              <a:ext cx="437" cy="314"/>
            </p:xfrm>
            <a:graphic>
              <a:graphicData uri="http://schemas.openxmlformats.org/presentationml/2006/ole">
                <mc:AlternateContent xmlns:mc="http://schemas.openxmlformats.org/markup-compatibility/2006">
                  <mc:Choice xmlns:v="urn:schemas-microsoft-com:vml" Requires="v">
                    <p:oleObj spid="_x0000_s2050" name="Equation" r:id="rId3" imgW="7620000" imgH="5486400" progId="Equation.DSMT4">
                      <p:embed/>
                    </p:oleObj>
                  </mc:Choice>
                  <mc:Fallback>
                    <p:oleObj name="Equation" r:id="rId3" imgW="7620000" imgH="5486400" progId="Equation.DSMT4">
                      <p:embed/>
                      <p:pic>
                        <p:nvPicPr>
                          <p:cNvPr id="0" name="Object 27"/>
                          <p:cNvPicPr>
                            <a:picLocks noChangeAspect="1"/>
                          </p:cNvPicPr>
                          <p:nvPr/>
                        </p:nvPicPr>
                        <p:blipFill>
                          <a:blip r:embed="rId4"/>
                          <a:stretch>
                            <a:fillRect/>
                          </a:stretch>
                        </p:blipFill>
                        <p:spPr>
                          <a:xfrm>
                            <a:off x="1686" y="3174"/>
                            <a:ext cx="437" cy="314"/>
                          </a:xfrm>
                          <a:prstGeom prst="rect">
                            <a:avLst/>
                          </a:prstGeom>
                          <a:noFill/>
                          <a:ln w="9525">
                            <a:noFill/>
                          </a:ln>
                        </p:spPr>
                      </p:pic>
                    </p:oleObj>
                  </mc:Fallback>
                </mc:AlternateContent>
              </a:graphicData>
            </a:graphic>
          </p:graphicFrame>
          <p:grpSp>
            <p:nvGrpSpPr>
              <p:cNvPr id="13327" name="Group 28"/>
              <p:cNvGrpSpPr/>
              <p:nvPr/>
            </p:nvGrpSpPr>
            <p:grpSpPr bwMode="auto">
              <a:xfrm>
                <a:off x="1630" y="2930"/>
                <a:ext cx="2120" cy="539"/>
                <a:chOff x="1630" y="2930"/>
                <a:chExt cx="2120" cy="539"/>
              </a:xfrm>
            </p:grpSpPr>
            <p:sp>
              <p:nvSpPr>
                <p:cNvPr id="13328" name="Rectangle 29"/>
                <p:cNvSpPr>
                  <a:spLocks noChangeArrowheads="1"/>
                </p:cNvSpPr>
                <p:nvPr/>
              </p:nvSpPr>
              <p:spPr bwMode="auto">
                <a:xfrm>
                  <a:off x="2358" y="2930"/>
                  <a:ext cx="1392" cy="96"/>
                </a:xfrm>
                <a:prstGeom prst="rect">
                  <a:avLst/>
                </a:prstGeom>
                <a:solidFill>
                  <a:srgbClr val="FF9933"/>
                </a:solidFill>
                <a:ln w="9525">
                  <a:solidFill>
                    <a:schemeClr val="tx1"/>
                  </a:solidFill>
                  <a:miter lim="800000"/>
                </a:ln>
              </p:spPr>
              <p:txBody>
                <a:bodyPr wrap="none" anchor="ctr"/>
                <a:lstStyle/>
                <a:p>
                  <a:endParaRPr lang="zh-CN" altLang="en-US"/>
                </a:p>
              </p:txBody>
            </p:sp>
            <p:sp>
              <p:nvSpPr>
                <p:cNvPr id="13329" name="AutoShape 30"/>
                <p:cNvSpPr>
                  <a:spLocks noChangeArrowheads="1"/>
                </p:cNvSpPr>
                <p:nvPr/>
              </p:nvSpPr>
              <p:spPr bwMode="auto">
                <a:xfrm>
                  <a:off x="1630" y="3175"/>
                  <a:ext cx="576" cy="294"/>
                </a:xfrm>
                <a:prstGeom prst="wedgeRoundRectCallout">
                  <a:avLst>
                    <a:gd name="adj1" fmla="val 86287"/>
                    <a:gd name="adj2" fmla="val -116329"/>
                    <a:gd name="adj3" fmla="val 16667"/>
                  </a:avLst>
                </a:prstGeom>
                <a:noFill/>
                <a:ln w="9525">
                  <a:solidFill>
                    <a:srgbClr val="FF9933"/>
                  </a:solidFill>
                  <a:miter lim="800000"/>
                </a:ln>
              </p:spPr>
              <p:txBody>
                <a:bodyPr/>
                <a:lstStyle/>
                <a:p>
                  <a:pPr algn="ctr"/>
                  <a:endParaRPr kumimoji="1" lang="zh-CN" altLang="zh-CN" sz="2400" b="1">
                    <a:solidFill>
                      <a:srgbClr val="66FF33"/>
                    </a:solidFill>
                    <a:latin typeface="Times New Roman" panose="02020603050405020304" pitchFamily="18" charset="0"/>
                    <a:ea typeface="楷体_GB2312" pitchFamily="49" charset="-122"/>
                  </a:endParaRPr>
                </a:p>
              </p:txBody>
            </p:sp>
          </p:grpSp>
        </p:grpSp>
        <p:grpSp>
          <p:nvGrpSpPr>
            <p:cNvPr id="13324" name="Group 31"/>
            <p:cNvGrpSpPr/>
            <p:nvPr/>
          </p:nvGrpSpPr>
          <p:grpSpPr bwMode="auto">
            <a:xfrm>
              <a:off x="1359" y="2567"/>
              <a:ext cx="2055" cy="363"/>
              <a:chOff x="1359" y="2567"/>
              <a:chExt cx="2055" cy="363"/>
            </a:xfrm>
          </p:grpSpPr>
          <p:sp>
            <p:nvSpPr>
              <p:cNvPr id="13325" name="Rectangle 32"/>
              <p:cNvSpPr>
                <a:spLocks noChangeArrowheads="1"/>
              </p:cNvSpPr>
              <p:nvPr/>
            </p:nvSpPr>
            <p:spPr bwMode="auto">
              <a:xfrm>
                <a:off x="2694" y="2834"/>
                <a:ext cx="720" cy="96"/>
              </a:xfrm>
              <a:prstGeom prst="rect">
                <a:avLst/>
              </a:prstGeom>
              <a:solidFill>
                <a:schemeClr val="accent2"/>
              </a:solidFill>
              <a:ln w="9525">
                <a:solidFill>
                  <a:schemeClr val="tx1"/>
                </a:solidFill>
                <a:miter lim="800000"/>
              </a:ln>
            </p:spPr>
            <p:txBody>
              <a:bodyPr wrap="none" anchor="ctr"/>
              <a:lstStyle/>
              <a:p>
                <a:endParaRPr lang="zh-CN" altLang="en-US"/>
              </a:p>
            </p:txBody>
          </p:sp>
          <p:sp>
            <p:nvSpPr>
              <p:cNvPr id="13326" name="AutoShape 33"/>
              <p:cNvSpPr>
                <a:spLocks noChangeArrowheads="1"/>
              </p:cNvSpPr>
              <p:nvPr/>
            </p:nvSpPr>
            <p:spPr bwMode="auto">
              <a:xfrm>
                <a:off x="1359" y="2567"/>
                <a:ext cx="1052" cy="252"/>
              </a:xfrm>
              <a:prstGeom prst="wedgeRoundRectCallout">
                <a:avLst>
                  <a:gd name="adj1" fmla="val 79944"/>
                  <a:gd name="adj2" fmla="val 67856"/>
                  <a:gd name="adj3" fmla="val 16667"/>
                </a:avLst>
              </a:prstGeom>
              <a:noFill/>
              <a:ln w="9525">
                <a:solidFill>
                  <a:schemeClr val="accent2"/>
                </a:solidFill>
                <a:miter lim="800000"/>
              </a:ln>
            </p:spPr>
            <p:txBody>
              <a:bodyPr/>
              <a:lstStyle/>
              <a:p>
                <a:pPr algn="ctr"/>
                <a:r>
                  <a:rPr kumimoji="1" lang="zh-CN" altLang="en-US" sz="2000" b="1">
                    <a:latin typeface="Times New Roman" panose="02020603050405020304" pitchFamily="18" charset="0"/>
                    <a:ea typeface="楷体_GB2312" pitchFamily="49" charset="-122"/>
                  </a:rPr>
                  <a:t>金属栅电极</a:t>
                </a:r>
                <a:endParaRPr kumimoji="1" lang="zh-CN" altLang="en-US" sz="2000" b="1">
                  <a:latin typeface="Times New Roman" panose="02020603050405020304" pitchFamily="18" charset="0"/>
                  <a:ea typeface="楷体_GB2312" pitchFamily="49" charset="-122"/>
                </a:endParaRPr>
              </a:p>
            </p:txBody>
          </p:sp>
        </p:grpSp>
      </p:grpSp>
      <p:sp>
        <p:nvSpPr>
          <p:cNvPr id="4" name="文本框 3"/>
          <p:cNvSpPr txBox="1"/>
          <p:nvPr/>
        </p:nvSpPr>
        <p:spPr>
          <a:xfrm>
            <a:off x="755015" y="908685"/>
            <a:ext cx="4387215" cy="645160"/>
          </a:xfrm>
          <a:prstGeom prst="rect">
            <a:avLst/>
          </a:prstGeom>
          <a:noFill/>
        </p:spPr>
        <p:txBody>
          <a:bodyPr wrap="none" rtlCol="0" anchor="t">
            <a:spAutoFit/>
          </a:bodyPr>
          <a:p>
            <a:r>
              <a:rPr lang="en-US" altLang="zh-CN" b="1">
                <a:solidFill>
                  <a:srgbClr val="FF0000"/>
                </a:solidFill>
                <a:latin typeface="Times New Roman" panose="02020603050405020304" pitchFamily="18" charset="0"/>
                <a:ea typeface="黑体" panose="02010609060101010101" pitchFamily="49" charset="-122"/>
                <a:sym typeface="+mn-ea"/>
              </a:rPr>
              <a:t>CCD</a:t>
            </a:r>
            <a:r>
              <a:rPr lang="zh-CN" altLang="en-US" b="1">
                <a:solidFill>
                  <a:srgbClr val="FF0000"/>
                </a:solidFill>
                <a:latin typeface="Times New Roman" panose="02020603050405020304" pitchFamily="18" charset="0"/>
                <a:ea typeface="黑体" panose="02010609060101010101" pitchFamily="49" charset="-122"/>
                <a:sym typeface="+mn-ea"/>
              </a:rPr>
              <a:t>单元结构示意图</a:t>
            </a:r>
            <a:endParaRPr lang="zh-CN" altLang="en-US" b="1">
              <a:solidFill>
                <a:srgbClr val="FF0000"/>
              </a:solidFill>
              <a:latin typeface="Times New Roman" panose="02020603050405020304" pitchFamily="18" charset="0"/>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4"/>
          <p:cNvSpPr>
            <a:spLocks noChangeArrowheads="1"/>
          </p:cNvSpPr>
          <p:nvPr/>
        </p:nvSpPr>
        <p:spPr bwMode="auto">
          <a:xfrm>
            <a:off x="395605" y="1556385"/>
            <a:ext cx="7459345" cy="581660"/>
          </a:xfrm>
          <a:prstGeom prst="rect">
            <a:avLst/>
          </a:prstGeom>
          <a:noFill/>
          <a:ln w="9525">
            <a:noFill/>
            <a:miter lim="800000"/>
          </a:ln>
        </p:spPr>
        <p:txBody>
          <a:bodyPr wrap="square" tIns="76176" bIns="76176">
            <a:spAutoFit/>
          </a:bodyPr>
          <a:lstStyle/>
          <a:p>
            <a:r>
              <a:rPr kumimoji="1" lang="zh-CN" sz="2800" b="1">
                <a:solidFill>
                  <a:srgbClr val="FFFF00"/>
                </a:solidFill>
                <a:latin typeface="楷体_GB2312" pitchFamily="49" charset="-122"/>
                <a:ea typeface="楷体_GB2312" pitchFamily="49" charset="-122"/>
                <a:sym typeface="+mn-ea"/>
              </a:rPr>
              <a:t>电荷储存、转移示意图</a:t>
            </a:r>
            <a:r>
              <a:rPr kumimoji="1" lang="zh-CN" altLang="en-US" sz="2800" b="1">
                <a:latin typeface="楷体_GB2312" pitchFamily="49" charset="-122"/>
                <a:ea typeface="楷体_GB2312" pitchFamily="49" charset="-122"/>
                <a:sym typeface="+mn-ea"/>
              </a:rPr>
              <a:t> </a:t>
            </a:r>
            <a:endParaRPr lang="zh-CN" altLang="en-US" sz="2800"/>
          </a:p>
        </p:txBody>
      </p:sp>
      <p:sp>
        <p:nvSpPr>
          <p:cNvPr id="118788" name="Rectangle 91"/>
          <p:cNvSpPr>
            <a:spLocks noChangeArrowheads="1"/>
          </p:cNvSpPr>
          <p:nvPr/>
        </p:nvSpPr>
        <p:spPr bwMode="auto">
          <a:xfrm>
            <a:off x="873125" y="4951413"/>
            <a:ext cx="7107238" cy="952500"/>
          </a:xfrm>
          <a:prstGeom prst="rect">
            <a:avLst/>
          </a:prstGeom>
          <a:solidFill>
            <a:srgbClr val="FFFFFF"/>
          </a:solidFill>
          <a:ln w="15875">
            <a:solidFill>
              <a:srgbClr val="000000"/>
            </a:solidFill>
            <a:miter lim="800000"/>
          </a:ln>
        </p:spPr>
        <p:txBody>
          <a:bodyPr/>
          <a:lstStyle/>
          <a:p>
            <a:endParaRPr lang="zh-CN" altLang="en-US"/>
          </a:p>
        </p:txBody>
      </p:sp>
      <p:sp>
        <p:nvSpPr>
          <p:cNvPr id="118789" name="Freeform 92" descr="宽上对角线"/>
          <p:cNvSpPr/>
          <p:nvPr/>
        </p:nvSpPr>
        <p:spPr bwMode="auto">
          <a:xfrm>
            <a:off x="873125" y="4951413"/>
            <a:ext cx="7107238" cy="681037"/>
          </a:xfrm>
          <a:custGeom>
            <a:avLst/>
            <a:gdLst>
              <a:gd name="T0" fmla="*/ 0 w 5040"/>
              <a:gd name="T1" fmla="*/ 0 h 620"/>
              <a:gd name="T2" fmla="*/ 0 w 5040"/>
              <a:gd name="T3" fmla="*/ 2147483647 h 620"/>
              <a:gd name="T4" fmla="*/ 2147483647 w 5040"/>
              <a:gd name="T5" fmla="*/ 2147483647 h 620"/>
              <a:gd name="T6" fmla="*/ 2147483647 w 5040"/>
              <a:gd name="T7" fmla="*/ 2147483647 h 620"/>
              <a:gd name="T8" fmla="*/ 2147483647 w 5040"/>
              <a:gd name="T9" fmla="*/ 2147483647 h 620"/>
              <a:gd name="T10" fmla="*/ 2147483647 w 5040"/>
              <a:gd name="T11" fmla="*/ 2147483647 h 620"/>
              <a:gd name="T12" fmla="*/ 2147483647 w 5040"/>
              <a:gd name="T13" fmla="*/ 2147483647 h 620"/>
              <a:gd name="T14" fmla="*/ 2147483647 w 5040"/>
              <a:gd name="T15" fmla="*/ 2147483647 h 620"/>
              <a:gd name="T16" fmla="*/ 2147483647 w 5040"/>
              <a:gd name="T17" fmla="*/ 2147483647 h 620"/>
              <a:gd name="T18" fmla="*/ 2147483647 w 5040"/>
              <a:gd name="T19" fmla="*/ 2147483647 h 620"/>
              <a:gd name="T20" fmla="*/ 2147483647 w 5040"/>
              <a:gd name="T21" fmla="*/ 2147483647 h 620"/>
              <a:gd name="T22" fmla="*/ 2147483647 w 5040"/>
              <a:gd name="T23" fmla="*/ 2147483647 h 620"/>
              <a:gd name="T24" fmla="*/ 2147483647 w 5040"/>
              <a:gd name="T25" fmla="*/ 2147483647 h 620"/>
              <a:gd name="T26" fmla="*/ 2147483647 w 5040"/>
              <a:gd name="T27" fmla="*/ 2147483647 h 620"/>
              <a:gd name="T28" fmla="*/ 2147483647 w 5040"/>
              <a:gd name="T29" fmla="*/ 2147483647 h 620"/>
              <a:gd name="T30" fmla="*/ 2147483647 w 5040"/>
              <a:gd name="T31" fmla="*/ 2147483647 h 620"/>
              <a:gd name="T32" fmla="*/ 2147483647 w 5040"/>
              <a:gd name="T33" fmla="*/ 2147483647 h 620"/>
              <a:gd name="T34" fmla="*/ 2147483647 w 5040"/>
              <a:gd name="T35" fmla="*/ 2147483647 h 620"/>
              <a:gd name="T36" fmla="*/ 2147483647 w 5040"/>
              <a:gd name="T37" fmla="*/ 2147483647 h 620"/>
              <a:gd name="T38" fmla="*/ 2147483647 w 5040"/>
              <a:gd name="T39" fmla="*/ 2147483647 h 620"/>
              <a:gd name="T40" fmla="*/ 2147483647 w 5040"/>
              <a:gd name="T41" fmla="*/ 2147483647 h 620"/>
              <a:gd name="T42" fmla="*/ 2147483647 w 5040"/>
              <a:gd name="T43" fmla="*/ 2147483647 h 620"/>
              <a:gd name="T44" fmla="*/ 2147483647 w 5040"/>
              <a:gd name="T45" fmla="*/ 2147483647 h 620"/>
              <a:gd name="T46" fmla="*/ 2147483647 w 5040"/>
              <a:gd name="T47" fmla="*/ 2147483647 h 620"/>
              <a:gd name="T48" fmla="*/ 2147483647 w 5040"/>
              <a:gd name="T49" fmla="*/ 2147483647 h 620"/>
              <a:gd name="T50" fmla="*/ 2147483647 w 5040"/>
              <a:gd name="T51" fmla="*/ 2147483647 h 620"/>
              <a:gd name="T52" fmla="*/ 2147483647 w 5040"/>
              <a:gd name="T53" fmla="*/ 2147483647 h 620"/>
              <a:gd name="T54" fmla="*/ 2147483647 w 5040"/>
              <a:gd name="T55" fmla="*/ 2147483647 h 620"/>
              <a:gd name="T56" fmla="*/ 2147483647 w 5040"/>
              <a:gd name="T57" fmla="*/ 2147483647 h 620"/>
              <a:gd name="T58" fmla="*/ 2147483647 w 5040"/>
              <a:gd name="T59" fmla="*/ 2147483647 h 620"/>
              <a:gd name="T60" fmla="*/ 2147483647 w 5040"/>
              <a:gd name="T61" fmla="*/ 2147483647 h 620"/>
              <a:gd name="T62" fmla="*/ 2147483647 w 5040"/>
              <a:gd name="T63" fmla="*/ 2147483647 h 620"/>
              <a:gd name="T64" fmla="*/ 2147483647 w 5040"/>
              <a:gd name="T65" fmla="*/ 2147483647 h 620"/>
              <a:gd name="T66" fmla="*/ 2147483647 w 5040"/>
              <a:gd name="T67" fmla="*/ 2147483647 h 620"/>
              <a:gd name="T68" fmla="*/ 2147483647 w 5040"/>
              <a:gd name="T69" fmla="*/ 2147483647 h 620"/>
              <a:gd name="T70" fmla="*/ 2147483647 w 5040"/>
              <a:gd name="T71" fmla="*/ 0 h 620"/>
              <a:gd name="T72" fmla="*/ 0 w 5040"/>
              <a:gd name="T73" fmla="*/ 0 h 6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40"/>
              <a:gd name="T112" fmla="*/ 0 h 620"/>
              <a:gd name="T113" fmla="*/ 5040 w 5040"/>
              <a:gd name="T114" fmla="*/ 620 h 6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40" h="620">
                <a:moveTo>
                  <a:pt x="0" y="0"/>
                </a:moveTo>
                <a:lnTo>
                  <a:pt x="0" y="124"/>
                </a:lnTo>
                <a:lnTo>
                  <a:pt x="294" y="124"/>
                </a:lnTo>
                <a:lnTo>
                  <a:pt x="336" y="186"/>
                </a:lnTo>
                <a:lnTo>
                  <a:pt x="336" y="496"/>
                </a:lnTo>
                <a:lnTo>
                  <a:pt x="378" y="558"/>
                </a:lnTo>
                <a:lnTo>
                  <a:pt x="588" y="558"/>
                </a:lnTo>
                <a:lnTo>
                  <a:pt x="630" y="496"/>
                </a:lnTo>
                <a:lnTo>
                  <a:pt x="672" y="186"/>
                </a:lnTo>
                <a:lnTo>
                  <a:pt x="924" y="186"/>
                </a:lnTo>
                <a:lnTo>
                  <a:pt x="1008" y="124"/>
                </a:lnTo>
                <a:lnTo>
                  <a:pt x="1302" y="124"/>
                </a:lnTo>
                <a:lnTo>
                  <a:pt x="1344" y="186"/>
                </a:lnTo>
                <a:lnTo>
                  <a:pt x="1344" y="434"/>
                </a:lnTo>
                <a:lnTo>
                  <a:pt x="1344" y="496"/>
                </a:lnTo>
                <a:lnTo>
                  <a:pt x="1638" y="496"/>
                </a:lnTo>
                <a:lnTo>
                  <a:pt x="1680" y="186"/>
                </a:lnTo>
                <a:cubicBezTo>
                  <a:pt x="1785" y="124"/>
                  <a:pt x="2163" y="124"/>
                  <a:pt x="2268" y="124"/>
                </a:cubicBezTo>
                <a:lnTo>
                  <a:pt x="2310" y="186"/>
                </a:lnTo>
                <a:lnTo>
                  <a:pt x="2352" y="434"/>
                </a:lnTo>
                <a:lnTo>
                  <a:pt x="2394" y="496"/>
                </a:lnTo>
                <a:lnTo>
                  <a:pt x="2646" y="496"/>
                </a:lnTo>
                <a:lnTo>
                  <a:pt x="2772" y="124"/>
                </a:lnTo>
                <a:lnTo>
                  <a:pt x="3318" y="124"/>
                </a:lnTo>
                <a:lnTo>
                  <a:pt x="3360" y="186"/>
                </a:lnTo>
                <a:lnTo>
                  <a:pt x="3360" y="496"/>
                </a:lnTo>
                <a:lnTo>
                  <a:pt x="3654" y="496"/>
                </a:lnTo>
                <a:lnTo>
                  <a:pt x="3738" y="186"/>
                </a:lnTo>
                <a:lnTo>
                  <a:pt x="4326" y="186"/>
                </a:lnTo>
                <a:lnTo>
                  <a:pt x="4368" y="558"/>
                </a:lnTo>
                <a:lnTo>
                  <a:pt x="4410" y="620"/>
                </a:lnTo>
                <a:lnTo>
                  <a:pt x="4704" y="620"/>
                </a:lnTo>
                <a:lnTo>
                  <a:pt x="4704" y="496"/>
                </a:lnTo>
                <a:lnTo>
                  <a:pt x="4746" y="124"/>
                </a:lnTo>
                <a:lnTo>
                  <a:pt x="5040" y="124"/>
                </a:lnTo>
                <a:lnTo>
                  <a:pt x="5040" y="0"/>
                </a:lnTo>
                <a:lnTo>
                  <a:pt x="0" y="0"/>
                </a:lnTo>
                <a:close/>
              </a:path>
            </a:pathLst>
          </a:custGeom>
          <a:pattFill prst="wdUpDiag">
            <a:fgClr>
              <a:srgbClr val="000000"/>
            </a:fgClr>
            <a:bgClr>
              <a:srgbClr val="FFFFFF"/>
            </a:bgClr>
          </a:pattFill>
          <a:ln w="15875">
            <a:solidFill>
              <a:srgbClr val="000000"/>
            </a:solidFill>
            <a:round/>
          </a:ln>
        </p:spPr>
        <p:txBody>
          <a:bodyPr/>
          <a:lstStyle/>
          <a:p>
            <a:endParaRPr lang="zh-CN" altLang="en-US"/>
          </a:p>
        </p:txBody>
      </p:sp>
      <p:sp>
        <p:nvSpPr>
          <p:cNvPr id="118790" name="AutoShape 93"/>
          <p:cNvSpPr>
            <a:spLocks noChangeArrowheads="1"/>
          </p:cNvSpPr>
          <p:nvPr/>
        </p:nvSpPr>
        <p:spPr bwMode="auto">
          <a:xfrm>
            <a:off x="1371600" y="4856163"/>
            <a:ext cx="374650" cy="192087"/>
          </a:xfrm>
          <a:prstGeom prst="roundRect">
            <a:avLst>
              <a:gd name="adj" fmla="val 17458"/>
            </a:avLst>
          </a:prstGeom>
          <a:solidFill>
            <a:srgbClr val="FFFFFF"/>
          </a:solidFill>
          <a:ln w="15875">
            <a:solidFill>
              <a:srgbClr val="000000"/>
            </a:solidFill>
            <a:round/>
          </a:ln>
        </p:spPr>
        <p:txBody>
          <a:bodyPr/>
          <a:lstStyle/>
          <a:p>
            <a:endParaRPr lang="zh-CN" altLang="en-US"/>
          </a:p>
        </p:txBody>
      </p:sp>
      <p:sp>
        <p:nvSpPr>
          <p:cNvPr id="118791" name="AutoShape 94"/>
          <p:cNvSpPr>
            <a:spLocks noChangeArrowheads="1"/>
          </p:cNvSpPr>
          <p:nvPr/>
        </p:nvSpPr>
        <p:spPr bwMode="auto">
          <a:xfrm>
            <a:off x="7091363" y="4706938"/>
            <a:ext cx="355600" cy="341312"/>
          </a:xfrm>
          <a:prstGeom prst="roundRect">
            <a:avLst>
              <a:gd name="adj" fmla="val 17458"/>
            </a:avLst>
          </a:prstGeom>
          <a:solidFill>
            <a:srgbClr val="FFFFFF"/>
          </a:solidFill>
          <a:ln w="15875">
            <a:solidFill>
              <a:srgbClr val="000000"/>
            </a:solidFill>
            <a:round/>
          </a:ln>
        </p:spPr>
        <p:txBody>
          <a:bodyPr/>
          <a:lstStyle/>
          <a:p>
            <a:endParaRPr lang="zh-CN" altLang="en-US"/>
          </a:p>
        </p:txBody>
      </p:sp>
      <p:sp>
        <p:nvSpPr>
          <p:cNvPr id="118792" name="Rectangle 95"/>
          <p:cNvSpPr>
            <a:spLocks noChangeArrowheads="1"/>
          </p:cNvSpPr>
          <p:nvPr/>
        </p:nvSpPr>
        <p:spPr bwMode="auto">
          <a:xfrm>
            <a:off x="873125" y="4814888"/>
            <a:ext cx="7107238" cy="136525"/>
          </a:xfrm>
          <a:prstGeom prst="rect">
            <a:avLst/>
          </a:prstGeom>
          <a:solidFill>
            <a:srgbClr val="FFFFFF"/>
          </a:solidFill>
          <a:ln w="15875">
            <a:solidFill>
              <a:srgbClr val="000000"/>
            </a:solidFill>
            <a:miter lim="800000"/>
          </a:ln>
        </p:spPr>
        <p:txBody>
          <a:bodyPr/>
          <a:lstStyle/>
          <a:p>
            <a:endParaRPr lang="zh-CN" altLang="en-US"/>
          </a:p>
        </p:txBody>
      </p:sp>
      <p:sp>
        <p:nvSpPr>
          <p:cNvPr id="118793" name="Rectangle 96"/>
          <p:cNvSpPr>
            <a:spLocks noChangeArrowheads="1"/>
          </p:cNvSpPr>
          <p:nvPr/>
        </p:nvSpPr>
        <p:spPr bwMode="auto">
          <a:xfrm>
            <a:off x="1385888" y="4678363"/>
            <a:ext cx="384175" cy="204787"/>
          </a:xfrm>
          <a:prstGeom prst="rect">
            <a:avLst/>
          </a:prstGeom>
          <a:solidFill>
            <a:srgbClr val="FFFFFF"/>
          </a:solidFill>
          <a:ln w="9525">
            <a:noFill/>
            <a:miter lim="800000"/>
          </a:ln>
        </p:spPr>
        <p:txBody>
          <a:bodyPr/>
          <a:lstStyle/>
          <a:p>
            <a:endParaRPr lang="zh-CN" altLang="en-US"/>
          </a:p>
        </p:txBody>
      </p:sp>
      <p:sp>
        <p:nvSpPr>
          <p:cNvPr id="118794" name="Rectangle 97"/>
          <p:cNvSpPr>
            <a:spLocks noChangeArrowheads="1"/>
          </p:cNvSpPr>
          <p:nvPr/>
        </p:nvSpPr>
        <p:spPr bwMode="auto">
          <a:xfrm>
            <a:off x="7072313" y="4678363"/>
            <a:ext cx="382587" cy="204787"/>
          </a:xfrm>
          <a:prstGeom prst="rect">
            <a:avLst/>
          </a:prstGeom>
          <a:solidFill>
            <a:srgbClr val="FFFFFF"/>
          </a:solidFill>
          <a:ln w="9525">
            <a:noFill/>
            <a:miter lim="800000"/>
          </a:ln>
        </p:spPr>
        <p:txBody>
          <a:bodyPr/>
          <a:lstStyle/>
          <a:p>
            <a:endParaRPr lang="zh-CN" altLang="en-US"/>
          </a:p>
        </p:txBody>
      </p:sp>
      <p:sp>
        <p:nvSpPr>
          <p:cNvPr id="118795" name="Line 98"/>
          <p:cNvSpPr>
            <a:spLocks noChangeShapeType="1"/>
          </p:cNvSpPr>
          <p:nvPr/>
        </p:nvSpPr>
        <p:spPr bwMode="auto">
          <a:xfrm>
            <a:off x="1406525" y="4814888"/>
            <a:ext cx="0" cy="136525"/>
          </a:xfrm>
          <a:prstGeom prst="line">
            <a:avLst/>
          </a:prstGeom>
          <a:noFill/>
          <a:ln w="15875">
            <a:solidFill>
              <a:srgbClr val="000000"/>
            </a:solidFill>
            <a:round/>
          </a:ln>
        </p:spPr>
        <p:txBody>
          <a:bodyPr/>
          <a:lstStyle/>
          <a:p>
            <a:endParaRPr lang="zh-CN" altLang="en-US"/>
          </a:p>
        </p:txBody>
      </p:sp>
      <p:sp>
        <p:nvSpPr>
          <p:cNvPr id="118796" name="Line 99"/>
          <p:cNvSpPr>
            <a:spLocks noChangeShapeType="1"/>
          </p:cNvSpPr>
          <p:nvPr/>
        </p:nvSpPr>
        <p:spPr bwMode="auto">
          <a:xfrm>
            <a:off x="1762125" y="4814888"/>
            <a:ext cx="0" cy="136525"/>
          </a:xfrm>
          <a:prstGeom prst="line">
            <a:avLst/>
          </a:prstGeom>
          <a:noFill/>
          <a:ln w="15875">
            <a:solidFill>
              <a:srgbClr val="000000"/>
            </a:solidFill>
            <a:round/>
          </a:ln>
        </p:spPr>
        <p:txBody>
          <a:bodyPr/>
          <a:lstStyle/>
          <a:p>
            <a:endParaRPr lang="zh-CN" altLang="en-US"/>
          </a:p>
        </p:txBody>
      </p:sp>
      <p:sp>
        <p:nvSpPr>
          <p:cNvPr id="118797" name="Line 100"/>
          <p:cNvSpPr>
            <a:spLocks noChangeShapeType="1"/>
          </p:cNvSpPr>
          <p:nvPr/>
        </p:nvSpPr>
        <p:spPr bwMode="auto">
          <a:xfrm>
            <a:off x="7091363" y="4814888"/>
            <a:ext cx="0" cy="136525"/>
          </a:xfrm>
          <a:prstGeom prst="line">
            <a:avLst/>
          </a:prstGeom>
          <a:noFill/>
          <a:ln w="15875">
            <a:solidFill>
              <a:srgbClr val="000000"/>
            </a:solidFill>
            <a:round/>
          </a:ln>
        </p:spPr>
        <p:txBody>
          <a:bodyPr/>
          <a:lstStyle/>
          <a:p>
            <a:endParaRPr lang="zh-CN" altLang="en-US"/>
          </a:p>
        </p:txBody>
      </p:sp>
      <p:sp>
        <p:nvSpPr>
          <p:cNvPr id="118798" name="Line 101"/>
          <p:cNvSpPr>
            <a:spLocks noChangeShapeType="1"/>
          </p:cNvSpPr>
          <p:nvPr/>
        </p:nvSpPr>
        <p:spPr bwMode="auto">
          <a:xfrm>
            <a:off x="7446963" y="4814888"/>
            <a:ext cx="0" cy="136525"/>
          </a:xfrm>
          <a:prstGeom prst="line">
            <a:avLst/>
          </a:prstGeom>
          <a:noFill/>
          <a:ln w="15875">
            <a:solidFill>
              <a:srgbClr val="000000"/>
            </a:solidFill>
            <a:round/>
          </a:ln>
        </p:spPr>
        <p:txBody>
          <a:bodyPr/>
          <a:lstStyle/>
          <a:p>
            <a:endParaRPr lang="zh-CN" altLang="en-US"/>
          </a:p>
        </p:txBody>
      </p:sp>
      <p:sp>
        <p:nvSpPr>
          <p:cNvPr id="283750" name="Line 102"/>
          <p:cNvSpPr>
            <a:spLocks noChangeShapeType="1"/>
          </p:cNvSpPr>
          <p:nvPr/>
        </p:nvSpPr>
        <p:spPr bwMode="auto">
          <a:xfrm flipV="1">
            <a:off x="2003425" y="4406900"/>
            <a:ext cx="0" cy="33972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51" name="Line 103"/>
          <p:cNvSpPr>
            <a:spLocks noChangeShapeType="1"/>
          </p:cNvSpPr>
          <p:nvPr/>
        </p:nvSpPr>
        <p:spPr bwMode="auto">
          <a:xfrm flipV="1">
            <a:off x="6831013" y="4406900"/>
            <a:ext cx="0" cy="33972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118801" name="Line 104"/>
          <p:cNvSpPr>
            <a:spLocks noChangeShapeType="1"/>
          </p:cNvSpPr>
          <p:nvPr/>
        </p:nvSpPr>
        <p:spPr bwMode="auto">
          <a:xfrm flipV="1">
            <a:off x="7269163" y="4611688"/>
            <a:ext cx="0" cy="339725"/>
          </a:xfrm>
          <a:prstGeom prst="line">
            <a:avLst/>
          </a:prstGeom>
          <a:noFill/>
          <a:ln w="9525">
            <a:solidFill>
              <a:srgbClr val="000000"/>
            </a:solidFill>
            <a:round/>
          </a:ln>
        </p:spPr>
        <p:txBody>
          <a:bodyPr/>
          <a:lstStyle/>
          <a:p>
            <a:endParaRPr lang="zh-CN" altLang="en-US"/>
          </a:p>
        </p:txBody>
      </p:sp>
      <p:sp>
        <p:nvSpPr>
          <p:cNvPr id="118802" name="Line 105"/>
          <p:cNvSpPr>
            <a:spLocks noChangeShapeType="1"/>
          </p:cNvSpPr>
          <p:nvPr/>
        </p:nvSpPr>
        <p:spPr bwMode="auto">
          <a:xfrm flipV="1">
            <a:off x="1584325" y="4611688"/>
            <a:ext cx="0" cy="339725"/>
          </a:xfrm>
          <a:prstGeom prst="line">
            <a:avLst/>
          </a:prstGeom>
          <a:noFill/>
          <a:ln w="9525">
            <a:solidFill>
              <a:srgbClr val="000000"/>
            </a:solidFill>
            <a:round/>
          </a:ln>
        </p:spPr>
        <p:txBody>
          <a:bodyPr/>
          <a:lstStyle/>
          <a:p>
            <a:endParaRPr lang="zh-CN" altLang="en-US"/>
          </a:p>
        </p:txBody>
      </p:sp>
      <p:sp>
        <p:nvSpPr>
          <p:cNvPr id="283754" name="Line 106"/>
          <p:cNvSpPr>
            <a:spLocks noChangeShapeType="1"/>
          </p:cNvSpPr>
          <p:nvPr/>
        </p:nvSpPr>
        <p:spPr bwMode="auto">
          <a:xfrm flipV="1">
            <a:off x="2500313" y="4406900"/>
            <a:ext cx="0" cy="33972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55" name="Line 107"/>
          <p:cNvSpPr>
            <a:spLocks noChangeShapeType="1"/>
          </p:cNvSpPr>
          <p:nvPr/>
        </p:nvSpPr>
        <p:spPr bwMode="auto">
          <a:xfrm flipV="1">
            <a:off x="2936875" y="4202113"/>
            <a:ext cx="0" cy="544512"/>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56" name="Line 108"/>
          <p:cNvSpPr>
            <a:spLocks noChangeShapeType="1"/>
          </p:cNvSpPr>
          <p:nvPr/>
        </p:nvSpPr>
        <p:spPr bwMode="auto">
          <a:xfrm flipV="1">
            <a:off x="3443288" y="3997325"/>
            <a:ext cx="0" cy="747713"/>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57" name="Line 109"/>
          <p:cNvSpPr>
            <a:spLocks noChangeShapeType="1"/>
          </p:cNvSpPr>
          <p:nvPr/>
        </p:nvSpPr>
        <p:spPr bwMode="auto">
          <a:xfrm>
            <a:off x="5356225" y="4611688"/>
            <a:ext cx="0" cy="134937"/>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58" name="Oval 110"/>
          <p:cNvSpPr>
            <a:spLocks noChangeArrowheads="1"/>
          </p:cNvSpPr>
          <p:nvPr/>
        </p:nvSpPr>
        <p:spPr bwMode="auto">
          <a:xfrm>
            <a:off x="2459038" y="4557713"/>
            <a:ext cx="60325" cy="68262"/>
          </a:xfrm>
          <a:prstGeom prst="ellipse">
            <a:avLst/>
          </a:prstGeom>
        </p:spPr>
        <p:style>
          <a:lnRef idx="2">
            <a:schemeClr val="accent4"/>
          </a:lnRef>
          <a:fillRef idx="1">
            <a:schemeClr val="lt1"/>
          </a:fillRef>
          <a:effectRef idx="0">
            <a:schemeClr val="accent4"/>
          </a:effectRef>
          <a:fontRef idx="minor">
            <a:schemeClr val="dk1"/>
          </a:fontRef>
        </p:style>
        <p:txBody>
          <a:bodyPr/>
          <a:lstStyle/>
          <a:p>
            <a:pPr>
              <a:defRPr/>
            </a:pPr>
            <a:endParaRPr lang="zh-CN" altLang="en-US"/>
          </a:p>
        </p:txBody>
      </p:sp>
      <p:sp>
        <p:nvSpPr>
          <p:cNvPr id="283759" name="Line 111"/>
          <p:cNvSpPr>
            <a:spLocks noChangeShapeType="1"/>
          </p:cNvSpPr>
          <p:nvPr/>
        </p:nvSpPr>
        <p:spPr bwMode="auto">
          <a:xfrm flipV="1">
            <a:off x="5834063" y="4406900"/>
            <a:ext cx="0" cy="33972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60" name="Line 112"/>
          <p:cNvSpPr>
            <a:spLocks noChangeShapeType="1"/>
          </p:cNvSpPr>
          <p:nvPr/>
        </p:nvSpPr>
        <p:spPr bwMode="auto">
          <a:xfrm>
            <a:off x="3478213" y="4133850"/>
            <a:ext cx="2797175" cy="0"/>
          </a:xfrm>
          <a:prstGeom prst="line">
            <a:avLst/>
          </a:prstGeom>
        </p:spPr>
        <p:style>
          <a:lnRef idx="1">
            <a:schemeClr val="accent3"/>
          </a:lnRef>
          <a:fillRef idx="0">
            <a:schemeClr val="accent3"/>
          </a:fillRef>
          <a:effectRef idx="0">
            <a:schemeClr val="accent3"/>
          </a:effectRef>
          <a:fontRef idx="minor">
            <a:schemeClr val="tx1"/>
          </a:fontRef>
        </p:style>
        <p:txBody>
          <a:bodyPr/>
          <a:lstStyle/>
          <a:p>
            <a:pPr>
              <a:defRPr/>
            </a:pPr>
            <a:endParaRPr lang="zh-CN" altLang="en-US"/>
          </a:p>
        </p:txBody>
      </p:sp>
      <p:sp>
        <p:nvSpPr>
          <p:cNvPr id="283761" name="Line 113"/>
          <p:cNvSpPr>
            <a:spLocks noChangeShapeType="1"/>
          </p:cNvSpPr>
          <p:nvPr/>
        </p:nvSpPr>
        <p:spPr bwMode="auto">
          <a:xfrm>
            <a:off x="6311900" y="4133850"/>
            <a:ext cx="0" cy="61277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62" name="Oval 114"/>
          <p:cNvSpPr>
            <a:spLocks noChangeArrowheads="1"/>
          </p:cNvSpPr>
          <p:nvPr/>
        </p:nvSpPr>
        <p:spPr bwMode="auto">
          <a:xfrm>
            <a:off x="3416300" y="4102100"/>
            <a:ext cx="60325" cy="68263"/>
          </a:xfrm>
          <a:prstGeom prst="ellipse">
            <a:avLst/>
          </a:prstGeom>
        </p:spPr>
        <p:style>
          <a:lnRef idx="2">
            <a:schemeClr val="accent4"/>
          </a:lnRef>
          <a:fillRef idx="1">
            <a:schemeClr val="lt1"/>
          </a:fillRef>
          <a:effectRef idx="0">
            <a:schemeClr val="accent4"/>
          </a:effectRef>
          <a:fontRef idx="minor">
            <a:schemeClr val="dk1"/>
          </a:fontRef>
        </p:style>
        <p:txBody>
          <a:bodyPr/>
          <a:lstStyle/>
          <a:p>
            <a:pPr>
              <a:defRPr/>
            </a:pPr>
            <a:endParaRPr lang="zh-CN" altLang="en-US"/>
          </a:p>
        </p:txBody>
      </p:sp>
      <p:sp>
        <p:nvSpPr>
          <p:cNvPr id="118812" name="Oval 115"/>
          <p:cNvSpPr>
            <a:spLocks noChangeArrowheads="1"/>
          </p:cNvSpPr>
          <p:nvPr/>
        </p:nvSpPr>
        <p:spPr bwMode="auto">
          <a:xfrm>
            <a:off x="2895600" y="4375150"/>
            <a:ext cx="58738" cy="68263"/>
          </a:xfrm>
          <a:prstGeom prst="ellipse">
            <a:avLst/>
          </a:prstGeom>
          <a:solidFill>
            <a:srgbClr val="000000"/>
          </a:solidFill>
          <a:ln w="9525">
            <a:solidFill>
              <a:srgbClr val="000000"/>
            </a:solidFill>
            <a:round/>
          </a:ln>
        </p:spPr>
        <p:txBody>
          <a:bodyPr/>
          <a:lstStyle/>
          <a:p>
            <a:endParaRPr lang="zh-CN" altLang="en-US"/>
          </a:p>
        </p:txBody>
      </p:sp>
      <p:sp>
        <p:nvSpPr>
          <p:cNvPr id="283764" name="Line 116"/>
          <p:cNvSpPr>
            <a:spLocks noChangeShapeType="1"/>
          </p:cNvSpPr>
          <p:nvPr/>
        </p:nvSpPr>
        <p:spPr bwMode="auto">
          <a:xfrm>
            <a:off x="3973513" y="4611688"/>
            <a:ext cx="0" cy="134937"/>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118814" name="Oval 117"/>
          <p:cNvSpPr>
            <a:spLocks noChangeArrowheads="1"/>
          </p:cNvSpPr>
          <p:nvPr/>
        </p:nvSpPr>
        <p:spPr bwMode="auto">
          <a:xfrm>
            <a:off x="3933825" y="4575175"/>
            <a:ext cx="60325" cy="68263"/>
          </a:xfrm>
          <a:prstGeom prst="ellipse">
            <a:avLst/>
          </a:prstGeom>
          <a:solidFill>
            <a:srgbClr val="000000"/>
          </a:solidFill>
          <a:ln w="9525">
            <a:solidFill>
              <a:srgbClr val="000000"/>
            </a:solidFill>
            <a:round/>
          </a:ln>
        </p:spPr>
        <p:txBody>
          <a:bodyPr/>
          <a:lstStyle/>
          <a:p>
            <a:endParaRPr lang="zh-CN" altLang="en-US"/>
          </a:p>
        </p:txBody>
      </p:sp>
      <p:sp>
        <p:nvSpPr>
          <p:cNvPr id="283766" name="Line 118"/>
          <p:cNvSpPr>
            <a:spLocks noChangeShapeType="1"/>
          </p:cNvSpPr>
          <p:nvPr/>
        </p:nvSpPr>
        <p:spPr bwMode="auto">
          <a:xfrm>
            <a:off x="4438650" y="4406900"/>
            <a:ext cx="0" cy="339725"/>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67" name="Oval 119"/>
          <p:cNvSpPr>
            <a:spLocks noChangeArrowheads="1"/>
          </p:cNvSpPr>
          <p:nvPr/>
        </p:nvSpPr>
        <p:spPr bwMode="auto">
          <a:xfrm>
            <a:off x="4400550" y="4375150"/>
            <a:ext cx="58738" cy="68263"/>
          </a:xfrm>
          <a:prstGeom prst="ellipse">
            <a:avLst/>
          </a:prstGeom>
        </p:spPr>
        <p:style>
          <a:lnRef idx="2">
            <a:schemeClr val="accent4"/>
          </a:lnRef>
          <a:fillRef idx="1">
            <a:schemeClr val="lt1"/>
          </a:fillRef>
          <a:effectRef idx="0">
            <a:schemeClr val="accent4"/>
          </a:effectRef>
          <a:fontRef idx="minor">
            <a:schemeClr val="dk1"/>
          </a:fontRef>
        </p:style>
        <p:txBody>
          <a:bodyPr/>
          <a:lstStyle/>
          <a:p>
            <a:pPr>
              <a:defRPr/>
            </a:pPr>
            <a:endParaRPr lang="zh-CN" altLang="en-US"/>
          </a:p>
        </p:txBody>
      </p:sp>
      <p:sp>
        <p:nvSpPr>
          <p:cNvPr id="283768" name="Line 120"/>
          <p:cNvSpPr>
            <a:spLocks noChangeShapeType="1"/>
          </p:cNvSpPr>
          <p:nvPr/>
        </p:nvSpPr>
        <p:spPr bwMode="auto">
          <a:xfrm flipV="1">
            <a:off x="4924425" y="4133850"/>
            <a:ext cx="0" cy="612775"/>
          </a:xfrm>
          <a:prstGeom prst="line">
            <a:avLst/>
          </a:prstGeom>
        </p:spPr>
        <p:style>
          <a:lnRef idx="1">
            <a:schemeClr val="accent3"/>
          </a:lnRef>
          <a:fillRef idx="0">
            <a:schemeClr val="accent3"/>
          </a:fillRef>
          <a:effectRef idx="0">
            <a:schemeClr val="accent3"/>
          </a:effectRef>
          <a:fontRef idx="minor">
            <a:schemeClr val="tx1"/>
          </a:fontRef>
        </p:style>
        <p:txBody>
          <a:bodyPr/>
          <a:lstStyle/>
          <a:p>
            <a:pPr>
              <a:defRPr/>
            </a:pPr>
            <a:endParaRPr lang="zh-CN" altLang="en-US"/>
          </a:p>
        </p:txBody>
      </p:sp>
      <p:sp>
        <p:nvSpPr>
          <p:cNvPr id="283769" name="Line 121"/>
          <p:cNvSpPr>
            <a:spLocks noChangeShapeType="1"/>
          </p:cNvSpPr>
          <p:nvPr/>
        </p:nvSpPr>
        <p:spPr bwMode="auto">
          <a:xfrm>
            <a:off x="2525713" y="4603750"/>
            <a:ext cx="2797175"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70" name="Line 122"/>
          <p:cNvSpPr>
            <a:spLocks noChangeShapeType="1"/>
          </p:cNvSpPr>
          <p:nvPr/>
        </p:nvSpPr>
        <p:spPr bwMode="auto">
          <a:xfrm>
            <a:off x="2868613" y="4406900"/>
            <a:ext cx="29591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71" name="Oval 123"/>
          <p:cNvSpPr>
            <a:spLocks noChangeArrowheads="1"/>
          </p:cNvSpPr>
          <p:nvPr/>
        </p:nvSpPr>
        <p:spPr bwMode="auto">
          <a:xfrm>
            <a:off x="4886325" y="4103688"/>
            <a:ext cx="58738" cy="68262"/>
          </a:xfrm>
          <a:prstGeom prst="ellipse">
            <a:avLst/>
          </a:prstGeom>
        </p:spPr>
        <p:style>
          <a:lnRef idx="2">
            <a:schemeClr val="accent4"/>
          </a:lnRef>
          <a:fillRef idx="1">
            <a:schemeClr val="lt1"/>
          </a:fillRef>
          <a:effectRef idx="0">
            <a:schemeClr val="accent4"/>
          </a:effectRef>
          <a:fontRef idx="minor">
            <a:schemeClr val="dk1"/>
          </a:fontRef>
        </p:style>
        <p:txBody>
          <a:bodyPr/>
          <a:lstStyle/>
          <a:p>
            <a:pPr>
              <a:defRPr/>
            </a:pPr>
            <a:endParaRPr lang="zh-CN" altLang="en-US"/>
          </a:p>
        </p:txBody>
      </p:sp>
      <p:sp>
        <p:nvSpPr>
          <p:cNvPr id="118821" name="Rectangle 124"/>
          <p:cNvSpPr>
            <a:spLocks noChangeArrowheads="1"/>
          </p:cNvSpPr>
          <p:nvPr/>
        </p:nvSpPr>
        <p:spPr bwMode="auto">
          <a:xfrm>
            <a:off x="4105275" y="5503863"/>
            <a:ext cx="923925" cy="363537"/>
          </a:xfrm>
          <a:prstGeom prst="rect">
            <a:avLst/>
          </a:prstGeom>
          <a:noFill/>
          <a:ln w="9525">
            <a:noFill/>
            <a:miter lim="800000"/>
          </a:ln>
        </p:spPr>
        <p:txBody>
          <a:bodyPr/>
          <a:lstStyle/>
          <a:p>
            <a:pPr algn="just" eaLnBrk="0" hangingPunct="0"/>
            <a:r>
              <a:rPr lang="en-US" altLang="zh-CN" sz="2000"/>
              <a:t>P</a:t>
            </a:r>
            <a:r>
              <a:rPr lang="zh-CN" altLang="en-US" sz="2000"/>
              <a:t>型</a:t>
            </a:r>
            <a:r>
              <a:rPr lang="en-US" altLang="zh-CN" sz="2000"/>
              <a:t>Si</a:t>
            </a:r>
            <a:endParaRPr lang="en-US" altLang="zh-CN" sz="2000"/>
          </a:p>
        </p:txBody>
      </p:sp>
      <p:sp>
        <p:nvSpPr>
          <p:cNvPr id="118822" name="Rectangle 126"/>
          <p:cNvSpPr>
            <a:spLocks noChangeArrowheads="1"/>
          </p:cNvSpPr>
          <p:nvPr/>
        </p:nvSpPr>
        <p:spPr bwMode="auto">
          <a:xfrm>
            <a:off x="1504950" y="5943600"/>
            <a:ext cx="1085850" cy="338138"/>
          </a:xfrm>
          <a:prstGeom prst="rect">
            <a:avLst/>
          </a:prstGeom>
          <a:noFill/>
          <a:ln w="9525">
            <a:noFill/>
            <a:miter lim="800000"/>
          </a:ln>
        </p:spPr>
        <p:txBody>
          <a:bodyPr/>
          <a:lstStyle/>
          <a:p>
            <a:pPr algn="just" eaLnBrk="0" hangingPunct="0"/>
            <a:r>
              <a:rPr lang="zh-CN" altLang="en-US" sz="2000"/>
              <a:t>耗尽区</a:t>
            </a:r>
            <a:endParaRPr lang="zh-CN" altLang="en-US" sz="2000"/>
          </a:p>
        </p:txBody>
      </p:sp>
      <p:sp>
        <p:nvSpPr>
          <p:cNvPr id="283775" name="Line 127"/>
          <p:cNvSpPr>
            <a:spLocks noChangeShapeType="1"/>
          </p:cNvSpPr>
          <p:nvPr/>
        </p:nvSpPr>
        <p:spPr bwMode="auto">
          <a:xfrm>
            <a:off x="3833813" y="6010275"/>
            <a:ext cx="1836737" cy="0"/>
          </a:xfrm>
          <a:prstGeom prst="line">
            <a:avLst/>
          </a:prstGeom>
          <a:ln w="28575" cmpd="sng">
            <a:solidFill>
              <a:srgbClr val="C00000"/>
            </a:solidFill>
            <a:tailEnd type="triangle" w="med" len="med"/>
          </a:ln>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118824" name="Rectangle 129"/>
          <p:cNvSpPr>
            <a:spLocks noChangeArrowheads="1"/>
          </p:cNvSpPr>
          <p:nvPr/>
        </p:nvSpPr>
        <p:spPr bwMode="auto">
          <a:xfrm>
            <a:off x="3824288" y="6032500"/>
            <a:ext cx="2428875" cy="477838"/>
          </a:xfrm>
          <a:prstGeom prst="rect">
            <a:avLst/>
          </a:prstGeom>
          <a:noFill/>
          <a:ln w="9525">
            <a:noFill/>
            <a:miter lim="800000"/>
          </a:ln>
        </p:spPr>
        <p:txBody>
          <a:bodyPr/>
          <a:lstStyle/>
          <a:p>
            <a:pPr algn="just" eaLnBrk="0" hangingPunct="0"/>
            <a:r>
              <a:rPr lang="zh-CN" altLang="en-US" sz="2000"/>
              <a:t>电荷转移方向</a:t>
            </a:r>
            <a:endParaRPr lang="zh-CN" altLang="en-US" sz="2000"/>
          </a:p>
        </p:txBody>
      </p:sp>
      <p:sp>
        <p:nvSpPr>
          <p:cNvPr id="118825" name="Rectangle 130"/>
          <p:cNvSpPr>
            <a:spLocks noChangeArrowheads="1"/>
          </p:cNvSpPr>
          <p:nvPr/>
        </p:nvSpPr>
        <p:spPr bwMode="auto">
          <a:xfrm>
            <a:off x="2187575" y="3981450"/>
            <a:ext cx="769938" cy="476250"/>
          </a:xfrm>
          <a:prstGeom prst="rect">
            <a:avLst/>
          </a:prstGeom>
          <a:noFill/>
          <a:ln w="9525">
            <a:noFill/>
            <a:miter lim="800000"/>
          </a:ln>
        </p:spPr>
        <p:txBody>
          <a:bodyPr/>
          <a:lstStyle/>
          <a:p>
            <a:pPr algn="just" eaLnBrk="0" hangingPunct="0"/>
            <a:r>
              <a:rPr lang="en-US" altLang="zh-CN" sz="2000" i="1"/>
              <a:t>Ф</a:t>
            </a:r>
            <a:r>
              <a:rPr lang="en-US" altLang="zh-CN" sz="2000" baseline="-25000"/>
              <a:t>1</a:t>
            </a:r>
            <a:endParaRPr lang="en-US" altLang="zh-CN" sz="2000"/>
          </a:p>
        </p:txBody>
      </p:sp>
      <p:sp>
        <p:nvSpPr>
          <p:cNvPr id="118826" name="Rectangle 131"/>
          <p:cNvSpPr>
            <a:spLocks noChangeArrowheads="1"/>
          </p:cNvSpPr>
          <p:nvPr/>
        </p:nvSpPr>
        <p:spPr bwMode="auto">
          <a:xfrm>
            <a:off x="2608263" y="3789363"/>
            <a:ext cx="769937" cy="476250"/>
          </a:xfrm>
          <a:prstGeom prst="rect">
            <a:avLst/>
          </a:prstGeom>
          <a:noFill/>
          <a:ln w="9525">
            <a:noFill/>
            <a:miter lim="800000"/>
          </a:ln>
        </p:spPr>
        <p:txBody>
          <a:bodyPr/>
          <a:lstStyle/>
          <a:p>
            <a:pPr algn="just" eaLnBrk="0" hangingPunct="0"/>
            <a:r>
              <a:rPr lang="en-US" altLang="zh-CN" sz="2000" i="1"/>
              <a:t>Ф</a:t>
            </a:r>
            <a:r>
              <a:rPr lang="en-US" altLang="zh-CN" sz="2000" baseline="-25000"/>
              <a:t>2</a:t>
            </a:r>
            <a:endParaRPr lang="en-US" altLang="zh-CN" sz="2000"/>
          </a:p>
        </p:txBody>
      </p:sp>
      <p:sp>
        <p:nvSpPr>
          <p:cNvPr id="118827" name="Rectangle 132"/>
          <p:cNvSpPr>
            <a:spLocks noChangeArrowheads="1"/>
          </p:cNvSpPr>
          <p:nvPr/>
        </p:nvSpPr>
        <p:spPr bwMode="auto">
          <a:xfrm>
            <a:off x="3160713" y="3638550"/>
            <a:ext cx="769937" cy="476250"/>
          </a:xfrm>
          <a:prstGeom prst="rect">
            <a:avLst/>
          </a:prstGeom>
          <a:noFill/>
          <a:ln w="9525">
            <a:noFill/>
            <a:miter lim="800000"/>
          </a:ln>
        </p:spPr>
        <p:txBody>
          <a:bodyPr/>
          <a:lstStyle/>
          <a:p>
            <a:pPr algn="just" eaLnBrk="0" hangingPunct="0"/>
            <a:r>
              <a:rPr lang="en-US" altLang="zh-CN" sz="2000" i="1"/>
              <a:t>Ф</a:t>
            </a:r>
            <a:r>
              <a:rPr lang="en-US" altLang="zh-CN" sz="2000" baseline="-25000"/>
              <a:t>3</a:t>
            </a:r>
            <a:endParaRPr lang="en-US" altLang="zh-CN" sz="2000"/>
          </a:p>
        </p:txBody>
      </p:sp>
      <p:sp>
        <p:nvSpPr>
          <p:cNvPr id="118828" name="Rectangle 133"/>
          <p:cNvSpPr>
            <a:spLocks noChangeArrowheads="1"/>
          </p:cNvSpPr>
          <p:nvPr/>
        </p:nvSpPr>
        <p:spPr bwMode="auto">
          <a:xfrm>
            <a:off x="6434138" y="3886200"/>
            <a:ext cx="1593850" cy="304800"/>
          </a:xfrm>
          <a:prstGeom prst="rect">
            <a:avLst/>
          </a:prstGeom>
          <a:noFill/>
          <a:ln w="9525">
            <a:noFill/>
            <a:miter lim="800000"/>
          </a:ln>
        </p:spPr>
        <p:txBody>
          <a:bodyPr/>
          <a:lstStyle/>
          <a:p>
            <a:pPr algn="just" eaLnBrk="0" hangingPunct="0"/>
            <a:r>
              <a:rPr lang="zh-CN" altLang="en-US" sz="2400"/>
              <a:t>输出栅</a:t>
            </a:r>
            <a:endParaRPr lang="zh-CN" altLang="en-US" sz="2400"/>
          </a:p>
        </p:txBody>
      </p:sp>
      <p:sp>
        <p:nvSpPr>
          <p:cNvPr id="118829" name="Rectangle 134"/>
          <p:cNvSpPr>
            <a:spLocks noChangeArrowheads="1"/>
          </p:cNvSpPr>
          <p:nvPr/>
        </p:nvSpPr>
        <p:spPr bwMode="auto">
          <a:xfrm>
            <a:off x="1116013" y="3789363"/>
            <a:ext cx="1177925" cy="269875"/>
          </a:xfrm>
          <a:prstGeom prst="rect">
            <a:avLst/>
          </a:prstGeom>
          <a:noFill/>
          <a:ln w="9525">
            <a:noFill/>
            <a:miter lim="800000"/>
          </a:ln>
        </p:spPr>
        <p:txBody>
          <a:bodyPr/>
          <a:lstStyle/>
          <a:p>
            <a:pPr algn="just" eaLnBrk="0" hangingPunct="0"/>
            <a:r>
              <a:rPr lang="zh-CN" altLang="en-US" sz="2400"/>
              <a:t>输入栅</a:t>
            </a:r>
            <a:endParaRPr lang="zh-CN" altLang="en-US" sz="2400"/>
          </a:p>
        </p:txBody>
      </p:sp>
      <p:sp>
        <p:nvSpPr>
          <p:cNvPr id="118830" name="Rectangle 135"/>
          <p:cNvSpPr>
            <a:spLocks noChangeArrowheads="1"/>
          </p:cNvSpPr>
          <p:nvPr/>
        </p:nvSpPr>
        <p:spPr bwMode="auto">
          <a:xfrm>
            <a:off x="179388" y="4292600"/>
            <a:ext cx="1992312" cy="414338"/>
          </a:xfrm>
          <a:prstGeom prst="rect">
            <a:avLst/>
          </a:prstGeom>
          <a:noFill/>
          <a:ln w="9525">
            <a:noFill/>
            <a:miter lim="800000"/>
          </a:ln>
        </p:spPr>
        <p:txBody>
          <a:bodyPr/>
          <a:lstStyle/>
          <a:p>
            <a:pPr algn="just" eaLnBrk="0" hangingPunct="0"/>
            <a:r>
              <a:rPr lang="zh-CN" altLang="en-US" sz="2400"/>
              <a:t>输入二极管</a:t>
            </a:r>
            <a:endParaRPr lang="zh-CN" altLang="en-US" sz="2400"/>
          </a:p>
        </p:txBody>
      </p:sp>
      <p:sp>
        <p:nvSpPr>
          <p:cNvPr id="118831" name="Rectangle 136"/>
          <p:cNvSpPr>
            <a:spLocks noChangeArrowheads="1"/>
          </p:cNvSpPr>
          <p:nvPr/>
        </p:nvSpPr>
        <p:spPr bwMode="auto">
          <a:xfrm>
            <a:off x="7019925" y="4221163"/>
            <a:ext cx="1944688" cy="476250"/>
          </a:xfrm>
          <a:prstGeom prst="rect">
            <a:avLst/>
          </a:prstGeom>
          <a:noFill/>
          <a:ln w="9525">
            <a:noFill/>
            <a:miter lim="800000"/>
          </a:ln>
        </p:spPr>
        <p:txBody>
          <a:bodyPr/>
          <a:lstStyle/>
          <a:p>
            <a:pPr algn="just" eaLnBrk="0" hangingPunct="0"/>
            <a:r>
              <a:rPr lang="zh-CN" altLang="en-US" sz="2400"/>
              <a:t>输出二极管</a:t>
            </a:r>
            <a:endParaRPr lang="zh-CN" altLang="en-US" sz="2400"/>
          </a:p>
        </p:txBody>
      </p:sp>
      <p:sp>
        <p:nvSpPr>
          <p:cNvPr id="118832" name="Rectangle 137"/>
          <p:cNvSpPr>
            <a:spLocks noChangeArrowheads="1"/>
          </p:cNvSpPr>
          <p:nvPr/>
        </p:nvSpPr>
        <p:spPr bwMode="auto">
          <a:xfrm>
            <a:off x="5611813" y="4859338"/>
            <a:ext cx="531812" cy="250825"/>
          </a:xfrm>
          <a:prstGeom prst="rect">
            <a:avLst/>
          </a:prstGeom>
          <a:solidFill>
            <a:srgbClr val="FFFFFF"/>
          </a:solidFill>
          <a:ln w="9525">
            <a:noFill/>
            <a:miter lim="800000"/>
          </a:ln>
        </p:spPr>
        <p:txBody>
          <a:bodyPr/>
          <a:lstStyle/>
          <a:p>
            <a:endParaRPr lang="zh-CN" altLang="en-US"/>
          </a:p>
        </p:txBody>
      </p:sp>
      <p:sp>
        <p:nvSpPr>
          <p:cNvPr id="118833" name="Rectangle 138"/>
          <p:cNvSpPr>
            <a:spLocks noChangeArrowheads="1"/>
          </p:cNvSpPr>
          <p:nvPr/>
        </p:nvSpPr>
        <p:spPr bwMode="auto">
          <a:xfrm>
            <a:off x="5448300" y="4743450"/>
            <a:ext cx="852488" cy="1133475"/>
          </a:xfrm>
          <a:prstGeom prst="rect">
            <a:avLst/>
          </a:prstGeom>
          <a:noFill/>
          <a:ln w="9525">
            <a:noFill/>
            <a:miter lim="800000"/>
          </a:ln>
        </p:spPr>
        <p:txBody>
          <a:bodyPr/>
          <a:lstStyle/>
          <a:p>
            <a:pPr algn="just" eaLnBrk="0" hangingPunct="0"/>
            <a:r>
              <a:rPr lang="en-US" altLang="zh-CN" sz="2000"/>
              <a:t>  </a:t>
            </a:r>
            <a:r>
              <a:rPr lang="en-US" altLang="zh-CN" sz="2400">
                <a:solidFill>
                  <a:srgbClr val="FF0000"/>
                </a:solidFill>
              </a:rPr>
              <a:t>SiO</a:t>
            </a:r>
            <a:r>
              <a:rPr lang="en-US" altLang="zh-CN" sz="2400" baseline="-25000">
                <a:solidFill>
                  <a:srgbClr val="FF0000"/>
                </a:solidFill>
              </a:rPr>
              <a:t>2</a:t>
            </a:r>
            <a:endParaRPr lang="en-US" altLang="zh-CN" sz="2400">
              <a:solidFill>
                <a:srgbClr val="FF0000"/>
              </a:solidFill>
            </a:endParaRPr>
          </a:p>
        </p:txBody>
      </p:sp>
      <p:sp>
        <p:nvSpPr>
          <p:cNvPr id="118834" name="Rectangle 139"/>
          <p:cNvSpPr>
            <a:spLocks noChangeArrowheads="1"/>
          </p:cNvSpPr>
          <p:nvPr/>
        </p:nvSpPr>
        <p:spPr bwMode="auto">
          <a:xfrm>
            <a:off x="1584325" y="6381750"/>
            <a:ext cx="4678363" cy="476250"/>
          </a:xfrm>
          <a:prstGeom prst="rect">
            <a:avLst/>
          </a:prstGeom>
          <a:noFill/>
          <a:ln w="9525">
            <a:noFill/>
            <a:miter lim="800000"/>
          </a:ln>
        </p:spPr>
        <p:txBody>
          <a:bodyPr/>
          <a:lstStyle/>
          <a:p>
            <a:pPr algn="just" eaLnBrk="0" hangingPunct="0"/>
            <a:r>
              <a:rPr lang="en-US" altLang="zh-CN" sz="2400"/>
              <a:t>                CCD</a:t>
            </a:r>
            <a:r>
              <a:rPr lang="zh-CN" altLang="en-US" sz="2400"/>
              <a:t>的</a:t>
            </a:r>
            <a:r>
              <a:rPr lang="en-US" altLang="zh-CN" sz="2400"/>
              <a:t>MOS</a:t>
            </a:r>
            <a:r>
              <a:rPr lang="zh-CN" altLang="en-US" sz="2400"/>
              <a:t>结构</a:t>
            </a:r>
            <a:endParaRPr lang="zh-CN" altLang="en-US" sz="2400"/>
          </a:p>
        </p:txBody>
      </p:sp>
      <p:sp>
        <p:nvSpPr>
          <p:cNvPr id="283788" name="Line 140"/>
          <p:cNvSpPr>
            <a:spLocks noChangeShapeType="1"/>
          </p:cNvSpPr>
          <p:nvPr/>
        </p:nvSpPr>
        <p:spPr bwMode="auto">
          <a:xfrm>
            <a:off x="1836738" y="4735513"/>
            <a:ext cx="368300" cy="0"/>
          </a:xfrm>
          <a:prstGeom prst="line">
            <a:avLst/>
          </a:prstGeom>
        </p:spPr>
        <p:style>
          <a:lnRef idx="1">
            <a:schemeClr val="accent3"/>
          </a:lnRef>
          <a:fillRef idx="0">
            <a:schemeClr val="accent3"/>
          </a:fillRef>
          <a:effectRef idx="0">
            <a:schemeClr val="accent3"/>
          </a:effectRef>
          <a:fontRef idx="minor">
            <a:schemeClr val="tx1"/>
          </a:fontRef>
        </p:style>
        <p:txBody>
          <a:bodyPr/>
          <a:lstStyle/>
          <a:p>
            <a:pPr>
              <a:defRPr/>
            </a:pPr>
            <a:endParaRPr lang="zh-CN" altLang="en-US"/>
          </a:p>
        </p:txBody>
      </p:sp>
      <p:sp>
        <p:nvSpPr>
          <p:cNvPr id="283789" name="Line 141"/>
          <p:cNvSpPr>
            <a:spLocks noChangeShapeType="1"/>
          </p:cNvSpPr>
          <p:nvPr/>
        </p:nvSpPr>
        <p:spPr bwMode="auto">
          <a:xfrm>
            <a:off x="2322513"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0" name="Line 142"/>
          <p:cNvSpPr>
            <a:spLocks noChangeShapeType="1"/>
          </p:cNvSpPr>
          <p:nvPr/>
        </p:nvSpPr>
        <p:spPr bwMode="auto">
          <a:xfrm>
            <a:off x="6637338"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1" name="Line 143"/>
          <p:cNvSpPr>
            <a:spLocks noChangeShapeType="1"/>
          </p:cNvSpPr>
          <p:nvPr/>
        </p:nvSpPr>
        <p:spPr bwMode="auto">
          <a:xfrm>
            <a:off x="3295650"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2" name="Line 144"/>
          <p:cNvSpPr>
            <a:spLocks noChangeShapeType="1"/>
          </p:cNvSpPr>
          <p:nvPr/>
        </p:nvSpPr>
        <p:spPr bwMode="auto">
          <a:xfrm>
            <a:off x="2787650"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3" name="Line 145"/>
          <p:cNvSpPr>
            <a:spLocks noChangeShapeType="1"/>
          </p:cNvSpPr>
          <p:nvPr/>
        </p:nvSpPr>
        <p:spPr bwMode="auto">
          <a:xfrm>
            <a:off x="3803650"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4" name="Line 146"/>
          <p:cNvSpPr>
            <a:spLocks noChangeShapeType="1"/>
          </p:cNvSpPr>
          <p:nvPr/>
        </p:nvSpPr>
        <p:spPr bwMode="auto">
          <a:xfrm>
            <a:off x="4268788"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5" name="Line 147"/>
          <p:cNvSpPr>
            <a:spLocks noChangeShapeType="1"/>
          </p:cNvSpPr>
          <p:nvPr/>
        </p:nvSpPr>
        <p:spPr bwMode="auto">
          <a:xfrm>
            <a:off x="4754563"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6" name="Line 148"/>
          <p:cNvSpPr>
            <a:spLocks noChangeShapeType="1"/>
          </p:cNvSpPr>
          <p:nvPr/>
        </p:nvSpPr>
        <p:spPr bwMode="auto">
          <a:xfrm>
            <a:off x="5199063"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7" name="Line 149"/>
          <p:cNvSpPr>
            <a:spLocks noChangeShapeType="1"/>
          </p:cNvSpPr>
          <p:nvPr/>
        </p:nvSpPr>
        <p:spPr bwMode="auto">
          <a:xfrm>
            <a:off x="5664200"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283798" name="Line 150"/>
          <p:cNvSpPr>
            <a:spLocks noChangeShapeType="1"/>
          </p:cNvSpPr>
          <p:nvPr/>
        </p:nvSpPr>
        <p:spPr bwMode="auto">
          <a:xfrm>
            <a:off x="6151563" y="4735513"/>
            <a:ext cx="368300"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a:defRPr/>
            </a:pPr>
            <a:endParaRPr lang="zh-CN" altLang="en-US"/>
          </a:p>
        </p:txBody>
      </p:sp>
      <p:sp>
        <p:nvSpPr>
          <p:cNvPr id="118846" name="Line 151"/>
          <p:cNvSpPr>
            <a:spLocks noChangeShapeType="1"/>
          </p:cNvSpPr>
          <p:nvPr/>
        </p:nvSpPr>
        <p:spPr bwMode="auto">
          <a:xfrm flipH="1">
            <a:off x="2362200" y="5486400"/>
            <a:ext cx="533400" cy="533400"/>
          </a:xfrm>
          <a:prstGeom prst="line">
            <a:avLst/>
          </a:prstGeom>
          <a:noFill/>
          <a:ln w="9525">
            <a:solidFill>
              <a:schemeClr val="tx1"/>
            </a:solidFill>
            <a:round/>
          </a:ln>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rrowheads="1"/>
          </p:cNvSpPr>
          <p:nvPr>
            <p:ph type="title"/>
          </p:nvPr>
        </p:nvSpPr>
        <p:spPr>
          <a:xfrm>
            <a:off x="323215" y="836930"/>
            <a:ext cx="7970520" cy="1143000"/>
          </a:xfrm>
        </p:spPr>
        <p:txBody>
          <a:bodyPr/>
          <a:lstStyle/>
          <a:p>
            <a:pPr algn="l" eaLnBrk="1" hangingPunct="1"/>
            <a:r>
              <a:rPr lang="en-US" altLang="zh-CN" dirty="0" smtClean="0">
                <a:solidFill>
                  <a:srgbClr val="FFFF00"/>
                </a:solidFill>
              </a:rPr>
              <a:t>CCD</a:t>
            </a:r>
            <a:r>
              <a:rPr lang="zh-CN" altLang="en-US" dirty="0" smtClean="0">
                <a:solidFill>
                  <a:srgbClr val="FFFF00"/>
                </a:solidFill>
              </a:rPr>
              <a:t>的组成结构 </a:t>
            </a:r>
            <a:endParaRPr lang="zh-CN" altLang="en-US" dirty="0" smtClean="0">
              <a:solidFill>
                <a:srgbClr val="FFFF00"/>
              </a:solidFill>
            </a:endParaRPr>
          </a:p>
        </p:txBody>
      </p:sp>
      <p:sp>
        <p:nvSpPr>
          <p:cNvPr id="21508" name="Rectangle 3"/>
          <p:cNvSpPr>
            <a:spLocks noGrp="1" noRot="1" noChangeArrowheads="1"/>
          </p:cNvSpPr>
          <p:nvPr>
            <p:ph type="body" idx="1"/>
          </p:nvPr>
        </p:nvSpPr>
        <p:spPr>
          <a:xfrm>
            <a:off x="467360" y="2132965"/>
            <a:ext cx="8229600" cy="3578225"/>
          </a:xfrm>
        </p:spPr>
        <p:txBody>
          <a:bodyPr/>
          <a:lstStyle/>
          <a:p>
            <a:pPr eaLnBrk="1" latinLnBrk="0" hangingPunct="1">
              <a:lnSpc>
                <a:spcPct val="150000"/>
              </a:lnSpc>
              <a:spcBef>
                <a:spcPts val="0"/>
              </a:spcBef>
            </a:pPr>
            <a:r>
              <a:rPr lang="en-US" altLang="zh-CN" sz="2400" dirty="0" smtClean="0">
                <a:latin typeface="隶书" panose="02010509060101010101" pitchFamily="49" charset="-122"/>
                <a:ea typeface="隶书" panose="02010509060101010101" pitchFamily="49" charset="-122"/>
              </a:rPr>
              <a:t>CCD </a:t>
            </a:r>
            <a:r>
              <a:rPr lang="zh-CN" altLang="en-US" sz="2400" dirty="0" smtClean="0">
                <a:latin typeface="隶书" panose="02010509060101010101" pitchFamily="49" charset="-122"/>
                <a:ea typeface="隶书" panose="02010509060101010101" pitchFamily="49" charset="-122"/>
              </a:rPr>
              <a:t>的组成主要是由</a:t>
            </a:r>
            <a:r>
              <a:rPr lang="zh-CN" altLang="en-US" sz="2400" dirty="0" smtClean="0">
                <a:solidFill>
                  <a:srgbClr val="FFFF00"/>
                </a:solidFill>
                <a:latin typeface="隶书" panose="02010509060101010101" pitchFamily="49" charset="-122"/>
                <a:ea typeface="隶书" panose="02010509060101010101" pitchFamily="49" charset="-122"/>
                <a:sym typeface="+mn-ea"/>
              </a:rPr>
              <a:t>聚光镜片、</a:t>
            </a:r>
            <a:r>
              <a:rPr lang="zh-CN" altLang="en-US" sz="2400" dirty="0" smtClean="0">
                <a:solidFill>
                  <a:srgbClr val="FFFF00"/>
                </a:solidFill>
                <a:latin typeface="隶书" panose="02010509060101010101" pitchFamily="49" charset="-122"/>
                <a:ea typeface="隶书" panose="02010509060101010101" pitchFamily="49" charset="-122"/>
              </a:rPr>
              <a:t>一个类似马赛克的网格以及垫于最底下的电子线路矩阵</a:t>
            </a:r>
            <a:r>
              <a:rPr lang="zh-CN" altLang="en-US" sz="2400" dirty="0" smtClean="0">
                <a:latin typeface="隶书" panose="02010509060101010101" pitchFamily="49" charset="-122"/>
                <a:ea typeface="隶书" panose="02010509060101010101" pitchFamily="49" charset="-122"/>
              </a:rPr>
              <a:t>所组成。 </a:t>
            </a:r>
            <a:endParaRPr lang="zh-CN" altLang="en-US" sz="2400"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zh-CN" altLang="en-US" sz="2400" dirty="0" smtClean="0">
                <a:latin typeface="隶书" panose="02010509060101010101" pitchFamily="49" charset="-122"/>
                <a:ea typeface="隶书" panose="02010509060101010101" pitchFamily="49" charset="-122"/>
                <a:sym typeface="+mn-ea"/>
              </a:rPr>
              <a:t>和传统底片相比，</a:t>
            </a:r>
            <a:r>
              <a:rPr lang="en-US" altLang="zh-CN" sz="2400" dirty="0" smtClean="0">
                <a:latin typeface="隶书" panose="02010509060101010101" pitchFamily="49" charset="-122"/>
                <a:ea typeface="隶书" panose="02010509060101010101" pitchFamily="49" charset="-122"/>
                <a:sym typeface="+mn-ea"/>
              </a:rPr>
              <a:t>CCD </a:t>
            </a:r>
            <a:r>
              <a:rPr lang="zh-CN" altLang="en-US" sz="2400" dirty="0" smtClean="0">
                <a:latin typeface="隶书" panose="02010509060101010101" pitchFamily="49" charset="-122"/>
                <a:ea typeface="隶书" panose="02010509060101010101" pitchFamily="49" charset="-122"/>
                <a:sym typeface="+mn-ea"/>
              </a:rPr>
              <a:t>更接近于人眼对视觉的工作方式。只不过，人眼的视网膜是由负责光强度感应的杆细胞和色彩感应的锥细胞，分工合作组成视觉感应。</a:t>
            </a:r>
            <a:endParaRPr lang="zh-CN" altLang="en-US" sz="2400"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endParaRPr lang="zh-CN" altLang="en-US" sz="2400" dirty="0" smtClean="0">
              <a:latin typeface="隶书" panose="02010509060101010101" pitchFamily="49" charset="-122"/>
              <a:ea typeface="隶书" panose="020105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Rot="1" noChangeArrowheads="1"/>
          </p:cNvSpPr>
          <p:nvPr>
            <p:ph type="title"/>
          </p:nvPr>
        </p:nvSpPr>
        <p:spPr>
          <a:xfrm>
            <a:off x="468313" y="260350"/>
            <a:ext cx="8229600" cy="768350"/>
          </a:xfrm>
        </p:spPr>
        <p:txBody>
          <a:bodyPr/>
          <a:lstStyle/>
          <a:p>
            <a:pPr algn="l" eaLnBrk="1" hangingPunct="1"/>
            <a:r>
              <a:rPr lang="en-US" altLang="zh-CN" dirty="0" smtClean="0"/>
              <a:t> </a:t>
            </a:r>
            <a:r>
              <a:rPr lang="en-US" altLang="zh-CN" b="1" dirty="0" smtClean="0">
                <a:solidFill>
                  <a:srgbClr val="FFFF00"/>
                </a:solidFill>
                <a:latin typeface="隶书" panose="02010509060101010101" pitchFamily="49" charset="-122"/>
                <a:ea typeface="隶书" panose="02010509060101010101" pitchFamily="49" charset="-122"/>
              </a:rPr>
              <a:t>CCD</a:t>
            </a:r>
            <a:r>
              <a:rPr lang="zh-CN" altLang="en-US" b="1" dirty="0" smtClean="0">
                <a:solidFill>
                  <a:srgbClr val="FFFF00"/>
                </a:solidFill>
                <a:latin typeface="隶书" panose="02010509060101010101" pitchFamily="49" charset="-122"/>
                <a:ea typeface="隶书" panose="02010509060101010101" pitchFamily="49" charset="-122"/>
              </a:rPr>
              <a:t>的工作原理</a:t>
            </a:r>
            <a:r>
              <a:rPr lang="zh-CN" altLang="en-US" dirty="0" smtClean="0">
                <a:solidFill>
                  <a:srgbClr val="FFFF00"/>
                </a:solidFill>
                <a:latin typeface="隶书" panose="02010509060101010101" pitchFamily="49" charset="-122"/>
                <a:ea typeface="隶书" panose="02010509060101010101" pitchFamily="49" charset="-122"/>
              </a:rPr>
              <a:t> </a:t>
            </a:r>
            <a:endParaRPr lang="zh-CN" altLang="en-US" dirty="0" smtClean="0">
              <a:solidFill>
                <a:srgbClr val="FFFF00"/>
              </a:solidFill>
              <a:latin typeface="隶书" panose="02010509060101010101" pitchFamily="49" charset="-122"/>
              <a:ea typeface="隶书" panose="02010509060101010101" pitchFamily="49" charset="-122"/>
            </a:endParaRPr>
          </a:p>
        </p:txBody>
      </p:sp>
      <p:sp>
        <p:nvSpPr>
          <p:cNvPr id="32772" name="Rectangle 3"/>
          <p:cNvSpPr>
            <a:spLocks noGrp="1" noRot="1" noChangeArrowheads="1"/>
          </p:cNvSpPr>
          <p:nvPr>
            <p:ph type="body" idx="1"/>
          </p:nvPr>
        </p:nvSpPr>
        <p:spPr>
          <a:xfrm>
            <a:off x="179512" y="1052513"/>
            <a:ext cx="4680520" cy="3384599"/>
          </a:xfrm>
        </p:spPr>
        <p:txBody>
          <a:bodyPr/>
          <a:lstStyle/>
          <a:p>
            <a:pPr eaLnBrk="1" hangingPunct="1"/>
            <a:r>
              <a:rPr lang="en-US" altLang="zh-CN" sz="2000" dirty="0" smtClean="0"/>
              <a:t>CCD</a:t>
            </a:r>
            <a:r>
              <a:rPr lang="zh-CN" altLang="en-US" sz="2000" dirty="0" smtClean="0"/>
              <a:t>的结构就象一排排输送带上并排放满了小桶，光线就象雨滴撒入各个小桶，每个小桶就是一个像素。按下快门拍照的过程，就是按一定的顺序测量一下某一短暂的时间间隔中，小桶中落进了多少“光滴”，并记在文件中。一般的</a:t>
            </a:r>
            <a:r>
              <a:rPr lang="en-US" altLang="zh-CN" sz="2000" dirty="0" smtClean="0"/>
              <a:t>CCD</a:t>
            </a:r>
            <a:r>
              <a:rPr lang="zh-CN" altLang="en-US" sz="2000" dirty="0" smtClean="0"/>
              <a:t>每原色的光度用</a:t>
            </a:r>
            <a:r>
              <a:rPr lang="en-US" altLang="zh-CN" sz="2000" dirty="0" smtClean="0"/>
              <a:t>8</a:t>
            </a:r>
            <a:r>
              <a:rPr lang="zh-CN" altLang="en-US" sz="2000" dirty="0" smtClean="0"/>
              <a:t>位来记录，即其小桶上的刻度有</a:t>
            </a:r>
            <a:r>
              <a:rPr lang="en-US" altLang="zh-CN" sz="2000" dirty="0" smtClean="0"/>
              <a:t>8</a:t>
            </a:r>
            <a:r>
              <a:rPr lang="zh-CN" altLang="en-US" sz="2000" dirty="0" smtClean="0"/>
              <a:t>格，也有的是</a:t>
            </a:r>
            <a:r>
              <a:rPr lang="en-US" altLang="zh-CN" sz="2000" dirty="0" smtClean="0"/>
              <a:t>10</a:t>
            </a:r>
            <a:r>
              <a:rPr lang="zh-CN" altLang="en-US" sz="2000" dirty="0" smtClean="0"/>
              <a:t>位甚至</a:t>
            </a:r>
            <a:r>
              <a:rPr lang="en-US" altLang="zh-CN" sz="2000" dirty="0" smtClean="0"/>
              <a:t>12</a:t>
            </a:r>
            <a:r>
              <a:rPr lang="zh-CN" altLang="en-US" sz="2000" dirty="0" smtClean="0"/>
              <a:t>位，</a:t>
            </a:r>
            <a:r>
              <a:rPr lang="en-US" altLang="zh-CN" sz="2000" dirty="0" smtClean="0"/>
              <a:t>10</a:t>
            </a:r>
            <a:r>
              <a:rPr lang="zh-CN" altLang="en-US" sz="2000" dirty="0" smtClean="0"/>
              <a:t>位或</a:t>
            </a:r>
            <a:r>
              <a:rPr lang="en-US" altLang="zh-CN" sz="2000" dirty="0" smtClean="0"/>
              <a:t>12</a:t>
            </a:r>
            <a:r>
              <a:rPr lang="zh-CN" altLang="en-US" sz="2000" dirty="0" smtClean="0"/>
              <a:t>位的</a:t>
            </a:r>
            <a:r>
              <a:rPr lang="en-US" altLang="zh-CN" sz="2000" dirty="0" smtClean="0"/>
              <a:t>CCD</a:t>
            </a:r>
            <a:r>
              <a:rPr lang="zh-CN" altLang="en-US" sz="2000" dirty="0" smtClean="0"/>
              <a:t>在记录色彩时可以更精确，尤其是在光线比较暗时</a:t>
            </a:r>
            <a:r>
              <a:rPr lang="zh-CN" altLang="en-US" sz="2000" dirty="0" smtClean="0"/>
              <a:t>。</a:t>
            </a:r>
            <a:endParaRPr lang="zh-CN" altLang="en-US" sz="2000" dirty="0" smtClean="0"/>
          </a:p>
        </p:txBody>
      </p:sp>
      <p:pic>
        <p:nvPicPr>
          <p:cNvPr id="32773" name="Picture 5" descr="未命名8"/>
          <p:cNvPicPr>
            <a:picLocks noChangeAspect="1" noChangeArrowheads="1"/>
          </p:cNvPicPr>
          <p:nvPr/>
        </p:nvPicPr>
        <p:blipFill>
          <a:blip r:embed="rId1" cstate="print">
            <a:clrChange>
              <a:clrFrom>
                <a:srgbClr val="040404"/>
              </a:clrFrom>
              <a:clrTo>
                <a:srgbClr val="040404">
                  <a:alpha val="0"/>
                </a:srgbClr>
              </a:clrTo>
            </a:clrChange>
          </a:blip>
          <a:srcRect r="33757" b="30295"/>
          <a:stretch>
            <a:fillRect/>
          </a:stretch>
        </p:blipFill>
        <p:spPr bwMode="auto">
          <a:xfrm>
            <a:off x="4860032" y="1052736"/>
            <a:ext cx="4032250" cy="3182938"/>
          </a:xfrm>
          <a:prstGeom prst="rect">
            <a:avLst/>
          </a:prstGeom>
          <a:noFill/>
          <a:ln w="9525">
            <a:noFill/>
            <a:miter lim="800000"/>
            <a:headEnd/>
            <a:tailEnd/>
          </a:ln>
        </p:spPr>
      </p:pic>
      <p:sp>
        <p:nvSpPr>
          <p:cNvPr id="6" name="TextBox 5"/>
          <p:cNvSpPr txBox="1"/>
          <p:nvPr/>
        </p:nvSpPr>
        <p:spPr>
          <a:xfrm>
            <a:off x="683568" y="4653136"/>
            <a:ext cx="8208912" cy="1938992"/>
          </a:xfrm>
          <a:prstGeom prst="rect">
            <a:avLst/>
          </a:prstGeom>
          <a:noFill/>
        </p:spPr>
        <p:txBody>
          <a:bodyPr wrap="square" rtlCol="0">
            <a:spAutoFit/>
          </a:bodyPr>
          <a:lstStyle/>
          <a:p>
            <a:r>
              <a:rPr lang="zh-CN" altLang="en-US" sz="2400" dirty="0" smtClean="0"/>
              <a:t>早期的</a:t>
            </a:r>
            <a:r>
              <a:rPr lang="en-US" altLang="zh-CN" sz="2400" dirty="0" smtClean="0"/>
              <a:t>CCD</a:t>
            </a:r>
            <a:r>
              <a:rPr lang="zh-CN" altLang="en-US" sz="2400" dirty="0" smtClean="0"/>
              <a:t>是隔行扫描的，同一时刻，每两行小桶，只有一行被测量，这样可以提高快门速度，但图像精度大为降低。 随着技术的进步，人们已能让</a:t>
            </a:r>
            <a:r>
              <a:rPr lang="en-US" altLang="zh-CN" sz="2400" dirty="0" smtClean="0"/>
              <a:t>CCD</a:t>
            </a:r>
            <a:r>
              <a:rPr lang="zh-CN" altLang="en-US" sz="2400" dirty="0" smtClean="0"/>
              <a:t>记录在几十分之一秒，甚至几千分之一秒的时间里，落进各个“小桶”的“光滴”的量，所以，新的</a:t>
            </a:r>
            <a:r>
              <a:rPr lang="en-US" altLang="zh-CN" sz="2400" dirty="0" smtClean="0"/>
              <a:t>CCD</a:t>
            </a:r>
            <a:r>
              <a:rPr lang="zh-CN" altLang="en-US" sz="2400" dirty="0" smtClean="0"/>
              <a:t>一般都是逐行扫描的。</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Rot="1" noChangeArrowheads="1"/>
          </p:cNvSpPr>
          <p:nvPr>
            <p:ph type="title"/>
          </p:nvPr>
        </p:nvSpPr>
        <p:spPr/>
        <p:txBody>
          <a:bodyPr/>
          <a:lstStyle/>
          <a:p>
            <a:pPr algn="l" eaLnBrk="1" hangingPunct="1"/>
            <a:r>
              <a:rPr lang="zh-CN" altLang="en-US" dirty="0" smtClean="0">
                <a:solidFill>
                  <a:srgbClr val="FFFF00"/>
                </a:solidFill>
                <a:latin typeface="隶书" panose="02010509060101010101" pitchFamily="49" charset="-122"/>
                <a:ea typeface="隶书" panose="02010509060101010101" pitchFamily="49" charset="-122"/>
              </a:rPr>
              <a:t>彩色</a:t>
            </a:r>
            <a:r>
              <a:rPr lang="en-US" altLang="zh-CN" dirty="0" smtClean="0">
                <a:solidFill>
                  <a:srgbClr val="FFFF00"/>
                </a:solidFill>
                <a:latin typeface="隶书" panose="02010509060101010101" pitchFamily="49" charset="-122"/>
                <a:ea typeface="隶书" panose="02010509060101010101" pitchFamily="49" charset="-122"/>
              </a:rPr>
              <a:t>CCD</a:t>
            </a:r>
            <a:r>
              <a:rPr lang="zh-CN" altLang="en-US" dirty="0" smtClean="0">
                <a:solidFill>
                  <a:srgbClr val="FFFF00"/>
                </a:solidFill>
                <a:latin typeface="隶书" panose="02010509060101010101" pitchFamily="49" charset="-122"/>
                <a:ea typeface="隶书" panose="02010509060101010101" pitchFamily="49" charset="-122"/>
              </a:rPr>
              <a:t>的组成结构分图</a:t>
            </a:r>
            <a:endParaRPr lang="zh-CN" altLang="en-US" dirty="0" smtClean="0">
              <a:solidFill>
                <a:srgbClr val="FFFF00"/>
              </a:solidFill>
              <a:latin typeface="隶书" panose="02010509060101010101" pitchFamily="49" charset="-122"/>
              <a:ea typeface="隶书" panose="02010509060101010101" pitchFamily="49" charset="-122"/>
            </a:endParaRPr>
          </a:p>
        </p:txBody>
      </p:sp>
      <p:sp>
        <p:nvSpPr>
          <p:cNvPr id="23556" name="Rectangle 5"/>
          <p:cNvSpPr>
            <a:spLocks noGrp="1" noRot="1" noChangeArrowheads="1"/>
          </p:cNvSpPr>
          <p:nvPr>
            <p:ph type="body" idx="1"/>
          </p:nvPr>
        </p:nvSpPr>
        <p:spPr>
          <a:xfrm>
            <a:off x="457200" y="1268413"/>
            <a:ext cx="8229600" cy="5040312"/>
          </a:xfrm>
        </p:spPr>
        <p:txBody>
          <a:bodyPr/>
          <a:lstStyle/>
          <a:p>
            <a:pPr eaLnBrk="1" hangingPunct="1"/>
            <a:r>
              <a:rPr lang="en-US" altLang="zh-CN" sz="2800" dirty="0" smtClean="0"/>
              <a:t>CCD </a:t>
            </a:r>
            <a:r>
              <a:rPr lang="zh-CN" altLang="en-US" sz="2800" dirty="0" smtClean="0"/>
              <a:t>的三层结构：上：增光镜片、中：色块网格  下：感应线路 </a:t>
            </a:r>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endParaRPr lang="zh-CN" altLang="en-US" sz="2800" dirty="0" smtClean="0"/>
          </a:p>
          <a:p>
            <a:pPr eaLnBrk="1" hangingPunct="1"/>
            <a:r>
              <a:rPr lang="zh-CN" altLang="en-US" sz="2800" b="1" dirty="0" smtClean="0">
                <a:latin typeface="隶书" panose="02010509060101010101" pitchFamily="49" charset="-122"/>
                <a:ea typeface="隶书" panose="02010509060101010101" pitchFamily="49" charset="-122"/>
              </a:rPr>
              <a:t>由微型镜头、马赛克分色网格，及垫于最底层的电子线路矩阵所组成 </a:t>
            </a:r>
            <a:endParaRPr lang="zh-CN" altLang="en-US" sz="2800" b="1" dirty="0" smtClean="0">
              <a:latin typeface="隶书" panose="02010509060101010101" pitchFamily="49" charset="-122"/>
              <a:ea typeface="隶书" panose="02010509060101010101" pitchFamily="49" charset="-122"/>
            </a:endParaRPr>
          </a:p>
        </p:txBody>
      </p:sp>
      <p:pic>
        <p:nvPicPr>
          <p:cNvPr id="23557" name="Picture 6" descr="CCD-SOMPONET"/>
          <p:cNvPicPr>
            <a:picLocks noChangeAspect="1" noChangeArrowheads="1"/>
          </p:cNvPicPr>
          <p:nvPr/>
        </p:nvPicPr>
        <p:blipFill>
          <a:blip r:embed="rId1" cstate="print"/>
          <a:srcRect/>
          <a:stretch>
            <a:fillRect/>
          </a:stretch>
        </p:blipFill>
        <p:spPr bwMode="auto">
          <a:xfrm>
            <a:off x="900113" y="2276475"/>
            <a:ext cx="3168650" cy="2633663"/>
          </a:xfrm>
          <a:prstGeom prst="rect">
            <a:avLst/>
          </a:prstGeom>
          <a:noFill/>
          <a:ln w="9525">
            <a:noFill/>
            <a:miter lim="800000"/>
            <a:headEnd/>
            <a:tailEnd/>
          </a:ln>
        </p:spPr>
      </p:pic>
      <p:pic>
        <p:nvPicPr>
          <p:cNvPr id="23558" name="Picture 7" descr="CCD-1"/>
          <p:cNvPicPr>
            <a:picLocks noChangeAspect="1" noChangeArrowheads="1"/>
          </p:cNvPicPr>
          <p:nvPr/>
        </p:nvPicPr>
        <p:blipFill>
          <a:blip r:embed="rId2" cstate="print"/>
          <a:srcRect/>
          <a:stretch>
            <a:fillRect/>
          </a:stretch>
        </p:blipFill>
        <p:spPr bwMode="auto">
          <a:xfrm>
            <a:off x="4643438" y="1844675"/>
            <a:ext cx="2879725" cy="1319213"/>
          </a:xfrm>
          <a:prstGeom prst="rect">
            <a:avLst/>
          </a:prstGeom>
          <a:noFill/>
          <a:ln w="9525">
            <a:noFill/>
            <a:miter lim="800000"/>
            <a:headEnd/>
            <a:tailEnd/>
          </a:ln>
        </p:spPr>
      </p:pic>
      <p:pic>
        <p:nvPicPr>
          <p:cNvPr id="23559" name="Picture 8" descr="CCD-8"/>
          <p:cNvPicPr>
            <a:picLocks noChangeAspect="1" noChangeArrowheads="1"/>
          </p:cNvPicPr>
          <p:nvPr/>
        </p:nvPicPr>
        <p:blipFill>
          <a:blip r:embed="rId3" cstate="print"/>
          <a:srcRect/>
          <a:stretch>
            <a:fillRect/>
          </a:stretch>
        </p:blipFill>
        <p:spPr bwMode="auto">
          <a:xfrm>
            <a:off x="4643438" y="3213100"/>
            <a:ext cx="2736850" cy="1981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Rot="1" noChangeArrowheads="1"/>
          </p:cNvSpPr>
          <p:nvPr>
            <p:ph type="title"/>
          </p:nvPr>
        </p:nvSpPr>
        <p:spPr>
          <a:xfrm>
            <a:off x="0" y="260648"/>
            <a:ext cx="8540750" cy="744538"/>
          </a:xfrm>
        </p:spPr>
        <p:txBody>
          <a:bodyPr/>
          <a:lstStyle/>
          <a:p>
            <a:pPr algn="l" eaLnBrk="1" hangingPunct="1"/>
            <a:r>
              <a:rPr lang="zh-CN" altLang="en-US" sz="4000" dirty="0" smtClean="0"/>
              <a:t>   </a:t>
            </a:r>
            <a:r>
              <a:rPr lang="zh-CN" altLang="en-US" sz="4000" dirty="0" smtClean="0">
                <a:solidFill>
                  <a:srgbClr val="FFFF00"/>
                </a:solidFill>
                <a:latin typeface="隶书" panose="02010509060101010101" pitchFamily="49" charset="-122"/>
                <a:ea typeface="隶书" panose="02010509060101010101" pitchFamily="49" charset="-122"/>
              </a:rPr>
              <a:t>彩色</a:t>
            </a:r>
            <a:r>
              <a:rPr lang="en-US" altLang="zh-CN" sz="4000" dirty="0" smtClean="0">
                <a:solidFill>
                  <a:srgbClr val="FFFF00"/>
                </a:solidFill>
                <a:latin typeface="隶书" panose="02010509060101010101" pitchFamily="49" charset="-122"/>
                <a:ea typeface="隶书" panose="02010509060101010101" pitchFamily="49" charset="-122"/>
              </a:rPr>
              <a:t>CCD</a:t>
            </a:r>
            <a:r>
              <a:rPr lang="zh-CN" altLang="en-US" sz="4000" dirty="0" smtClean="0">
                <a:solidFill>
                  <a:srgbClr val="FFFF00"/>
                </a:solidFill>
                <a:latin typeface="隶书" panose="02010509060101010101" pitchFamily="49" charset="-122"/>
                <a:ea typeface="隶书" panose="02010509060101010101" pitchFamily="49" charset="-122"/>
              </a:rPr>
              <a:t>运行图</a:t>
            </a:r>
            <a:endParaRPr lang="zh-CN" altLang="en-US" sz="4000" dirty="0" smtClean="0">
              <a:solidFill>
                <a:srgbClr val="FFFF00"/>
              </a:solidFill>
              <a:latin typeface="隶书" panose="02010509060101010101" pitchFamily="49" charset="-122"/>
              <a:ea typeface="隶书" panose="02010509060101010101" pitchFamily="49" charset="-122"/>
            </a:endParaRPr>
          </a:p>
        </p:txBody>
      </p:sp>
      <p:pic>
        <p:nvPicPr>
          <p:cNvPr id="24580" name="Picture 4" descr="CCD-1"/>
          <p:cNvPicPr>
            <a:picLocks noGrp="1" noChangeAspect="1" noChangeArrowheads="1"/>
          </p:cNvPicPr>
          <p:nvPr>
            <p:ph type="body" idx="1"/>
          </p:nvPr>
        </p:nvPicPr>
        <p:blipFill>
          <a:blip r:embed="rId1" cstate="print"/>
          <a:srcRect/>
          <a:stretch>
            <a:fillRect/>
          </a:stretch>
        </p:blipFill>
        <p:spPr>
          <a:xfrm>
            <a:off x="2987675" y="1052513"/>
            <a:ext cx="2857500" cy="2095500"/>
          </a:xfrm>
          <a:noFill/>
        </p:spPr>
      </p:pic>
      <p:pic>
        <p:nvPicPr>
          <p:cNvPr id="24581" name="Picture 5" descr="index-2"/>
          <p:cNvPicPr>
            <a:picLocks noChangeAspect="1" noChangeArrowheads="1"/>
          </p:cNvPicPr>
          <p:nvPr/>
        </p:nvPicPr>
        <p:blipFill>
          <a:blip r:embed="rId2" cstate="print"/>
          <a:srcRect/>
          <a:stretch>
            <a:fillRect/>
          </a:stretch>
        </p:blipFill>
        <p:spPr bwMode="auto">
          <a:xfrm>
            <a:off x="1763713" y="3284538"/>
            <a:ext cx="5927725" cy="28098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rrowheads="1"/>
          </p:cNvSpPr>
          <p:nvPr>
            <p:ph type="title"/>
          </p:nvPr>
        </p:nvSpPr>
        <p:spPr/>
        <p:txBody>
          <a:bodyPr/>
          <a:lstStyle/>
          <a:p>
            <a:pPr algn="l" eaLnBrk="1" hangingPunct="1"/>
            <a:r>
              <a:rPr lang="zh-CN" altLang="en-US" dirty="0" smtClean="0">
                <a:solidFill>
                  <a:srgbClr val="FFFF00"/>
                </a:solidFill>
                <a:latin typeface="隶书" panose="02010509060101010101" pitchFamily="49" charset="-122"/>
                <a:ea typeface="隶书" panose="02010509060101010101" pitchFamily="49" charset="-122"/>
              </a:rPr>
              <a:t>彩色</a:t>
            </a:r>
            <a:r>
              <a:rPr lang="en-US" altLang="zh-CN" dirty="0" smtClean="0">
                <a:solidFill>
                  <a:srgbClr val="FFFF00"/>
                </a:solidFill>
                <a:latin typeface="隶书" panose="02010509060101010101" pitchFamily="49" charset="-122"/>
                <a:ea typeface="隶书" panose="02010509060101010101" pitchFamily="49" charset="-122"/>
              </a:rPr>
              <a:t>CCD</a:t>
            </a:r>
            <a:r>
              <a:rPr lang="zh-CN" altLang="en-US" dirty="0" smtClean="0">
                <a:solidFill>
                  <a:srgbClr val="FFFF00"/>
                </a:solidFill>
                <a:latin typeface="隶书" panose="02010509060101010101" pitchFamily="49" charset="-122"/>
                <a:ea typeface="隶书" panose="02010509060101010101" pitchFamily="49" charset="-122"/>
              </a:rPr>
              <a:t>运行图说明</a:t>
            </a:r>
            <a:endParaRPr lang="zh-CN" altLang="en-US" dirty="0" smtClean="0">
              <a:solidFill>
                <a:srgbClr val="FFFF00"/>
              </a:solidFill>
              <a:latin typeface="隶书" panose="02010509060101010101" pitchFamily="49" charset="-122"/>
              <a:ea typeface="隶书" panose="02010509060101010101" pitchFamily="49" charset="-122"/>
            </a:endParaRPr>
          </a:p>
        </p:txBody>
      </p:sp>
      <p:sp>
        <p:nvSpPr>
          <p:cNvPr id="25604" name="Rectangle 3"/>
          <p:cNvSpPr>
            <a:spLocks noGrp="1" noRot="1" noChangeArrowheads="1"/>
          </p:cNvSpPr>
          <p:nvPr>
            <p:ph type="body" idx="1"/>
          </p:nvPr>
        </p:nvSpPr>
        <p:spPr>
          <a:xfrm>
            <a:off x="323528" y="1268760"/>
            <a:ext cx="8229600" cy="4495800"/>
          </a:xfrm>
        </p:spPr>
        <p:txBody>
          <a:bodyPr/>
          <a:lstStyle/>
          <a:p>
            <a:pPr eaLnBrk="1" hangingPunct="1"/>
            <a:r>
              <a:rPr lang="zh-CN" altLang="en-US" sz="2400" dirty="0" smtClean="0">
                <a:latin typeface="隶书" panose="02010509060101010101" pitchFamily="49" charset="-122"/>
                <a:ea typeface="隶书" panose="02010509060101010101" pitchFamily="49" charset="-122"/>
              </a:rPr>
              <a:t>是</a:t>
            </a:r>
            <a:r>
              <a:rPr lang="en-US" altLang="zh-CN" sz="2400" dirty="0" smtClean="0">
                <a:latin typeface="隶书" panose="02010509060101010101" pitchFamily="49" charset="-122"/>
                <a:ea typeface="隶书" panose="02010509060101010101" pitchFamily="49" charset="-122"/>
              </a:rPr>
              <a:t>1980</a:t>
            </a:r>
            <a:r>
              <a:rPr lang="zh-CN" altLang="en-US" sz="2400" dirty="0" smtClean="0">
                <a:latin typeface="隶书" panose="02010509060101010101" pitchFamily="49" charset="-122"/>
                <a:ea typeface="隶书" panose="02010509060101010101" pitchFamily="49" charset="-122"/>
              </a:rPr>
              <a:t>年初，由</a:t>
            </a:r>
            <a:r>
              <a:rPr lang="en-US" altLang="zh-CN" sz="2400" dirty="0" smtClean="0">
                <a:solidFill>
                  <a:srgbClr val="FFFF00"/>
                </a:solidFill>
                <a:latin typeface="隶书" panose="02010509060101010101" pitchFamily="49" charset="-122"/>
                <a:ea typeface="隶书" panose="02010509060101010101" pitchFamily="49" charset="-122"/>
              </a:rPr>
              <a:t>SONY</a:t>
            </a:r>
            <a:r>
              <a:rPr lang="zh-CN" altLang="en-US" sz="2400" dirty="0" smtClean="0">
                <a:latin typeface="隶书" panose="02010509060101010101" pitchFamily="49" charset="-122"/>
                <a:ea typeface="隶书" panose="02010509060101010101" pitchFamily="49" charset="-122"/>
              </a:rPr>
              <a:t>领先发展出来的技术。 这是为了有效提升</a:t>
            </a:r>
            <a:r>
              <a:rPr lang="en-US" altLang="zh-CN" sz="2400" dirty="0" smtClean="0">
                <a:latin typeface="隶书" panose="02010509060101010101" pitchFamily="49" charset="-122"/>
                <a:ea typeface="隶书" panose="02010509060101010101" pitchFamily="49" charset="-122"/>
              </a:rPr>
              <a:t>CCD </a:t>
            </a:r>
            <a:r>
              <a:rPr lang="zh-CN" altLang="en-US" sz="2400" dirty="0" smtClean="0">
                <a:latin typeface="隶书" panose="02010509060101010101" pitchFamily="49" charset="-122"/>
                <a:ea typeface="隶书" panose="02010509060101010101" pitchFamily="49" charset="-122"/>
              </a:rPr>
              <a:t>的总画素，又要确保单一画素持续缩小以维持</a:t>
            </a:r>
            <a:r>
              <a:rPr lang="en-US" altLang="zh-CN" sz="2400" dirty="0" smtClean="0">
                <a:latin typeface="隶书" panose="02010509060101010101" pitchFamily="49" charset="-122"/>
                <a:ea typeface="隶书" panose="02010509060101010101" pitchFamily="49" charset="-122"/>
              </a:rPr>
              <a:t>CCD</a:t>
            </a:r>
            <a:r>
              <a:rPr lang="zh-CN" altLang="en-US" sz="2400" dirty="0" smtClean="0">
                <a:latin typeface="隶书" panose="02010509060101010101" pitchFamily="49" charset="-122"/>
                <a:ea typeface="隶书" panose="02010509060101010101" pitchFamily="49" charset="-122"/>
              </a:rPr>
              <a:t>的标准体积。因此，必须</a:t>
            </a:r>
            <a:r>
              <a:rPr lang="zh-CN" altLang="en-US" sz="2400" dirty="0" smtClean="0">
                <a:solidFill>
                  <a:srgbClr val="FF0000"/>
                </a:solidFill>
                <a:latin typeface="隶书" panose="02010509060101010101" pitchFamily="49" charset="-122"/>
                <a:ea typeface="隶书" panose="02010509060101010101" pitchFamily="49" charset="-122"/>
              </a:rPr>
              <a:t>扩展单一画素的受光面积</a:t>
            </a:r>
            <a:r>
              <a:rPr lang="zh-CN" altLang="en-US" sz="2400" dirty="0" smtClean="0">
                <a:latin typeface="隶书" panose="02010509060101010101" pitchFamily="49" charset="-122"/>
                <a:ea typeface="隶书" panose="02010509060101010101" pitchFamily="49" charset="-122"/>
              </a:rPr>
              <a:t>。但利用提高开口率来增加受光面积，反而使画质变差。所以，开口率只能提升到一定的极限，否则</a:t>
            </a:r>
            <a:r>
              <a:rPr lang="en-US" altLang="zh-CN" sz="2400" dirty="0" smtClean="0">
                <a:latin typeface="隶书" panose="02010509060101010101" pitchFamily="49" charset="-122"/>
                <a:ea typeface="隶书" panose="02010509060101010101" pitchFamily="49" charset="-122"/>
              </a:rPr>
              <a:t>CCD</a:t>
            </a:r>
            <a:r>
              <a:rPr lang="zh-CN" altLang="en-US" sz="2400" dirty="0" smtClean="0">
                <a:latin typeface="隶书" panose="02010509060101010101" pitchFamily="49" charset="-122"/>
                <a:ea typeface="隶书" panose="02010509060101010101" pitchFamily="49" charset="-122"/>
              </a:rPr>
              <a:t>将成为劣品。为改善这个问题 </a:t>
            </a:r>
            <a:r>
              <a:rPr lang="en-US" altLang="zh-CN" sz="2400" dirty="0" smtClean="0">
                <a:latin typeface="隶书" panose="02010509060101010101" pitchFamily="49" charset="-122"/>
                <a:ea typeface="隶书" panose="02010509060101010101" pitchFamily="49" charset="-122"/>
              </a:rPr>
              <a:t>SONY</a:t>
            </a:r>
            <a:r>
              <a:rPr lang="zh-CN" altLang="en-US" sz="2400" dirty="0" smtClean="0">
                <a:latin typeface="隶书" panose="02010509060101010101" pitchFamily="49" charset="-122"/>
                <a:ea typeface="隶书" panose="02010509060101010101" pitchFamily="49" charset="-122"/>
              </a:rPr>
              <a:t>率先在每一感光二极管上（单一画素）装置</a:t>
            </a:r>
            <a:r>
              <a:rPr lang="zh-CN" altLang="en-US" sz="2400" dirty="0" smtClean="0">
                <a:solidFill>
                  <a:srgbClr val="FF0000"/>
                </a:solidFill>
                <a:latin typeface="隶书" panose="02010509060101010101" pitchFamily="49" charset="-122"/>
                <a:ea typeface="隶书" panose="02010509060101010101" pitchFamily="49" charset="-122"/>
              </a:rPr>
              <a:t>微小镜片</a:t>
            </a:r>
            <a:r>
              <a:rPr lang="zh-CN" altLang="en-US" sz="2400" dirty="0" smtClean="0">
                <a:latin typeface="隶书" panose="02010509060101010101" pitchFamily="49" charset="-122"/>
                <a:ea typeface="隶书" panose="02010509060101010101" pitchFamily="49" charset="-122"/>
              </a:rPr>
              <a:t>。这个设计就像是帮</a:t>
            </a:r>
            <a:r>
              <a:rPr lang="en-US" altLang="zh-CN" sz="2400" dirty="0" smtClean="0">
                <a:latin typeface="隶书" panose="02010509060101010101" pitchFamily="49" charset="-122"/>
                <a:ea typeface="隶书" panose="02010509060101010101" pitchFamily="49" charset="-122"/>
              </a:rPr>
              <a:t>CCD</a:t>
            </a:r>
            <a:r>
              <a:rPr lang="zh-CN" altLang="en-US" sz="2400" dirty="0" smtClean="0">
                <a:latin typeface="隶书" panose="02010509060101010101" pitchFamily="49" charset="-122"/>
                <a:ea typeface="隶书" panose="02010509060101010101" pitchFamily="49" charset="-122"/>
              </a:rPr>
              <a:t>挂上眼镜一样，感光面积不再因为传感器的开口面积而决定，而改由微型</a:t>
            </a:r>
            <a:r>
              <a:rPr lang="zh-CN" altLang="en-US" sz="2400" dirty="0" smtClean="0">
                <a:solidFill>
                  <a:srgbClr val="FF0000"/>
                </a:solidFill>
                <a:latin typeface="隶书" panose="02010509060101010101" pitchFamily="49" charset="-122"/>
                <a:ea typeface="隶书" panose="02010509060101010101" pitchFamily="49" charset="-122"/>
              </a:rPr>
              <a:t>镜片的表面积</a:t>
            </a:r>
            <a:r>
              <a:rPr lang="zh-CN" altLang="en-US" sz="2400" dirty="0" smtClean="0">
                <a:latin typeface="隶书" panose="02010509060101010101" pitchFamily="49" charset="-122"/>
                <a:ea typeface="隶书" panose="02010509060101010101" pitchFamily="49" charset="-122"/>
              </a:rPr>
              <a:t>来决定。如此一来，可以同时兼顾单一画素的大小，又可在规格上提高了开口率，使感光度大幅提升。</a:t>
            </a:r>
            <a:r>
              <a:rPr lang="zh-CN" altLang="en-US" sz="2800" dirty="0" smtClean="0">
                <a:latin typeface="隶书" panose="02010509060101010101" pitchFamily="49" charset="-122"/>
                <a:ea typeface="隶书" panose="02010509060101010101" pitchFamily="49" charset="-122"/>
              </a:rPr>
              <a:t> </a:t>
            </a:r>
            <a:endParaRPr lang="zh-CN" altLang="en-US" sz="2800" dirty="0" smtClean="0">
              <a:latin typeface="隶书" panose="02010509060101010101" pitchFamily="49" charset="-122"/>
              <a:ea typeface="隶书" panose="020105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Rot="1" noChangeArrowheads="1"/>
          </p:cNvSpPr>
          <p:nvPr>
            <p:ph type="title"/>
          </p:nvPr>
        </p:nvSpPr>
        <p:spPr>
          <a:xfrm>
            <a:off x="457200" y="548640"/>
            <a:ext cx="8229600" cy="1143000"/>
          </a:xfrm>
        </p:spPr>
        <p:txBody>
          <a:bodyPr/>
          <a:lstStyle/>
          <a:p>
            <a:pPr algn="l" eaLnBrk="1" hangingPunct="1"/>
            <a:r>
              <a:rPr lang="zh-CN" altLang="en-US" dirty="0" smtClean="0">
                <a:solidFill>
                  <a:srgbClr val="FFFF00"/>
                </a:solidFill>
                <a:latin typeface="隶书" panose="02010509060101010101" pitchFamily="49" charset="-122"/>
                <a:ea typeface="隶书" panose="02010509060101010101" pitchFamily="49" charset="-122"/>
              </a:rPr>
              <a:t>彩色</a:t>
            </a:r>
            <a:r>
              <a:rPr lang="en-US" altLang="zh-CN" dirty="0" smtClean="0">
                <a:solidFill>
                  <a:srgbClr val="FFFF00"/>
                </a:solidFill>
                <a:latin typeface="隶书" panose="02010509060101010101" pitchFamily="49" charset="-122"/>
                <a:ea typeface="隶书" panose="02010509060101010101" pitchFamily="49" charset="-122"/>
              </a:rPr>
              <a:t>CCD</a:t>
            </a:r>
            <a:r>
              <a:rPr lang="zh-CN" altLang="en-US" dirty="0" smtClean="0">
                <a:solidFill>
                  <a:srgbClr val="FFFF00"/>
                </a:solidFill>
                <a:latin typeface="隶书" panose="02010509060101010101" pitchFamily="49" charset="-122"/>
                <a:ea typeface="隶书" panose="02010509060101010101" pitchFamily="49" charset="-122"/>
              </a:rPr>
              <a:t>混色（</a:t>
            </a:r>
            <a:r>
              <a:rPr lang="en-US" altLang="zh-CN" dirty="0" smtClean="0">
                <a:solidFill>
                  <a:srgbClr val="FFFF00"/>
                </a:solidFill>
                <a:latin typeface="隶书" panose="02010509060101010101" pitchFamily="49" charset="-122"/>
                <a:ea typeface="隶书" panose="02010509060101010101" pitchFamily="49" charset="-122"/>
              </a:rPr>
              <a:t>RGB</a:t>
            </a:r>
            <a:r>
              <a:rPr lang="zh-CN" altLang="en-US" dirty="0" smtClean="0">
                <a:solidFill>
                  <a:srgbClr val="FFFF00"/>
                </a:solidFill>
                <a:latin typeface="隶书" panose="02010509060101010101" pitchFamily="49" charset="-122"/>
                <a:ea typeface="隶书" panose="02010509060101010101" pitchFamily="49" charset="-122"/>
              </a:rPr>
              <a:t>色）原理</a:t>
            </a:r>
            <a:endParaRPr lang="zh-CN" altLang="en-US" dirty="0" smtClean="0">
              <a:solidFill>
                <a:srgbClr val="FFFF00"/>
              </a:solidFill>
              <a:latin typeface="隶书" panose="02010509060101010101" pitchFamily="49" charset="-122"/>
              <a:ea typeface="隶书" panose="02010509060101010101" pitchFamily="49" charset="-122"/>
            </a:endParaRPr>
          </a:p>
        </p:txBody>
      </p:sp>
      <p:pic>
        <p:nvPicPr>
          <p:cNvPr id="26628" name="Picture 4" descr="id-1000"/>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4860032" y="1772816"/>
            <a:ext cx="3920983" cy="3639319"/>
          </a:xfrm>
          <a:noFill/>
        </p:spPr>
      </p:pic>
      <p:sp>
        <p:nvSpPr>
          <p:cNvPr id="26629" name="Rectangle 5"/>
          <p:cNvSpPr>
            <a:spLocks noChangeArrowheads="1"/>
          </p:cNvSpPr>
          <p:nvPr/>
        </p:nvSpPr>
        <p:spPr bwMode="auto">
          <a:xfrm>
            <a:off x="611188" y="2060893"/>
            <a:ext cx="3888804" cy="3415030"/>
          </a:xfrm>
          <a:prstGeom prst="rect">
            <a:avLst/>
          </a:prstGeom>
          <a:noFill/>
          <a:ln w="9525">
            <a:noFill/>
            <a:miter lim="800000"/>
          </a:ln>
        </p:spPr>
        <p:txBody>
          <a:bodyPr wrap="square">
            <a:spAutoFit/>
          </a:bodyPr>
          <a:lstStyle/>
          <a:p>
            <a:pPr algn="just"/>
            <a:r>
              <a:rPr lang="en-US" altLang="zh-CN" sz="2400" dirty="0"/>
              <a:t>CCD</a:t>
            </a:r>
            <a:r>
              <a:rPr lang="zh-CN" altLang="en-US" sz="2400" dirty="0"/>
              <a:t>的第二层是</a:t>
            </a:r>
            <a:r>
              <a:rPr lang="en-US" altLang="zh-CN" sz="2400" dirty="0"/>
              <a:t>『</a:t>
            </a:r>
            <a:r>
              <a:rPr lang="zh-CN" altLang="en-US" sz="2400" dirty="0"/>
              <a:t>分色滤色片</a:t>
            </a:r>
            <a:r>
              <a:rPr lang="en-US" altLang="zh-CN" sz="2400" dirty="0"/>
              <a:t>』</a:t>
            </a:r>
            <a:r>
              <a:rPr lang="zh-CN" altLang="en-US" sz="2400" dirty="0"/>
              <a:t>，这个部份的作用主要是帮助 </a:t>
            </a:r>
            <a:r>
              <a:rPr lang="en-US" altLang="zh-CN" sz="2400" dirty="0"/>
              <a:t>CCD </a:t>
            </a:r>
            <a:r>
              <a:rPr lang="zh-CN" altLang="en-US" sz="2400" dirty="0"/>
              <a:t>具备色彩辨识的能力。回到源头，</a:t>
            </a:r>
            <a:r>
              <a:rPr lang="en-US" altLang="zh-CN" sz="2400" dirty="0"/>
              <a:t>CCD </a:t>
            </a:r>
            <a:r>
              <a:rPr lang="zh-CN" altLang="en-US" sz="2400" dirty="0"/>
              <a:t>本身仅是光与电感应器，透过分色滤片，</a:t>
            </a:r>
            <a:r>
              <a:rPr lang="en-US" altLang="zh-CN" sz="2400" dirty="0"/>
              <a:t>CCD </a:t>
            </a:r>
            <a:r>
              <a:rPr lang="zh-CN" altLang="en-US" sz="2400" dirty="0"/>
              <a:t>可以分开感应不同光线的</a:t>
            </a:r>
            <a:r>
              <a:rPr lang="en-US" altLang="zh-CN" sz="2400" dirty="0"/>
              <a:t>『</a:t>
            </a:r>
            <a:r>
              <a:rPr lang="zh-CN" altLang="en-US" sz="2400" dirty="0"/>
              <a:t>成分</a:t>
            </a:r>
            <a:r>
              <a:rPr lang="en-US" altLang="zh-CN" sz="2400" dirty="0"/>
              <a:t>』</a:t>
            </a:r>
            <a:r>
              <a:rPr lang="zh-CN" altLang="en-US" sz="2400" dirty="0"/>
              <a:t>，从而在最后影响处理器还原回原始色彩。</a:t>
            </a: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rrowheads="1"/>
          </p:cNvSpPr>
          <p:nvPr>
            <p:ph type="title"/>
          </p:nvPr>
        </p:nvSpPr>
        <p:spPr/>
        <p:txBody>
          <a:bodyPr/>
          <a:lstStyle/>
          <a:p>
            <a:pPr algn="l" eaLnBrk="1" hangingPunct="1"/>
            <a:r>
              <a:rPr lang="zh-CN" altLang="en-US" dirty="0" smtClean="0">
                <a:solidFill>
                  <a:srgbClr val="FFFF00"/>
                </a:solidFill>
                <a:latin typeface="隶书" panose="02010509060101010101" pitchFamily="49" charset="-122"/>
                <a:ea typeface="隶书" panose="02010509060101010101" pitchFamily="49" charset="-122"/>
              </a:rPr>
              <a:t>彩色</a:t>
            </a:r>
            <a:r>
              <a:rPr lang="en-US" altLang="zh-CN" dirty="0" smtClean="0">
                <a:solidFill>
                  <a:srgbClr val="FFFF00"/>
                </a:solidFill>
                <a:latin typeface="隶书" panose="02010509060101010101" pitchFamily="49" charset="-122"/>
                <a:ea typeface="隶书" panose="02010509060101010101" pitchFamily="49" charset="-122"/>
              </a:rPr>
              <a:t>CCD</a:t>
            </a:r>
            <a:r>
              <a:rPr lang="zh-CN" altLang="en-US" dirty="0" smtClean="0">
                <a:solidFill>
                  <a:srgbClr val="FFFF00"/>
                </a:solidFill>
                <a:latin typeface="隶书" panose="02010509060101010101" pitchFamily="49" charset="-122"/>
                <a:ea typeface="隶书" panose="02010509060101010101" pitchFamily="49" charset="-122"/>
              </a:rPr>
              <a:t>的原色原理</a:t>
            </a:r>
            <a:endParaRPr lang="zh-CN" altLang="en-US" dirty="0" smtClean="0">
              <a:solidFill>
                <a:srgbClr val="FFFF00"/>
              </a:solidFill>
              <a:latin typeface="隶书" panose="02010509060101010101" pitchFamily="49" charset="-122"/>
              <a:ea typeface="隶书" panose="02010509060101010101" pitchFamily="49" charset="-122"/>
            </a:endParaRPr>
          </a:p>
        </p:txBody>
      </p:sp>
      <p:sp>
        <p:nvSpPr>
          <p:cNvPr id="27652" name="Rectangle 3"/>
          <p:cNvSpPr>
            <a:spLocks noGrp="1" noRot="1" noChangeArrowheads="1"/>
          </p:cNvSpPr>
          <p:nvPr>
            <p:ph type="body" idx="1"/>
          </p:nvPr>
        </p:nvSpPr>
        <p:spPr>
          <a:xfrm>
            <a:off x="251520" y="1268760"/>
            <a:ext cx="8540750" cy="5040312"/>
          </a:xfrm>
        </p:spPr>
        <p:txBody>
          <a:bodyPr/>
          <a:lstStyle/>
          <a:p>
            <a:pPr eaLnBrk="1" hangingPunct="1"/>
            <a:r>
              <a:rPr lang="zh-CN" altLang="en-US" sz="2800" dirty="0" smtClean="0"/>
              <a:t>目前</a:t>
            </a:r>
            <a:r>
              <a:rPr lang="en-US" altLang="zh-CN" sz="2800" dirty="0" smtClean="0"/>
              <a:t>CCD</a:t>
            </a:r>
            <a:r>
              <a:rPr lang="zh-CN" altLang="en-US" sz="2800" dirty="0" smtClean="0"/>
              <a:t>有两种分色方式：一是 </a:t>
            </a:r>
            <a:r>
              <a:rPr lang="en-US" altLang="zh-CN" sz="2800" dirty="0" smtClean="0">
                <a:solidFill>
                  <a:srgbClr val="FF0000"/>
                </a:solidFill>
              </a:rPr>
              <a:t>RGB </a:t>
            </a:r>
            <a:r>
              <a:rPr lang="zh-CN" altLang="en-US" sz="2800" dirty="0" smtClean="0">
                <a:solidFill>
                  <a:srgbClr val="FF0000"/>
                </a:solidFill>
              </a:rPr>
              <a:t>原色分色法</a:t>
            </a:r>
            <a:r>
              <a:rPr lang="zh-CN" altLang="en-US" sz="2800" dirty="0" smtClean="0"/>
              <a:t>，另一个则是 </a:t>
            </a:r>
            <a:r>
              <a:rPr lang="en-US" altLang="zh-CN" sz="2800" dirty="0" smtClean="0">
                <a:solidFill>
                  <a:srgbClr val="FF0000"/>
                </a:solidFill>
              </a:rPr>
              <a:t>CMYG</a:t>
            </a:r>
            <a:r>
              <a:rPr lang="zh-CN" altLang="en-US" sz="2800" dirty="0" smtClean="0">
                <a:solidFill>
                  <a:srgbClr val="FF0000"/>
                </a:solidFill>
              </a:rPr>
              <a:t>补色分色法</a:t>
            </a:r>
            <a:r>
              <a:rPr lang="zh-CN" altLang="en-US" sz="2800" dirty="0" smtClean="0"/>
              <a:t>，这两种方法各有利弊，过去原色和补色</a:t>
            </a:r>
            <a:r>
              <a:rPr lang="en-US" altLang="zh-CN" sz="2800" dirty="0" smtClean="0"/>
              <a:t>CCD</a:t>
            </a:r>
            <a:r>
              <a:rPr lang="zh-CN" altLang="en-US" sz="2800" dirty="0" smtClean="0"/>
              <a:t>的产量比例约在 </a:t>
            </a:r>
            <a:r>
              <a:rPr lang="en-US" altLang="zh-CN" sz="2800" dirty="0" smtClean="0"/>
              <a:t>2</a:t>
            </a:r>
            <a:r>
              <a:rPr lang="zh-CN" altLang="en-US" sz="2800" dirty="0" smtClean="0"/>
              <a:t>：</a:t>
            </a:r>
            <a:r>
              <a:rPr lang="en-US" altLang="zh-CN" sz="2800" dirty="0" smtClean="0"/>
              <a:t>1</a:t>
            </a:r>
            <a:r>
              <a:rPr lang="zh-CN" altLang="en-US" sz="2800" dirty="0" smtClean="0"/>
              <a:t>左右，</a:t>
            </a:r>
            <a:r>
              <a:rPr lang="en-US" altLang="zh-CN" sz="2800" dirty="0" smtClean="0"/>
              <a:t>2003</a:t>
            </a:r>
            <a:r>
              <a:rPr lang="zh-CN" altLang="en-US" sz="2800" dirty="0" smtClean="0"/>
              <a:t>年后由于影像处理引擎的技术和效率进步，目前超过 </a:t>
            </a:r>
            <a:r>
              <a:rPr lang="en-US" altLang="zh-CN" sz="2800" dirty="0" smtClean="0"/>
              <a:t>80</a:t>
            </a:r>
            <a:r>
              <a:rPr lang="zh-CN" altLang="en-US" sz="2800" dirty="0" smtClean="0"/>
              <a:t>％都是原色 </a:t>
            </a:r>
            <a:r>
              <a:rPr lang="en-US" altLang="zh-CN" sz="2800" dirty="0" smtClean="0"/>
              <a:t>CCD </a:t>
            </a:r>
            <a:r>
              <a:rPr lang="zh-CN" altLang="en-US" sz="2800" dirty="0" smtClean="0"/>
              <a:t>的天下。</a:t>
            </a:r>
            <a:r>
              <a:rPr lang="zh-CN" altLang="en-US" dirty="0" smtClean="0"/>
              <a:t> </a:t>
            </a:r>
            <a:endParaRPr lang="zh-CN" altLang="en-US" dirty="0" smtClean="0"/>
          </a:p>
        </p:txBody>
      </p:sp>
      <p:pic>
        <p:nvPicPr>
          <p:cNvPr id="27653" name="Picture 4" descr="CCD-5-O"/>
          <p:cNvPicPr>
            <a:picLocks noChangeAspect="1" noChangeArrowheads="1"/>
          </p:cNvPicPr>
          <p:nvPr/>
        </p:nvPicPr>
        <p:blipFill>
          <a:blip r:embed="rId1" cstate="print"/>
          <a:srcRect/>
          <a:stretch>
            <a:fillRect/>
          </a:stretch>
        </p:blipFill>
        <p:spPr bwMode="auto">
          <a:xfrm>
            <a:off x="684213" y="3644900"/>
            <a:ext cx="8064500" cy="283051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Rot="1" noChangeArrowheads="1"/>
          </p:cNvSpPr>
          <p:nvPr>
            <p:ph type="title"/>
          </p:nvPr>
        </p:nvSpPr>
        <p:spPr>
          <a:xfrm>
            <a:off x="323850" y="404813"/>
            <a:ext cx="8540750" cy="831850"/>
          </a:xfrm>
        </p:spPr>
        <p:txBody>
          <a:bodyPr/>
          <a:lstStyle/>
          <a:p>
            <a:pPr algn="l" eaLnBrk="1" hangingPunct="1"/>
            <a:r>
              <a:rPr lang="zh-CN" altLang="en-US" dirty="0" smtClean="0">
                <a:solidFill>
                  <a:srgbClr val="FFFF00"/>
                </a:solidFill>
              </a:rPr>
              <a:t>彩色</a:t>
            </a:r>
            <a:r>
              <a:rPr lang="en-US" altLang="zh-CN" dirty="0" smtClean="0">
                <a:solidFill>
                  <a:srgbClr val="FFFF00"/>
                </a:solidFill>
              </a:rPr>
              <a:t>CCD</a:t>
            </a:r>
            <a:r>
              <a:rPr lang="zh-CN" altLang="en-US" dirty="0" smtClean="0">
                <a:solidFill>
                  <a:srgbClr val="FFFF00"/>
                </a:solidFill>
              </a:rPr>
              <a:t>的补色原理</a:t>
            </a:r>
            <a:endParaRPr lang="zh-CN" altLang="en-US" dirty="0" smtClean="0">
              <a:solidFill>
                <a:srgbClr val="FFFF00"/>
              </a:solidFill>
            </a:endParaRPr>
          </a:p>
        </p:txBody>
      </p:sp>
      <p:sp>
        <p:nvSpPr>
          <p:cNvPr id="28676" name="Rectangle 3"/>
          <p:cNvSpPr>
            <a:spLocks noGrp="1" noRot="1" noChangeArrowheads="1"/>
          </p:cNvSpPr>
          <p:nvPr>
            <p:ph type="body" idx="1"/>
          </p:nvPr>
        </p:nvSpPr>
        <p:spPr>
          <a:xfrm>
            <a:off x="301625" y="1268413"/>
            <a:ext cx="8540750" cy="4754562"/>
          </a:xfrm>
        </p:spPr>
        <p:txBody>
          <a:bodyPr/>
          <a:lstStyle/>
          <a:p>
            <a:pPr eaLnBrk="1" hangingPunct="1"/>
            <a:r>
              <a:rPr lang="zh-CN" altLang="en-US" dirty="0" smtClean="0">
                <a:latin typeface="隶书" panose="02010509060101010101" pitchFamily="49" charset="-122"/>
                <a:ea typeface="隶书" panose="02010509060101010101" pitchFamily="49" charset="-122"/>
              </a:rPr>
              <a:t>补色</a:t>
            </a:r>
            <a:r>
              <a:rPr lang="en-US" altLang="zh-CN" dirty="0" smtClean="0">
                <a:latin typeface="隶书" panose="02010509060101010101" pitchFamily="49" charset="-122"/>
                <a:ea typeface="隶书" panose="02010509060101010101" pitchFamily="49" charset="-122"/>
              </a:rPr>
              <a:t>CCD</a:t>
            </a:r>
            <a:r>
              <a:rPr lang="zh-CN" altLang="en-US" dirty="0" smtClean="0">
                <a:latin typeface="隶书" panose="02010509060101010101" pitchFamily="49" charset="-122"/>
                <a:ea typeface="隶书" panose="02010509060101010101" pitchFamily="49" charset="-122"/>
              </a:rPr>
              <a:t>由多了一个 </a:t>
            </a:r>
            <a:r>
              <a:rPr lang="en-US" altLang="zh-CN" dirty="0" smtClean="0">
                <a:latin typeface="隶书" panose="02010509060101010101" pitchFamily="49" charset="-122"/>
                <a:ea typeface="隶书" panose="02010509060101010101" pitchFamily="49" charset="-122"/>
              </a:rPr>
              <a:t>Y </a:t>
            </a:r>
            <a:r>
              <a:rPr lang="zh-CN" altLang="en-US" dirty="0" smtClean="0">
                <a:latin typeface="隶书" panose="02010509060101010101" pitchFamily="49" charset="-122"/>
                <a:ea typeface="隶书" panose="02010509060101010101" pitchFamily="49" charset="-122"/>
              </a:rPr>
              <a:t>黄色滤色器，在色彩的分辨上比较仔细，但却牺牲了部分影像分辨率，而在</a:t>
            </a:r>
            <a:r>
              <a:rPr lang="en-US" altLang="zh-CN" dirty="0" smtClean="0">
                <a:latin typeface="隶书" panose="02010509060101010101" pitchFamily="49" charset="-122"/>
                <a:ea typeface="隶书" panose="02010509060101010101" pitchFamily="49" charset="-122"/>
              </a:rPr>
              <a:t>ISO</a:t>
            </a:r>
            <a:r>
              <a:rPr lang="zh-CN" altLang="en-US" dirty="0" smtClean="0">
                <a:latin typeface="隶书" panose="02010509060101010101" pitchFamily="49" charset="-122"/>
                <a:ea typeface="隶书" panose="02010509060101010101" pitchFamily="49" charset="-122"/>
              </a:rPr>
              <a:t>值上，补色</a:t>
            </a:r>
            <a:r>
              <a:rPr lang="en-US" altLang="zh-CN" dirty="0" smtClean="0">
                <a:latin typeface="隶书" panose="02010509060101010101" pitchFamily="49" charset="-122"/>
                <a:ea typeface="隶书" panose="02010509060101010101" pitchFamily="49" charset="-122"/>
              </a:rPr>
              <a:t>CCD</a:t>
            </a:r>
            <a:r>
              <a:rPr lang="zh-CN" altLang="en-US" dirty="0" smtClean="0">
                <a:latin typeface="隶书" panose="02010509060101010101" pitchFamily="49" charset="-122"/>
                <a:ea typeface="隶书" panose="02010509060101010101" pitchFamily="49" charset="-122"/>
              </a:rPr>
              <a:t>可以容忍较高的感度，一般都可设定在 </a:t>
            </a:r>
            <a:r>
              <a:rPr lang="en-US" altLang="zh-CN" dirty="0" smtClean="0">
                <a:latin typeface="隶书" panose="02010509060101010101" pitchFamily="49" charset="-122"/>
                <a:ea typeface="隶书" panose="02010509060101010101" pitchFamily="49" charset="-122"/>
              </a:rPr>
              <a:t>800</a:t>
            </a:r>
            <a:r>
              <a:rPr lang="zh-CN" altLang="en-US" dirty="0" smtClean="0">
                <a:latin typeface="隶书" panose="02010509060101010101" pitchFamily="49" charset="-122"/>
                <a:ea typeface="隶书" panose="02010509060101010101" pitchFamily="49" charset="-122"/>
              </a:rPr>
              <a:t>以上。 </a:t>
            </a:r>
            <a:endParaRPr lang="zh-CN" altLang="en-US" dirty="0" smtClean="0">
              <a:latin typeface="隶书" panose="02010509060101010101" pitchFamily="49" charset="-122"/>
              <a:ea typeface="隶书" panose="02010509060101010101" pitchFamily="49" charset="-122"/>
            </a:endParaRPr>
          </a:p>
        </p:txBody>
      </p:sp>
      <p:pic>
        <p:nvPicPr>
          <p:cNvPr id="28677" name="Picture 4" descr="CCD-5-R"/>
          <p:cNvPicPr>
            <a:picLocks noChangeAspect="1" noChangeArrowheads="1"/>
          </p:cNvPicPr>
          <p:nvPr/>
        </p:nvPicPr>
        <p:blipFill>
          <a:blip r:embed="rId1" cstate="print"/>
          <a:srcRect/>
          <a:stretch>
            <a:fillRect/>
          </a:stretch>
        </p:blipFill>
        <p:spPr bwMode="auto">
          <a:xfrm>
            <a:off x="539750" y="3402013"/>
            <a:ext cx="8135938" cy="282257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4" name="Rectangle 2"/>
          <p:cNvSpPr>
            <a:spLocks noGrp="1" noChangeArrowheads="1"/>
          </p:cNvSpPr>
          <p:nvPr>
            <p:ph type="title"/>
          </p:nvPr>
        </p:nvSpPr>
        <p:spPr>
          <a:xfrm>
            <a:off x="611505" y="1340783"/>
            <a:ext cx="8229600" cy="1143000"/>
          </a:xfrm>
        </p:spPr>
        <p:txBody>
          <a:bodyPr/>
          <a:lstStyle/>
          <a:p>
            <a:pPr eaLnBrk="1" hangingPunct="1">
              <a:defRPr/>
            </a:pPr>
            <a:r>
              <a:rPr lang="en-US" altLang="zh-CN" dirty="0" smtClean="0">
                <a:solidFill>
                  <a:srgbClr val="FFFF00"/>
                </a:solidFill>
                <a:latin typeface="华文新魏" panose="02010800040101010101" pitchFamily="2" charset="-122"/>
                <a:ea typeface="华文新魏" panose="02010800040101010101" pitchFamily="2" charset="-122"/>
              </a:rPr>
              <a:t>2.3 </a:t>
            </a:r>
            <a:r>
              <a:rPr lang="zh-CN" altLang="en-US" dirty="0" smtClean="0">
                <a:solidFill>
                  <a:srgbClr val="FFFF00"/>
                </a:solidFill>
                <a:latin typeface="华文新魏" panose="02010800040101010101" pitchFamily="2" charset="-122"/>
                <a:ea typeface="华文新魏" panose="02010800040101010101" pitchFamily="2" charset="-122"/>
              </a:rPr>
              <a:t>探测、成像</a:t>
            </a:r>
            <a:r>
              <a:rPr lang="zh-CN" altLang="en-US" dirty="0" smtClean="0">
                <a:solidFill>
                  <a:srgbClr val="FFFF00"/>
                </a:solidFill>
                <a:latin typeface="华文新魏" panose="02010800040101010101" pitchFamily="2" charset="-122"/>
                <a:ea typeface="华文新魏" panose="02010800040101010101" pitchFamily="2" charset="-122"/>
              </a:rPr>
              <a:t>与显示技术</a:t>
            </a:r>
            <a:endParaRPr lang="zh-CN" altLang="en-US" dirty="0" smtClean="0">
              <a:solidFill>
                <a:srgbClr val="FFFF00"/>
              </a:solidFill>
              <a:latin typeface="华文新魏" panose="02010800040101010101" pitchFamily="2" charset="-122"/>
              <a:ea typeface="华文新魏" panose="02010800040101010101" pitchFamily="2" charset="-122"/>
            </a:endParaRPr>
          </a:p>
        </p:txBody>
      </p:sp>
      <p:sp>
        <p:nvSpPr>
          <p:cNvPr id="5" name="Rectangle 2"/>
          <p:cNvSpPr txBox="1">
            <a:spLocks noChangeArrowheads="1"/>
          </p:cNvSpPr>
          <p:nvPr/>
        </p:nvSpPr>
        <p:spPr bwMode="auto">
          <a:xfrm>
            <a:off x="2411730" y="3933190"/>
            <a:ext cx="4986655" cy="1143000"/>
          </a:xfrm>
          <a:prstGeom prst="rect">
            <a:avLst/>
          </a:prstGeom>
          <a:noFill/>
          <a:ln w="9525">
            <a:no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lang="zh-CN" altLang="en-US" sz="4400" dirty="0">
              <a:solidFill>
                <a:srgbClr val="FFFF00"/>
              </a:solidFill>
              <a:latin typeface="Tahom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华文新魏" panose="02010800040101010101" pitchFamily="2" charset="-122"/>
              <a:ea typeface="华文新魏" panose="02010800040101010101" pitchFamily="2" charset="-122"/>
              <a:cs typeface="+mj-cs"/>
            </a:endParaRPr>
          </a:p>
        </p:txBody>
      </p:sp>
      <p:sp>
        <p:nvSpPr>
          <p:cNvPr id="2" name="文本框 1"/>
          <p:cNvSpPr txBox="1"/>
          <p:nvPr/>
        </p:nvSpPr>
        <p:spPr>
          <a:xfrm>
            <a:off x="2590800" y="2708910"/>
            <a:ext cx="4716780" cy="2306955"/>
          </a:xfrm>
          <a:prstGeom prst="rect">
            <a:avLst/>
          </a:prstGeom>
          <a:noFill/>
        </p:spPr>
        <p:txBody>
          <a:bodyPr wrap="square" rtlCol="0" anchor="t">
            <a:spAutoFit/>
          </a:bodyPr>
          <a:p>
            <a:pPr marL="0" marR="0" lvl="0" indent="0" algn="l" defTabSz="914400" rtl="0" eaLnBrk="1" latinLnBrk="0" hangingPunct="1">
              <a:lnSpc>
                <a:spcPct val="150000"/>
              </a:lnSpc>
              <a:spcBef>
                <a:spcPct val="0"/>
              </a:spcBef>
              <a:spcAft>
                <a:spcPct val="0"/>
              </a:spcAft>
              <a:buClrTx/>
              <a:buSzTx/>
              <a:buFontTx/>
              <a:buNone/>
              <a:defRPr/>
            </a:pPr>
            <a:r>
              <a:rPr lang="en-US" altLang="zh-CN" sz="3200" kern="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2.3.1 </a:t>
            </a:r>
            <a:r>
              <a:rPr lang="zh-CN" altLang="en-US" sz="3200" kern="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黑体" panose="02010609060101010101" pitchFamily="49" charset="-122"/>
                <a:sym typeface="+mn-ea"/>
              </a:rPr>
              <a:t>光电探测器</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latinLnBrk="0" hangingPunct="1">
              <a:lnSpc>
                <a:spcPct val="150000"/>
              </a:lnSpc>
              <a:spcBef>
                <a:spcPct val="0"/>
              </a:spcBef>
              <a:spcAft>
                <a:spcPct val="0"/>
              </a:spcAft>
              <a:buClrTx/>
              <a:buSzTx/>
              <a:buFontTx/>
              <a:buNone/>
              <a:defRPr/>
            </a:pPr>
            <a:r>
              <a:rPr lang="en-US" altLang="zh-CN" sz="32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2.3.2 </a:t>
            </a:r>
            <a:r>
              <a:rPr lang="en-US" altLang="zh-CN" sz="3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CCD</a:t>
            </a:r>
            <a:r>
              <a:rPr lang="zh-CN" altLang="en-US" sz="3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成像技术</a:t>
            </a:r>
            <a:endParaRPr lang="zh-CN" altLang="en-US" sz="32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lvl="0" indent="0" algn="l" defTabSz="914400" rtl="0" eaLnBrk="1" latinLnBrk="0" hangingPunct="1">
              <a:lnSpc>
                <a:spcPct val="150000"/>
              </a:lnSpc>
              <a:spcBef>
                <a:spcPct val="0"/>
              </a:spcBef>
              <a:spcAft>
                <a:spcPct val="0"/>
              </a:spcAft>
              <a:buClrTx/>
              <a:buSzTx/>
              <a:buFontTx/>
              <a:buNone/>
              <a:defRPr/>
            </a:pPr>
            <a:r>
              <a:rPr lang="en-US" altLang="zh-CN" sz="32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2.3.3 </a:t>
            </a:r>
            <a:r>
              <a:rPr lang="zh-CN" altLang="en-US" sz="32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显示技术</a:t>
            </a:r>
            <a:endParaRPr lang="zh-CN" altLang="en-US" sz="3200" dirty="0" smtClean="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Rot="1" noChangeArrowheads="1"/>
          </p:cNvSpPr>
          <p:nvPr>
            <p:ph type="title"/>
          </p:nvPr>
        </p:nvSpPr>
        <p:spPr>
          <a:xfrm>
            <a:off x="301625" y="381000"/>
            <a:ext cx="8540750" cy="744538"/>
          </a:xfrm>
        </p:spPr>
        <p:txBody>
          <a:bodyPr/>
          <a:lstStyle/>
          <a:p>
            <a:pPr algn="l" eaLnBrk="1" hangingPunct="1"/>
            <a:r>
              <a:rPr lang="zh-CN" altLang="en-US" sz="4000" dirty="0" smtClean="0">
                <a:solidFill>
                  <a:srgbClr val="FFFF00"/>
                </a:solidFill>
                <a:latin typeface="隶书" panose="02010509060101010101" pitchFamily="49" charset="-122"/>
                <a:ea typeface="隶书" panose="02010509060101010101" pitchFamily="49" charset="-122"/>
              </a:rPr>
              <a:t>彩色</a:t>
            </a:r>
            <a:r>
              <a:rPr lang="en-US" altLang="zh-CN" sz="4000" dirty="0" smtClean="0">
                <a:solidFill>
                  <a:srgbClr val="FFFF00"/>
                </a:solidFill>
                <a:latin typeface="隶书" panose="02010509060101010101" pitchFamily="49" charset="-122"/>
                <a:ea typeface="隶书" panose="02010509060101010101" pitchFamily="49" charset="-122"/>
              </a:rPr>
              <a:t>CCD</a:t>
            </a:r>
            <a:r>
              <a:rPr lang="zh-CN" altLang="en-US" sz="4000" dirty="0" smtClean="0">
                <a:solidFill>
                  <a:srgbClr val="FFFF00"/>
                </a:solidFill>
                <a:latin typeface="隶书" panose="02010509060101010101" pitchFamily="49" charset="-122"/>
                <a:ea typeface="隶书" panose="02010509060101010101" pitchFamily="49" charset="-122"/>
              </a:rPr>
              <a:t>的感光层</a:t>
            </a:r>
            <a:endParaRPr lang="zh-CN" altLang="en-US" sz="4000" dirty="0" smtClean="0">
              <a:solidFill>
                <a:srgbClr val="FFFF00"/>
              </a:solidFill>
              <a:latin typeface="隶书" panose="02010509060101010101" pitchFamily="49" charset="-122"/>
              <a:ea typeface="隶书" panose="02010509060101010101" pitchFamily="49" charset="-122"/>
            </a:endParaRPr>
          </a:p>
        </p:txBody>
      </p:sp>
      <p:pic>
        <p:nvPicPr>
          <p:cNvPr id="29700" name="Picture 4" descr="index-3"/>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5364163" y="1268413"/>
            <a:ext cx="3313112" cy="4248150"/>
          </a:xfrm>
          <a:noFill/>
        </p:spPr>
      </p:pic>
      <p:sp>
        <p:nvSpPr>
          <p:cNvPr id="29701" name="Rectangle 5"/>
          <p:cNvSpPr>
            <a:spLocks noChangeArrowheads="1"/>
          </p:cNvSpPr>
          <p:nvPr/>
        </p:nvSpPr>
        <p:spPr bwMode="auto">
          <a:xfrm>
            <a:off x="468313" y="1020833"/>
            <a:ext cx="4824412" cy="5632311"/>
          </a:xfrm>
          <a:prstGeom prst="rect">
            <a:avLst/>
          </a:prstGeom>
          <a:noFill/>
          <a:ln w="9525">
            <a:noFill/>
            <a:miter lim="800000"/>
          </a:ln>
        </p:spPr>
        <p:txBody>
          <a:bodyPr anchor="ctr">
            <a:spAutoFit/>
          </a:bodyPr>
          <a:lstStyle/>
          <a:p>
            <a:r>
              <a:rPr lang="zh-CN" altLang="en-US" sz="2400" dirty="0"/>
              <a:t>这层主要是负责将穿透滤色层的光源转换成电子讯号，并将讯号传送到影像处理芯片，将影像还原。 这个部份可以说是 </a:t>
            </a:r>
            <a:r>
              <a:rPr lang="en-US" altLang="zh-CN" sz="2400" dirty="0">
                <a:solidFill>
                  <a:srgbClr val="FF0000"/>
                </a:solidFill>
              </a:rPr>
              <a:t>CCD </a:t>
            </a:r>
            <a:r>
              <a:rPr lang="zh-CN" altLang="en-US" sz="2400" dirty="0">
                <a:solidFill>
                  <a:srgbClr val="FF0000"/>
                </a:solidFill>
              </a:rPr>
              <a:t>真正核心的部份</a:t>
            </a:r>
            <a:r>
              <a:rPr lang="zh-CN" altLang="en-US" sz="2400" dirty="0"/>
              <a:t>，主要的 </a:t>
            </a:r>
            <a:r>
              <a:rPr lang="en-US" altLang="zh-CN" sz="2400" dirty="0"/>
              <a:t>CCD </a:t>
            </a:r>
            <a:r>
              <a:rPr lang="zh-CN" altLang="en-US" sz="2400" dirty="0"/>
              <a:t>设计大致上分成几个区块。被称为画素 </a:t>
            </a:r>
            <a:r>
              <a:rPr lang="en-US" altLang="zh-CN" sz="2400" dirty="0"/>
              <a:t>Pixel </a:t>
            </a:r>
            <a:r>
              <a:rPr lang="zh-CN" altLang="en-US" sz="2400" dirty="0"/>
              <a:t>（</a:t>
            </a:r>
            <a:r>
              <a:rPr lang="en-US" altLang="zh-CN" sz="2400" dirty="0"/>
              <a:t>Photodiodes</a:t>
            </a:r>
            <a:r>
              <a:rPr lang="zh-CN" altLang="en-US" sz="2400" dirty="0"/>
              <a:t>）感光二极管，主要是应用于光线感应部份，</a:t>
            </a:r>
            <a:r>
              <a:rPr lang="en-US" altLang="zh-CN" sz="2400" dirty="0"/>
              <a:t>Gate </a:t>
            </a:r>
            <a:r>
              <a:rPr lang="zh-CN" altLang="en-US" sz="2400" dirty="0"/>
              <a:t>区有一部份被用作电子快门，蓝色区块则是布局为电荷通路，用来传导电荷之用。白色区块就是 </a:t>
            </a:r>
            <a:r>
              <a:rPr lang="en-US" altLang="zh-CN" sz="2400" dirty="0"/>
              <a:t>Charge Drain</a:t>
            </a:r>
            <a:r>
              <a:rPr lang="zh-CN" altLang="en-US" sz="2400" dirty="0"/>
              <a:t>，也有称为 </a:t>
            </a:r>
            <a:r>
              <a:rPr lang="en-US" altLang="zh-CN" sz="2400" dirty="0"/>
              <a:t>Shielded Shift Registers </a:t>
            </a:r>
            <a:r>
              <a:rPr lang="zh-CN" altLang="en-US" sz="2400" dirty="0"/>
              <a:t>，中文或可翻为电荷储存区，主要功用为收集经</a:t>
            </a:r>
            <a:r>
              <a:rPr lang="zh-CN" altLang="en-US" sz="2400" u="sng" dirty="0"/>
              <a:t>二极管照射光线后所产生之电荷。</a:t>
            </a:r>
            <a:r>
              <a:rPr lang="zh-CN" altLang="en-US" sz="2400" dirty="0"/>
              <a:t> </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5"/>
          <p:cNvSpPr>
            <a:spLocks noGrp="1" noRot="1" noChangeArrowheads="1"/>
          </p:cNvSpPr>
          <p:nvPr>
            <p:ph type="body" idx="1"/>
          </p:nvPr>
        </p:nvSpPr>
        <p:spPr>
          <a:xfrm>
            <a:off x="323850" y="5156835"/>
            <a:ext cx="8501380" cy="753110"/>
          </a:xfrm>
        </p:spPr>
        <p:txBody>
          <a:bodyPr/>
          <a:lstStyle/>
          <a:p>
            <a:pPr eaLnBrk="1" hangingPunct="1"/>
            <a:r>
              <a:rPr lang="zh-CN" altLang="en-US" sz="2000" b="1" dirty="0" smtClean="0"/>
              <a:t>示意图</a:t>
            </a:r>
            <a:r>
              <a:rPr lang="en-US" altLang="zh-CN" sz="2000" b="1" dirty="0" smtClean="0"/>
              <a:t>    </a:t>
            </a:r>
            <a:r>
              <a:rPr lang="zh-CN" altLang="en-US" sz="2000" b="1" dirty="0" smtClean="0"/>
              <a:t>左：阶段一，</a:t>
            </a:r>
            <a:r>
              <a:rPr lang="en-US" altLang="zh-CN" sz="2000" b="1" dirty="0" smtClean="0"/>
              <a:t>CCD </a:t>
            </a:r>
            <a:r>
              <a:rPr lang="zh-CN" altLang="en-US" sz="2000" b="1" dirty="0" smtClean="0"/>
              <a:t>接受光线的照射产生电荷 </a:t>
            </a:r>
            <a:endParaRPr lang="en-US" altLang="zh-CN" sz="2000" b="1" dirty="0" smtClean="0"/>
          </a:p>
          <a:p>
            <a:pPr eaLnBrk="1" hangingPunct="1"/>
            <a:r>
              <a:rPr lang="en-US" altLang="zh-CN" sz="2000" b="1" dirty="0" smtClean="0"/>
              <a:t>               </a:t>
            </a:r>
            <a:r>
              <a:rPr lang="zh-CN" altLang="en-US" sz="2000" b="1" dirty="0" smtClean="0"/>
              <a:t>右：</a:t>
            </a:r>
            <a:r>
              <a:rPr lang="en-US" altLang="zh-CN" sz="2000" b="1" dirty="0" smtClean="0"/>
              <a:t> </a:t>
            </a:r>
            <a:r>
              <a:rPr lang="zh-CN" altLang="en-US" sz="2000" b="1" dirty="0" smtClean="0"/>
              <a:t>阶段二，外加电压将</a:t>
            </a:r>
            <a:r>
              <a:rPr lang="en-US" altLang="zh-CN" sz="2000" b="1" dirty="0" smtClean="0"/>
              <a:t>CCD </a:t>
            </a:r>
            <a:r>
              <a:rPr lang="zh-CN" altLang="en-US" sz="2000" b="1" dirty="0" smtClean="0"/>
              <a:t>所</a:t>
            </a:r>
            <a:r>
              <a:rPr lang="en-US" altLang="zh-CN" sz="2000" b="1" dirty="0" smtClean="0"/>
              <a:t>『</a:t>
            </a:r>
            <a:r>
              <a:rPr lang="zh-CN" altLang="en-US" sz="2000" b="1" dirty="0" smtClean="0"/>
              <a:t>产生</a:t>
            </a:r>
            <a:r>
              <a:rPr lang="en-US" altLang="zh-CN" sz="2000" b="1" dirty="0" smtClean="0"/>
              <a:t>』</a:t>
            </a:r>
            <a:r>
              <a:rPr lang="zh-CN" altLang="en-US" sz="2000" b="1" dirty="0" smtClean="0"/>
              <a:t>的电荷移往缓冲区</a:t>
            </a:r>
            <a:endParaRPr lang="zh-CN" altLang="en-US" sz="2000" b="1" dirty="0" smtClean="0"/>
          </a:p>
          <a:p>
            <a:pPr eaLnBrk="1" hangingPunct="1"/>
            <a:endParaRPr lang="en-US" altLang="zh-CN" sz="2000" b="1" dirty="0" smtClean="0"/>
          </a:p>
        </p:txBody>
      </p:sp>
      <p:pic>
        <p:nvPicPr>
          <p:cNvPr id="31749" name="Picture 12" descr="未命名"/>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043305" y="2780348"/>
            <a:ext cx="3455988" cy="2232025"/>
          </a:xfrm>
          <a:prstGeom prst="rect">
            <a:avLst/>
          </a:prstGeom>
          <a:noFill/>
          <a:ln w="9525">
            <a:noFill/>
            <a:miter lim="800000"/>
            <a:headEnd/>
            <a:tailEnd/>
          </a:ln>
        </p:spPr>
      </p:pic>
      <p:pic>
        <p:nvPicPr>
          <p:cNvPr id="31750" name="Picture 13" descr="未命名2"/>
          <p:cNvPicPr>
            <a:picLocks noChangeAspect="1" noChangeArrowheads="1"/>
          </p:cNvPicPr>
          <p:nvPr/>
        </p:nvPicPr>
        <p:blipFill>
          <a:blip r:embed="rId2" cstate="print">
            <a:clrChange>
              <a:clrFrom>
                <a:srgbClr val="FFFFFF"/>
              </a:clrFrom>
              <a:clrTo>
                <a:srgbClr val="FFFFFF">
                  <a:alpha val="0"/>
                </a:srgbClr>
              </a:clrTo>
            </a:clrChange>
          </a:blip>
          <a:srcRect r="30598" b="38976"/>
          <a:stretch>
            <a:fillRect/>
          </a:stretch>
        </p:blipFill>
        <p:spPr bwMode="auto">
          <a:xfrm>
            <a:off x="4859655" y="2780348"/>
            <a:ext cx="3384550" cy="2232025"/>
          </a:xfrm>
          <a:prstGeom prst="rect">
            <a:avLst/>
          </a:prstGeom>
          <a:noFill/>
          <a:ln w="9525">
            <a:noFill/>
            <a:miter lim="800000"/>
            <a:headEnd/>
            <a:tailEnd/>
          </a:ln>
        </p:spPr>
      </p:pic>
      <p:sp>
        <p:nvSpPr>
          <p:cNvPr id="3" name="文本框 2"/>
          <p:cNvSpPr txBox="1"/>
          <p:nvPr/>
        </p:nvSpPr>
        <p:spPr>
          <a:xfrm>
            <a:off x="251460" y="116205"/>
            <a:ext cx="4267835" cy="645160"/>
          </a:xfrm>
          <a:prstGeom prst="rect">
            <a:avLst/>
          </a:prstGeom>
          <a:noFill/>
        </p:spPr>
        <p:txBody>
          <a:bodyPr wrap="none" rtlCol="0" anchor="t">
            <a:spAutoFit/>
          </a:bodyPr>
          <a:p>
            <a:r>
              <a:rPr lang="zh-CN" altLang="en-US" dirty="0" smtClean="0">
                <a:sym typeface="+mn-ea"/>
              </a:rPr>
              <a:t> </a:t>
            </a:r>
            <a:r>
              <a:rPr lang="en-US" altLang="zh-CN" dirty="0" smtClean="0">
                <a:solidFill>
                  <a:srgbClr val="FFFF00"/>
                </a:solidFill>
                <a:latin typeface="隶书" panose="02010509060101010101" pitchFamily="49" charset="-122"/>
                <a:sym typeface="+mn-ea"/>
              </a:rPr>
              <a:t>CCD</a:t>
            </a:r>
            <a:r>
              <a:rPr lang="zh-CN" altLang="en-US" dirty="0" smtClean="0">
                <a:solidFill>
                  <a:srgbClr val="FFFF00"/>
                </a:solidFill>
                <a:latin typeface="隶书" panose="02010509060101010101" pitchFamily="49" charset="-122"/>
                <a:sym typeface="+mn-ea"/>
              </a:rPr>
              <a:t>工作过程（</a:t>
            </a:r>
            <a:r>
              <a:rPr lang="en-US" altLang="zh-CN" dirty="0" smtClean="0">
                <a:solidFill>
                  <a:srgbClr val="FFFF00"/>
                </a:solidFill>
                <a:latin typeface="隶书" panose="02010509060101010101" pitchFamily="49" charset="-122"/>
                <a:sym typeface="+mn-ea"/>
              </a:rPr>
              <a:t>1</a:t>
            </a:r>
            <a:r>
              <a:rPr lang="zh-CN" altLang="en-US" dirty="0" smtClean="0">
                <a:solidFill>
                  <a:srgbClr val="FFFF00"/>
                </a:solidFill>
                <a:latin typeface="隶书" panose="02010509060101010101" pitchFamily="49" charset="-122"/>
                <a:sym typeface="+mn-ea"/>
              </a:rPr>
              <a:t>）</a:t>
            </a:r>
            <a:endParaRPr lang="zh-CN" altLang="en-US"/>
          </a:p>
        </p:txBody>
      </p:sp>
      <p:sp>
        <p:nvSpPr>
          <p:cNvPr id="6" name="文本框 5"/>
          <p:cNvSpPr txBox="1"/>
          <p:nvPr/>
        </p:nvSpPr>
        <p:spPr>
          <a:xfrm>
            <a:off x="971550" y="1027430"/>
            <a:ext cx="7037070" cy="1476375"/>
          </a:xfrm>
          <a:prstGeom prst="rect">
            <a:avLst/>
          </a:prstGeom>
          <a:noFill/>
        </p:spPr>
        <p:txBody>
          <a:bodyPr wrap="square" rtlCol="0" anchor="t">
            <a:spAutoFit/>
          </a:bodyPr>
          <a:p>
            <a:r>
              <a:rPr lang="zh-CN" altLang="en-US" sz="1800" dirty="0" smtClean="0">
                <a:latin typeface="隶书" panose="02010509060101010101" pitchFamily="49" charset="-122"/>
                <a:sym typeface="+mn-ea"/>
              </a:rPr>
              <a:t>当数字相机的快门开启，来自影像的光线穿过这些马赛克色块会让感光点的二氧化硅材料</a:t>
            </a:r>
            <a:r>
              <a:rPr lang="zh-CN" altLang="en-US" sz="1800" dirty="0" smtClean="0">
                <a:solidFill>
                  <a:srgbClr val="FFFF00"/>
                </a:solidFill>
                <a:latin typeface="隶书" panose="02010509060101010101" pitchFamily="49" charset="-122"/>
                <a:sym typeface="+mn-ea"/>
              </a:rPr>
              <a:t>释放出电子</a:t>
            </a:r>
            <a:r>
              <a:rPr lang="en-US" altLang="zh-CN" sz="1800" dirty="0" smtClean="0">
                <a:solidFill>
                  <a:srgbClr val="FFFF00"/>
                </a:solidFill>
                <a:latin typeface="隶书" panose="02010509060101010101" pitchFamily="49" charset="-122"/>
                <a:sym typeface="+mn-ea"/>
              </a:rPr>
              <a:t>〈</a:t>
            </a:r>
            <a:r>
              <a:rPr lang="zh-CN" altLang="en-US" sz="1800" dirty="0" smtClean="0">
                <a:solidFill>
                  <a:srgbClr val="FFFF00"/>
                </a:solidFill>
                <a:latin typeface="隶书" panose="02010509060101010101" pitchFamily="49" charset="-122"/>
                <a:sym typeface="+mn-ea"/>
              </a:rPr>
              <a:t>负电</a:t>
            </a:r>
            <a:r>
              <a:rPr lang="en-US" altLang="zh-CN" sz="1800" dirty="0" smtClean="0">
                <a:solidFill>
                  <a:srgbClr val="FFFF00"/>
                </a:solidFill>
                <a:latin typeface="隶书" panose="02010509060101010101" pitchFamily="49" charset="-122"/>
                <a:sym typeface="+mn-ea"/>
              </a:rPr>
              <a:t>〉</a:t>
            </a:r>
            <a:r>
              <a:rPr lang="zh-CN" altLang="en-US" sz="1800" dirty="0" smtClean="0">
                <a:solidFill>
                  <a:srgbClr val="FFFF00"/>
                </a:solidFill>
                <a:latin typeface="隶书" panose="02010509060101010101" pitchFamily="49" charset="-122"/>
                <a:sym typeface="+mn-ea"/>
              </a:rPr>
              <a:t>与空穴</a:t>
            </a:r>
            <a:r>
              <a:rPr lang="en-US" altLang="zh-CN" sz="1800" dirty="0" smtClean="0">
                <a:solidFill>
                  <a:srgbClr val="FFFF00"/>
                </a:solidFill>
                <a:latin typeface="隶书" panose="02010509060101010101" pitchFamily="49" charset="-122"/>
                <a:sym typeface="+mn-ea"/>
              </a:rPr>
              <a:t>〈</a:t>
            </a:r>
            <a:r>
              <a:rPr lang="zh-CN" altLang="en-US" sz="1800" dirty="0" smtClean="0">
                <a:solidFill>
                  <a:srgbClr val="FFFF00"/>
                </a:solidFill>
                <a:latin typeface="隶书" panose="02010509060101010101" pitchFamily="49" charset="-122"/>
                <a:sym typeface="+mn-ea"/>
              </a:rPr>
              <a:t>正电</a:t>
            </a:r>
            <a:r>
              <a:rPr lang="en-US" altLang="zh-CN" sz="1800" dirty="0" smtClean="0">
                <a:solidFill>
                  <a:srgbClr val="FFFF00"/>
                </a:solidFill>
                <a:latin typeface="隶书" panose="02010509060101010101" pitchFamily="49" charset="-122"/>
                <a:sym typeface="+mn-ea"/>
              </a:rPr>
              <a:t>〉</a:t>
            </a:r>
            <a:r>
              <a:rPr lang="zh-CN" altLang="en-US" sz="1800" dirty="0" smtClean="0">
                <a:latin typeface="隶书" panose="02010509060101010101" pitchFamily="49" charset="-122"/>
                <a:sym typeface="+mn-ea"/>
              </a:rPr>
              <a:t>。经由外部加入电压，这些电子和电洞会被</a:t>
            </a:r>
            <a:r>
              <a:rPr lang="zh-CN" altLang="en-US" sz="1800" dirty="0" smtClean="0">
                <a:solidFill>
                  <a:srgbClr val="FFFF00"/>
                </a:solidFill>
                <a:latin typeface="隶书" panose="02010509060101010101" pitchFamily="49" charset="-122"/>
                <a:sym typeface="+mn-ea"/>
              </a:rPr>
              <a:t>转移</a:t>
            </a:r>
            <a:r>
              <a:rPr lang="zh-CN" altLang="en-US" sz="1800" dirty="0" smtClean="0">
                <a:latin typeface="隶书" panose="02010509060101010101" pitchFamily="49" charset="-122"/>
                <a:sym typeface="+mn-ea"/>
              </a:rPr>
              <a:t>到不同极性的另一个硅层暂存起来。电子数的多寡和曝光过程光点所接收的光量成正比。在一个影像最明亮的部位，可能有超过</a:t>
            </a:r>
            <a:r>
              <a:rPr lang="en-US" altLang="zh-CN" sz="1800" dirty="0" smtClean="0">
                <a:latin typeface="隶书" panose="02010509060101010101" pitchFamily="49" charset="-122"/>
                <a:sym typeface="+mn-ea"/>
              </a:rPr>
              <a:t>10</a:t>
            </a:r>
            <a:r>
              <a:rPr lang="zh-CN" altLang="en-US" sz="1800" dirty="0" smtClean="0">
                <a:latin typeface="隶书" panose="02010509060101010101" pitchFamily="49" charset="-122"/>
                <a:sym typeface="+mn-ea"/>
              </a:rPr>
              <a:t>万个电子被积存起来。</a:t>
            </a:r>
            <a:endParaRPr lang="zh-CN" altLang="en-US"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Rot="1" noChangeArrowheads="1"/>
          </p:cNvSpPr>
          <p:nvPr>
            <p:ph type="title"/>
          </p:nvPr>
        </p:nvSpPr>
        <p:spPr>
          <a:xfrm>
            <a:off x="395288" y="260350"/>
            <a:ext cx="8229600" cy="576263"/>
          </a:xfrm>
        </p:spPr>
        <p:txBody>
          <a:bodyPr/>
          <a:lstStyle/>
          <a:p>
            <a:pPr algn="l" eaLnBrk="1" hangingPunct="1"/>
            <a:r>
              <a:rPr lang="zh-CN" altLang="en-US" sz="4000" dirty="0" smtClean="0"/>
              <a:t>  </a:t>
            </a:r>
            <a:r>
              <a:rPr lang="en-US" altLang="zh-CN" sz="4000" dirty="0" smtClean="0">
                <a:solidFill>
                  <a:srgbClr val="FFFF00"/>
                </a:solidFill>
                <a:latin typeface="隶书" panose="02010509060101010101" pitchFamily="49" charset="-122"/>
                <a:ea typeface="隶书" panose="02010509060101010101" pitchFamily="49" charset="-122"/>
              </a:rPr>
              <a:t>CCD</a:t>
            </a:r>
            <a:r>
              <a:rPr lang="zh-CN" altLang="en-US" sz="4000" dirty="0" smtClean="0">
                <a:solidFill>
                  <a:srgbClr val="FFFF00"/>
                </a:solidFill>
                <a:latin typeface="隶书" panose="02010509060101010101" pitchFamily="49" charset="-122"/>
                <a:ea typeface="隶书" panose="02010509060101010101" pitchFamily="49" charset="-122"/>
              </a:rPr>
              <a:t>工作</a:t>
            </a:r>
            <a:r>
              <a:rPr lang="zh-CN" altLang="en-US" sz="4000" dirty="0" smtClean="0">
                <a:solidFill>
                  <a:srgbClr val="FFFF00"/>
                </a:solidFill>
                <a:latin typeface="隶书" panose="02010509060101010101" pitchFamily="49" charset="-122"/>
                <a:ea typeface="隶书" panose="02010509060101010101" pitchFamily="49" charset="-122"/>
                <a:sym typeface="+mn-ea"/>
              </a:rPr>
              <a:t>过程（</a:t>
            </a:r>
            <a:r>
              <a:rPr lang="en-US" altLang="zh-CN" sz="4000" dirty="0" smtClean="0">
                <a:solidFill>
                  <a:srgbClr val="FFFF00"/>
                </a:solidFill>
                <a:latin typeface="隶书" panose="02010509060101010101" pitchFamily="49" charset="-122"/>
                <a:ea typeface="隶书" panose="02010509060101010101" pitchFamily="49" charset="-122"/>
                <a:sym typeface="+mn-ea"/>
              </a:rPr>
              <a:t>2</a:t>
            </a:r>
            <a:r>
              <a:rPr lang="zh-CN" altLang="en-US" sz="4000" dirty="0" smtClean="0">
                <a:solidFill>
                  <a:srgbClr val="FFFF00"/>
                </a:solidFill>
                <a:latin typeface="隶书" panose="02010509060101010101" pitchFamily="49" charset="-122"/>
                <a:ea typeface="隶书" panose="02010509060101010101" pitchFamily="49" charset="-122"/>
                <a:sym typeface="+mn-ea"/>
              </a:rPr>
              <a:t>）</a:t>
            </a:r>
            <a:endParaRPr lang="zh-CN" altLang="en-US" sz="4000" dirty="0" smtClean="0">
              <a:solidFill>
                <a:srgbClr val="FFFF00"/>
              </a:solidFill>
              <a:latin typeface="隶书" panose="02010509060101010101" pitchFamily="49" charset="-122"/>
              <a:ea typeface="隶书" panose="02010509060101010101" pitchFamily="49" charset="-122"/>
            </a:endParaRPr>
          </a:p>
        </p:txBody>
      </p:sp>
      <p:sp>
        <p:nvSpPr>
          <p:cNvPr id="31748" name="Rectangle 5"/>
          <p:cNvSpPr>
            <a:spLocks noGrp="1" noRot="1" noChangeArrowheads="1"/>
          </p:cNvSpPr>
          <p:nvPr>
            <p:ph type="body" idx="1"/>
          </p:nvPr>
        </p:nvSpPr>
        <p:spPr>
          <a:xfrm>
            <a:off x="93345" y="4580890"/>
            <a:ext cx="8834120" cy="1293495"/>
          </a:xfrm>
        </p:spPr>
        <p:txBody>
          <a:bodyPr/>
          <a:lstStyle/>
          <a:p>
            <a:pPr eaLnBrk="1" hangingPunct="1"/>
            <a:r>
              <a:rPr lang="zh-CN" altLang="en-US" sz="2400" b="1" dirty="0" smtClean="0"/>
              <a:t>图左：阶段三，电荷转换成电压，电压经 </a:t>
            </a:r>
            <a:r>
              <a:rPr lang="en-US" altLang="zh-CN" sz="2400" b="1" dirty="0" smtClean="0"/>
              <a:t>ADC </a:t>
            </a:r>
            <a:r>
              <a:rPr lang="zh-CN" altLang="en-US" sz="2400" b="1" dirty="0" smtClean="0"/>
              <a:t>判读数字讯号 </a:t>
            </a:r>
            <a:endParaRPr lang="zh-CN" altLang="en-US" sz="2400" b="1" dirty="0" smtClean="0"/>
          </a:p>
          <a:p>
            <a:pPr eaLnBrk="1" hangingPunct="1"/>
            <a:r>
              <a:rPr lang="zh-CN" altLang="en-US" sz="2400" b="1" dirty="0" smtClean="0"/>
              <a:t>图右：阶段四，依顺序将讯号移往缓冲区组合</a:t>
            </a:r>
            <a:endParaRPr lang="zh-CN" altLang="en-US" sz="2400" b="1" dirty="0" smtClean="0"/>
          </a:p>
          <a:p>
            <a:pPr eaLnBrk="1" hangingPunct="1"/>
            <a:endParaRPr lang="en-US" altLang="zh-CN" sz="2400" b="1" dirty="0" smtClean="0"/>
          </a:p>
        </p:txBody>
      </p:sp>
      <p:pic>
        <p:nvPicPr>
          <p:cNvPr id="31751" name="Picture 14" descr="未命名3"/>
          <p:cNvPicPr>
            <a:picLocks noChangeAspect="1" noChangeArrowheads="1"/>
          </p:cNvPicPr>
          <p:nvPr/>
        </p:nvPicPr>
        <p:blipFill>
          <a:blip r:embed="rId1" cstate="print">
            <a:clrChange>
              <a:clrFrom>
                <a:srgbClr val="FFFFFF"/>
              </a:clrFrom>
              <a:clrTo>
                <a:srgbClr val="FFFFFF">
                  <a:alpha val="0"/>
                </a:srgbClr>
              </a:clrTo>
            </a:clrChange>
          </a:blip>
          <a:srcRect r="32063" b="42882"/>
          <a:stretch>
            <a:fillRect/>
          </a:stretch>
        </p:blipFill>
        <p:spPr bwMode="auto">
          <a:xfrm>
            <a:off x="755333" y="2276158"/>
            <a:ext cx="3313112" cy="2089150"/>
          </a:xfrm>
          <a:prstGeom prst="rect">
            <a:avLst/>
          </a:prstGeom>
          <a:noFill/>
          <a:ln w="9525">
            <a:noFill/>
            <a:miter lim="800000"/>
            <a:headEnd/>
            <a:tailEnd/>
          </a:ln>
        </p:spPr>
      </p:pic>
      <p:pic>
        <p:nvPicPr>
          <p:cNvPr id="31752" name="Picture 15" descr="未命名4"/>
          <p:cNvPicPr>
            <a:picLocks noChangeAspect="1" noChangeArrowheads="1"/>
          </p:cNvPicPr>
          <p:nvPr/>
        </p:nvPicPr>
        <p:blipFill>
          <a:blip r:embed="rId2" cstate="print">
            <a:clrChange>
              <a:clrFrom>
                <a:srgbClr val="FFFFFF"/>
              </a:clrFrom>
              <a:clrTo>
                <a:srgbClr val="FFFFFF">
                  <a:alpha val="0"/>
                </a:srgbClr>
              </a:clrTo>
            </a:clrChange>
          </a:blip>
          <a:srcRect r="10124" b="24393"/>
          <a:stretch>
            <a:fillRect/>
          </a:stretch>
        </p:blipFill>
        <p:spPr bwMode="auto">
          <a:xfrm>
            <a:off x="4499293" y="2138045"/>
            <a:ext cx="3529012" cy="222726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Rot="1" noChangeArrowheads="1"/>
          </p:cNvSpPr>
          <p:nvPr>
            <p:ph type="title"/>
          </p:nvPr>
        </p:nvSpPr>
        <p:spPr>
          <a:xfrm>
            <a:off x="179512" y="332656"/>
            <a:ext cx="8229600" cy="1143000"/>
          </a:xfrm>
        </p:spPr>
        <p:txBody>
          <a:bodyPr/>
          <a:lstStyle/>
          <a:p>
            <a:pPr eaLnBrk="1" hangingPunct="1"/>
            <a:r>
              <a:rPr lang="en-US" altLang="zh-CN" sz="3200" b="1" dirty="0" smtClean="0">
                <a:solidFill>
                  <a:srgbClr val="FFFF00"/>
                </a:solidFill>
              </a:rPr>
              <a:t>CCD</a:t>
            </a:r>
            <a:r>
              <a:rPr lang="zh-CN" altLang="en-US" sz="3200" b="1" dirty="0" smtClean="0">
                <a:solidFill>
                  <a:srgbClr val="FFFF00"/>
                </a:solidFill>
              </a:rPr>
              <a:t>的</a:t>
            </a:r>
            <a:r>
              <a:rPr lang="en-US" altLang="zh-CN" sz="3200" b="1" dirty="0" smtClean="0">
                <a:solidFill>
                  <a:srgbClr val="FFFF00"/>
                </a:solidFill>
              </a:rPr>
              <a:t>ADC </a:t>
            </a:r>
            <a:r>
              <a:rPr lang="zh-CN" altLang="en-US" sz="3200" b="1" dirty="0" smtClean="0">
                <a:solidFill>
                  <a:srgbClr val="FFFF00"/>
                </a:solidFill>
              </a:rPr>
              <a:t>转换电压至数字讯号示意图</a:t>
            </a:r>
            <a:r>
              <a:rPr lang="zh-CN" altLang="en-US" sz="3200" dirty="0" smtClean="0">
                <a:solidFill>
                  <a:srgbClr val="FFFF00"/>
                </a:solidFill>
              </a:rPr>
              <a:t> </a:t>
            </a:r>
            <a:endParaRPr lang="zh-CN" altLang="en-US" sz="3200" dirty="0" smtClean="0">
              <a:solidFill>
                <a:srgbClr val="FFFF00"/>
              </a:solidFill>
            </a:endParaRPr>
          </a:p>
        </p:txBody>
      </p:sp>
      <p:sp>
        <p:nvSpPr>
          <p:cNvPr id="34820" name="Rectangle 5"/>
          <p:cNvSpPr>
            <a:spLocks noGrp="1" noRot="1" noChangeArrowheads="1"/>
          </p:cNvSpPr>
          <p:nvPr>
            <p:ph type="body" idx="1"/>
          </p:nvPr>
        </p:nvSpPr>
        <p:spPr>
          <a:xfrm>
            <a:off x="457200" y="1484313"/>
            <a:ext cx="8291513" cy="4968875"/>
          </a:xfrm>
        </p:spPr>
        <p:txBody>
          <a:bodyPr/>
          <a:lstStyle/>
          <a:p>
            <a:pPr eaLnBrk="1" hangingPunct="1"/>
            <a:r>
              <a:rPr lang="en-US" altLang="zh-CN" sz="2400" b="1" dirty="0" smtClean="0"/>
              <a:t>ADC </a:t>
            </a:r>
            <a:r>
              <a:rPr lang="zh-CN" altLang="en-US" sz="2400" b="1" dirty="0" smtClean="0"/>
              <a:t>转换电压至数字讯号示意图 ： 此 </a:t>
            </a:r>
            <a:r>
              <a:rPr lang="en-US" altLang="zh-CN" sz="2400" b="1" dirty="0" smtClean="0"/>
              <a:t>ADC </a:t>
            </a:r>
            <a:r>
              <a:rPr lang="zh-CN" altLang="en-US" sz="2400" b="1" dirty="0" smtClean="0"/>
              <a:t>为</a:t>
            </a:r>
            <a:r>
              <a:rPr lang="en-US" altLang="zh-CN" sz="2400" b="1" dirty="0" smtClean="0"/>
              <a:t>8</a:t>
            </a:r>
            <a:r>
              <a:rPr lang="zh-CN" altLang="en-US" sz="2400" b="1" dirty="0" smtClean="0"/>
              <a:t>位处理器可以将电压讯号分成 </a:t>
            </a:r>
            <a:r>
              <a:rPr lang="en-US" altLang="zh-CN" sz="2400" b="1" dirty="0" smtClean="0"/>
              <a:t>256</a:t>
            </a:r>
            <a:r>
              <a:rPr lang="zh-CN" altLang="en-US" sz="2400" b="1" dirty="0" smtClean="0"/>
              <a:t>（</a:t>
            </a:r>
            <a:r>
              <a:rPr lang="en-US" altLang="zh-CN" sz="2400" b="1" dirty="0" smtClean="0"/>
              <a:t>0</a:t>
            </a:r>
            <a:r>
              <a:rPr lang="zh-CN" altLang="en-US" sz="2400" b="1" dirty="0" smtClean="0"/>
              <a:t>～</a:t>
            </a:r>
            <a:r>
              <a:rPr lang="en-US" altLang="zh-CN" sz="2400" b="1" dirty="0" smtClean="0"/>
              <a:t>255</a:t>
            </a:r>
            <a:r>
              <a:rPr lang="zh-CN" altLang="en-US" sz="2400" b="1" dirty="0" smtClean="0"/>
              <a:t>） 个位阶判读</a:t>
            </a:r>
            <a:br>
              <a:rPr lang="zh-CN" altLang="en-US" sz="2400" b="1" dirty="0" smtClean="0"/>
            </a:br>
            <a:r>
              <a:rPr lang="en-US" altLang="zh-CN" sz="2400" b="1" dirty="0" smtClean="0"/>
              <a:t>ADC </a:t>
            </a:r>
            <a:r>
              <a:rPr lang="zh-CN" altLang="en-US" sz="2400" b="1" dirty="0" smtClean="0"/>
              <a:t>位数的多寡将决定画质的精细程度，目前 </a:t>
            </a:r>
            <a:r>
              <a:rPr lang="en-US" altLang="zh-CN" sz="2400" b="1" dirty="0" smtClean="0"/>
              <a:t>SONY </a:t>
            </a:r>
            <a:r>
              <a:rPr lang="zh-CN" altLang="en-US" sz="2400" b="1" dirty="0" smtClean="0"/>
              <a:t>量产 </a:t>
            </a:r>
            <a:r>
              <a:rPr lang="en-US" altLang="zh-CN" sz="2400" b="1" dirty="0" smtClean="0"/>
              <a:t>14</a:t>
            </a:r>
            <a:r>
              <a:rPr lang="zh-CN" altLang="en-US" sz="2400" b="1" dirty="0" smtClean="0"/>
              <a:t>位之</a:t>
            </a:r>
            <a:r>
              <a:rPr lang="en-US" altLang="zh-CN" sz="2400" b="1" dirty="0" smtClean="0"/>
              <a:t>ADC</a:t>
            </a:r>
            <a:r>
              <a:rPr lang="zh-CN" altLang="en-US" sz="2400" b="1" dirty="0" smtClean="0"/>
              <a:t>，多数的数字相机都可达到 </a:t>
            </a:r>
            <a:r>
              <a:rPr lang="en-US" altLang="zh-CN" sz="2400" b="1" dirty="0" smtClean="0"/>
              <a:t>12</a:t>
            </a:r>
            <a:r>
              <a:rPr lang="zh-CN" altLang="en-US" sz="2400" b="1" dirty="0" smtClean="0"/>
              <a:t>位以上</a:t>
            </a:r>
            <a:endParaRPr lang="zh-CN" altLang="en-US" sz="2400" b="1" dirty="0" smtClean="0"/>
          </a:p>
        </p:txBody>
      </p:sp>
      <p:pic>
        <p:nvPicPr>
          <p:cNvPr id="34821" name="Picture 6" descr="未命名5"/>
          <p:cNvPicPr>
            <a:picLocks noChangeAspect="1" noChangeArrowheads="1"/>
          </p:cNvPicPr>
          <p:nvPr/>
        </p:nvPicPr>
        <p:blipFill>
          <a:blip r:embed="rId1" cstate="print">
            <a:clrChange>
              <a:clrFrom>
                <a:srgbClr val="FFFFFF"/>
              </a:clrFrom>
              <a:clrTo>
                <a:srgbClr val="FFFFFF">
                  <a:alpha val="0"/>
                </a:srgbClr>
              </a:clrTo>
            </a:clrChange>
          </a:blip>
          <a:srcRect r="55891" b="71658"/>
          <a:stretch>
            <a:fillRect/>
          </a:stretch>
        </p:blipFill>
        <p:spPr bwMode="auto">
          <a:xfrm>
            <a:off x="755650" y="3068638"/>
            <a:ext cx="6264275" cy="301783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53250" name="Text Box 2"/>
          <p:cNvSpPr txBox="1">
            <a:spLocks noChangeArrowheads="1"/>
          </p:cNvSpPr>
          <p:nvPr/>
        </p:nvSpPr>
        <p:spPr bwMode="auto">
          <a:xfrm>
            <a:off x="468313" y="620713"/>
            <a:ext cx="1103312" cy="457200"/>
          </a:xfrm>
          <a:prstGeom prst="rect">
            <a:avLst/>
          </a:prstGeom>
          <a:gradFill rotWithShape="0">
            <a:gsLst>
              <a:gs pos="0">
                <a:srgbClr val="FFCCFF"/>
              </a:gs>
              <a:gs pos="50000">
                <a:srgbClr val="FFFFFF"/>
              </a:gs>
              <a:gs pos="100000">
                <a:srgbClr val="FFCCFF"/>
              </a:gs>
            </a:gsLst>
            <a:lin ang="5400000" scaled="1"/>
          </a:gradFill>
          <a:ln w="9525">
            <a:noFill/>
            <a:miter lim="800000"/>
          </a:ln>
        </p:spPr>
        <p:txBody>
          <a:bodyPr wrap="none">
            <a:spAutoFit/>
          </a:bodyPr>
          <a:lstStyle/>
          <a:p>
            <a:pPr>
              <a:defRPr/>
            </a:pPr>
            <a:r>
              <a:rPr kumimoji="1" lang="zh-CN" altLang="en-US" sz="2400" b="1" dirty="0">
                <a:solidFill>
                  <a:schemeClr val="bg1">
                    <a:lumMod val="50000"/>
                  </a:schemeClr>
                </a:solidFill>
                <a:latin typeface="Times New Roman" panose="02020603050405020304" pitchFamily="18" charset="0"/>
                <a:ea typeface="楷体_GB2312" pitchFamily="49" charset="-122"/>
              </a:rPr>
              <a:t>特点：</a:t>
            </a:r>
            <a:endParaRPr kumimoji="1" lang="zh-CN" altLang="en-US" sz="2400" b="1" dirty="0">
              <a:solidFill>
                <a:schemeClr val="bg1">
                  <a:lumMod val="50000"/>
                </a:schemeClr>
              </a:solidFill>
              <a:latin typeface="Times New Roman" panose="02020603050405020304" pitchFamily="18" charset="0"/>
              <a:ea typeface="楷体_GB2312" pitchFamily="49" charset="-122"/>
            </a:endParaRPr>
          </a:p>
        </p:txBody>
      </p:sp>
      <p:sp>
        <p:nvSpPr>
          <p:cNvPr id="53251" name="Text Box 3"/>
          <p:cNvSpPr txBox="1">
            <a:spLocks noChangeArrowheads="1"/>
          </p:cNvSpPr>
          <p:nvPr/>
        </p:nvSpPr>
        <p:spPr bwMode="auto">
          <a:xfrm>
            <a:off x="468313" y="1412875"/>
            <a:ext cx="8148637"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体积小，重量轻，耗电少，启动快，寿命长，可靠性高；</a:t>
            </a:r>
            <a:endParaRPr kumimoji="1" lang="zh-CN" altLang="en-US" sz="2400" b="1">
              <a:latin typeface="Times New Roman" panose="02020603050405020304" pitchFamily="18" charset="0"/>
              <a:ea typeface="楷体_GB2312" pitchFamily="49" charset="-122"/>
            </a:endParaRPr>
          </a:p>
        </p:txBody>
      </p:sp>
      <p:sp>
        <p:nvSpPr>
          <p:cNvPr id="53252" name="Text Box 4"/>
          <p:cNvSpPr txBox="1">
            <a:spLocks noChangeArrowheads="1"/>
          </p:cNvSpPr>
          <p:nvPr/>
        </p:nvSpPr>
        <p:spPr bwMode="auto">
          <a:xfrm>
            <a:off x="611188" y="1989138"/>
            <a:ext cx="8148637"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2.</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便于像素寻址和改变扫描速度，畸变小，几何重现性好；</a:t>
            </a:r>
            <a:endParaRPr kumimoji="1" lang="zh-CN" altLang="en-US" sz="2400" b="1">
              <a:latin typeface="Times New Roman" panose="02020603050405020304" pitchFamily="18" charset="0"/>
              <a:ea typeface="楷体_GB2312" pitchFamily="49" charset="-122"/>
            </a:endParaRPr>
          </a:p>
        </p:txBody>
      </p:sp>
      <p:sp>
        <p:nvSpPr>
          <p:cNvPr id="53253" name="Text Box 5"/>
          <p:cNvSpPr txBox="1">
            <a:spLocks noChangeArrowheads="1"/>
          </p:cNvSpPr>
          <p:nvPr/>
        </p:nvSpPr>
        <p:spPr bwMode="auto">
          <a:xfrm>
            <a:off x="539750" y="2492375"/>
            <a:ext cx="2020888"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分辨力高；</a:t>
            </a:r>
            <a:endParaRPr kumimoji="1" lang="zh-CN" altLang="en-US" sz="2400" b="1">
              <a:latin typeface="Times New Roman" panose="02020603050405020304" pitchFamily="18" charset="0"/>
              <a:ea typeface="楷体_GB2312" pitchFamily="49" charset="-122"/>
            </a:endParaRPr>
          </a:p>
        </p:txBody>
      </p:sp>
      <p:sp>
        <p:nvSpPr>
          <p:cNvPr id="53254" name="Text Box 6"/>
          <p:cNvSpPr txBox="1">
            <a:spLocks noChangeArrowheads="1"/>
          </p:cNvSpPr>
          <p:nvPr/>
        </p:nvSpPr>
        <p:spPr bwMode="auto">
          <a:xfrm>
            <a:off x="611188" y="3068638"/>
            <a:ext cx="5084762"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4.</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像元几何尺寸精确，测量精度高；</a:t>
            </a:r>
            <a:endParaRPr kumimoji="1" lang="zh-CN" altLang="en-US" sz="2400" b="1">
              <a:latin typeface="Times New Roman" panose="02020603050405020304" pitchFamily="18" charset="0"/>
              <a:ea typeface="楷体_GB2312" pitchFamily="49" charset="-122"/>
            </a:endParaRPr>
          </a:p>
        </p:txBody>
      </p:sp>
      <p:sp>
        <p:nvSpPr>
          <p:cNvPr id="53255" name="Text Box 7"/>
          <p:cNvSpPr txBox="1">
            <a:spLocks noChangeArrowheads="1"/>
          </p:cNvSpPr>
          <p:nvPr/>
        </p:nvSpPr>
        <p:spPr bwMode="auto">
          <a:xfrm>
            <a:off x="684213" y="3716338"/>
            <a:ext cx="7842250"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5.</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灵敏度高，动态范围宽，易与微光像增强器级联耦合；</a:t>
            </a:r>
            <a:endParaRPr kumimoji="1" lang="zh-CN" altLang="en-US" sz="2400" b="1">
              <a:latin typeface="Times New Roman" panose="02020603050405020304" pitchFamily="18" charset="0"/>
              <a:ea typeface="楷体_GB2312" pitchFamily="49" charset="-122"/>
            </a:endParaRPr>
          </a:p>
        </p:txBody>
      </p:sp>
      <p:sp>
        <p:nvSpPr>
          <p:cNvPr id="53256" name="Text Box 8"/>
          <p:cNvSpPr txBox="1">
            <a:spLocks noChangeArrowheads="1"/>
          </p:cNvSpPr>
          <p:nvPr/>
        </p:nvSpPr>
        <p:spPr bwMode="auto">
          <a:xfrm>
            <a:off x="684213" y="4221163"/>
            <a:ext cx="7842250" cy="457200"/>
          </a:xfrm>
          <a:prstGeom prst="rect">
            <a:avLst/>
          </a:prstGeom>
          <a:noFill/>
          <a:ln w="9525">
            <a:noFill/>
            <a:miter lim="800000"/>
          </a:ln>
        </p:spPr>
        <p:txBody>
          <a:bodyPr wrap="none">
            <a:spAutoFit/>
          </a:bodyPr>
          <a:lstStyle/>
          <a:p>
            <a:r>
              <a:rPr kumimoji="1" lang="en-US" altLang="zh-CN" sz="2400" b="1">
                <a:solidFill>
                  <a:srgbClr val="FF66FF"/>
                </a:solidFill>
                <a:latin typeface="Times New Roman" panose="02020603050405020304" pitchFamily="18" charset="0"/>
                <a:ea typeface="楷体_GB2312" pitchFamily="49" charset="-122"/>
              </a:rPr>
              <a:t>6.</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有数字扫描能力，可实现模拟和数字等不同形式输出；</a:t>
            </a:r>
            <a:endParaRPr kumimoji="1" lang="zh-CN" altLang="en-US" sz="2400" b="1">
              <a:latin typeface="Times New Roman" panose="02020603050405020304" pitchFamily="18" charset="0"/>
              <a:ea typeface="楷体_GB2312" pitchFamily="49" charset="-122"/>
            </a:endParaRPr>
          </a:p>
        </p:txBody>
      </p:sp>
      <p:sp>
        <p:nvSpPr>
          <p:cNvPr id="53257" name="Text Box 9"/>
          <p:cNvSpPr txBox="1">
            <a:spLocks noChangeArrowheads="1"/>
          </p:cNvSpPr>
          <p:nvPr/>
        </p:nvSpPr>
        <p:spPr bwMode="auto">
          <a:xfrm>
            <a:off x="539750" y="4797425"/>
            <a:ext cx="8128000" cy="822325"/>
          </a:xfrm>
          <a:prstGeom prst="rect">
            <a:avLst/>
          </a:prstGeom>
          <a:noFill/>
          <a:ln w="9525">
            <a:noFill/>
            <a:miter lim="800000"/>
          </a:ln>
        </p:spPr>
        <p:txBody>
          <a:bodyPr>
            <a:spAutoFit/>
          </a:bodyPr>
          <a:lstStyle/>
          <a:p>
            <a:r>
              <a:rPr kumimoji="1" lang="en-US" altLang="zh-CN" sz="2400" b="1">
                <a:solidFill>
                  <a:srgbClr val="FF66FF"/>
                </a:solidFill>
                <a:latin typeface="Times New Roman" panose="02020603050405020304" pitchFamily="18" charset="0"/>
                <a:ea typeface="楷体_GB2312" pitchFamily="49" charset="-122"/>
              </a:rPr>
              <a:t>7.</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不同材料的</a:t>
            </a:r>
            <a:r>
              <a:rPr kumimoji="1" lang="en-US" altLang="zh-CN" sz="2400" b="1">
                <a:latin typeface="Times New Roman" panose="02020603050405020304" pitchFamily="18" charset="0"/>
                <a:ea typeface="楷体_GB2312" pitchFamily="49" charset="-122"/>
              </a:rPr>
              <a:t>CCD</a:t>
            </a:r>
            <a:r>
              <a:rPr kumimoji="1" lang="zh-CN" altLang="en-US" sz="2400" b="1">
                <a:latin typeface="Times New Roman" panose="02020603050405020304" pitchFamily="18" charset="0"/>
                <a:ea typeface="楷体_GB2312" pitchFamily="49" charset="-122"/>
              </a:rPr>
              <a:t>，光谱响应可覆盖紫外、可见光、 近红外、中红外等较宽的波段。</a:t>
            </a:r>
            <a:endParaRPr kumimoji="1" lang="zh-CN" altLang="en-US" sz="2400" b="1">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blinds(horizontal)">
                                      <p:cBhvr>
                                        <p:cTn id="7" dur="5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checkerboard(across)">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3252"/>
                                        </p:tgtEl>
                                        <p:attrNameLst>
                                          <p:attrName>style.visibility</p:attrName>
                                        </p:attrNameLst>
                                      </p:cBhvr>
                                      <p:to>
                                        <p:strVal val="visible"/>
                                      </p:to>
                                    </p:set>
                                    <p:animEffect transition="in" filter="checkerboard(across)">
                                      <p:cBhvr>
                                        <p:cTn id="17" dur="500"/>
                                        <p:tgtEl>
                                          <p:spTgt spid="5325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3253"/>
                                        </p:tgtEl>
                                        <p:attrNameLst>
                                          <p:attrName>style.visibility</p:attrName>
                                        </p:attrNameLst>
                                      </p:cBhvr>
                                      <p:to>
                                        <p:strVal val="visible"/>
                                      </p:to>
                                    </p:set>
                                    <p:animEffect transition="in" filter="checkerboard(across)">
                                      <p:cBhvr>
                                        <p:cTn id="22" dur="500"/>
                                        <p:tgtEl>
                                          <p:spTgt spid="5325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3254"/>
                                        </p:tgtEl>
                                        <p:attrNameLst>
                                          <p:attrName>style.visibility</p:attrName>
                                        </p:attrNameLst>
                                      </p:cBhvr>
                                      <p:to>
                                        <p:strVal val="visible"/>
                                      </p:to>
                                    </p:set>
                                    <p:animEffect transition="in" filter="checkerboard(across)">
                                      <p:cBhvr>
                                        <p:cTn id="27" dur="500"/>
                                        <p:tgtEl>
                                          <p:spTgt spid="5325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3255"/>
                                        </p:tgtEl>
                                        <p:attrNameLst>
                                          <p:attrName>style.visibility</p:attrName>
                                        </p:attrNameLst>
                                      </p:cBhvr>
                                      <p:to>
                                        <p:strVal val="visible"/>
                                      </p:to>
                                    </p:set>
                                    <p:animEffect transition="in" filter="box(in)">
                                      <p:cBhvr>
                                        <p:cTn id="32" dur="500"/>
                                        <p:tgtEl>
                                          <p:spTgt spid="5325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3256"/>
                                        </p:tgtEl>
                                        <p:attrNameLst>
                                          <p:attrName>style.visibility</p:attrName>
                                        </p:attrNameLst>
                                      </p:cBhvr>
                                      <p:to>
                                        <p:strVal val="visible"/>
                                      </p:to>
                                    </p:set>
                                    <p:animEffect transition="in" filter="checkerboard(across)">
                                      <p:cBhvr>
                                        <p:cTn id="37" dur="500"/>
                                        <p:tgtEl>
                                          <p:spTgt spid="5325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3257"/>
                                        </p:tgtEl>
                                        <p:attrNameLst>
                                          <p:attrName>style.visibility</p:attrName>
                                        </p:attrNameLst>
                                      </p:cBhvr>
                                      <p:to>
                                        <p:strVal val="visible"/>
                                      </p:to>
                                    </p:set>
                                    <p:animEffect transition="in" filter="checkerboard(across)">
                                      <p:cBhvr>
                                        <p:cTn id="42"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autoUpdateAnimBg="0"/>
      <p:bldP spid="53251" grpId="0" autoUpdateAnimBg="0"/>
      <p:bldP spid="53252" grpId="0" autoUpdateAnimBg="0"/>
      <p:bldP spid="53253" grpId="0" autoUpdateAnimBg="0"/>
      <p:bldP spid="53254" grpId="0" autoUpdateAnimBg="0"/>
      <p:bldP spid="53255" grpId="0" autoUpdateAnimBg="0"/>
      <p:bldP spid="53256" grpId="0" autoUpdateAnimBg="0"/>
      <p:bldP spid="5325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54274" name="Rectangle 2"/>
          <p:cNvSpPr>
            <a:spLocks noGrp="1" noChangeArrowheads="1"/>
          </p:cNvSpPr>
          <p:nvPr>
            <p:ph type="title"/>
          </p:nvPr>
        </p:nvSpPr>
        <p:spPr>
          <a:xfrm>
            <a:off x="755650" y="1124585"/>
            <a:ext cx="4867275" cy="506413"/>
          </a:xfrm>
          <a:solidFill>
            <a:schemeClr val="accent2"/>
          </a:solidFill>
        </p:spPr>
        <p:txBody>
          <a:bodyPr/>
          <a:lstStyle/>
          <a:p>
            <a:pPr eaLnBrk="1" hangingPunct="1">
              <a:defRPr/>
            </a:pPr>
            <a:r>
              <a:rPr lang="zh-CN" altLang="en-US" sz="4000" dirty="0" smtClean="0">
                <a:solidFill>
                  <a:srgbClr val="FFFF00"/>
                </a:solidFill>
              </a:rPr>
              <a:t>三、</a:t>
            </a:r>
            <a:r>
              <a:rPr lang="en-US" altLang="zh-CN" sz="4000" dirty="0" smtClean="0">
                <a:solidFill>
                  <a:srgbClr val="FFFF00"/>
                </a:solidFill>
              </a:rPr>
              <a:t> </a:t>
            </a:r>
            <a:r>
              <a:rPr lang="en-US" altLang="zh-CN" sz="4000" dirty="0" smtClean="0">
                <a:solidFill>
                  <a:srgbClr val="FFFF00"/>
                </a:solidFill>
              </a:rPr>
              <a:t>CCD</a:t>
            </a:r>
            <a:r>
              <a:rPr lang="zh-CN" altLang="en-US" sz="4000" dirty="0" smtClean="0">
                <a:solidFill>
                  <a:srgbClr val="FFFF00"/>
                </a:solidFill>
              </a:rPr>
              <a:t>的应用</a:t>
            </a:r>
            <a:endParaRPr lang="zh-CN" altLang="en-US" sz="4000" dirty="0" smtClean="0">
              <a:solidFill>
                <a:srgbClr val="FFFF00"/>
              </a:solidFill>
            </a:endParaRPr>
          </a:p>
        </p:txBody>
      </p:sp>
      <p:sp>
        <p:nvSpPr>
          <p:cNvPr id="54275" name="Rectangle 3"/>
          <p:cNvSpPr>
            <a:spLocks noGrp="1" noChangeArrowheads="1"/>
          </p:cNvSpPr>
          <p:nvPr>
            <p:ph type="body" idx="1"/>
          </p:nvPr>
        </p:nvSpPr>
        <p:spPr>
          <a:xfrm>
            <a:off x="899795" y="2204720"/>
            <a:ext cx="7541260" cy="2711450"/>
          </a:xfrm>
          <a:noFill/>
        </p:spPr>
        <p:txBody>
          <a:bodyPr/>
          <a:lstStyle/>
          <a:p>
            <a:pPr eaLnBrk="1" hangingPunct="1"/>
            <a:r>
              <a:rPr lang="en-US" altLang="zh-CN" sz="2800" b="1" smtClean="0">
                <a:latin typeface="楷体_GB2312" pitchFamily="49" charset="-122"/>
                <a:ea typeface="楷体_GB2312" pitchFamily="49" charset="-122"/>
              </a:rPr>
              <a:t>CCD</a:t>
            </a:r>
            <a:r>
              <a:rPr lang="zh-CN" altLang="en-US" sz="2800" b="1" smtClean="0">
                <a:latin typeface="楷体_GB2312" pitchFamily="49" charset="-122"/>
                <a:ea typeface="楷体_GB2312" pitchFamily="49" charset="-122"/>
              </a:rPr>
              <a:t>集</a:t>
            </a:r>
            <a:r>
              <a:rPr lang="zh-CN" altLang="en-US" sz="2800" b="1" smtClean="0">
                <a:solidFill>
                  <a:srgbClr val="66FF33"/>
                </a:solidFill>
                <a:latin typeface="楷体_GB2312" pitchFamily="49" charset="-122"/>
                <a:ea typeface="楷体_GB2312" pitchFamily="49" charset="-122"/>
              </a:rPr>
              <a:t>光电转换</a:t>
            </a:r>
            <a:r>
              <a:rPr lang="zh-CN" altLang="en-US" sz="2800" b="1" smtClean="0">
                <a:latin typeface="楷体_GB2312" pitchFamily="49" charset="-122"/>
                <a:ea typeface="楷体_GB2312" pitchFamily="49" charset="-122"/>
              </a:rPr>
              <a:t>、</a:t>
            </a:r>
            <a:r>
              <a:rPr lang="zh-CN" altLang="en-US" sz="2800" b="1" smtClean="0">
                <a:solidFill>
                  <a:srgbClr val="66FF33"/>
                </a:solidFill>
                <a:latin typeface="楷体_GB2312" pitchFamily="49" charset="-122"/>
                <a:ea typeface="楷体_GB2312" pitchFamily="49" charset="-122"/>
              </a:rPr>
              <a:t>电荷存储</a:t>
            </a:r>
            <a:r>
              <a:rPr lang="zh-CN" altLang="en-US" sz="2800" b="1" smtClean="0">
                <a:latin typeface="楷体_GB2312" pitchFamily="49" charset="-122"/>
                <a:ea typeface="楷体_GB2312" pitchFamily="49" charset="-122"/>
              </a:rPr>
              <a:t>、</a:t>
            </a:r>
            <a:r>
              <a:rPr lang="zh-CN" altLang="en-US" sz="2800" b="1" smtClean="0">
                <a:solidFill>
                  <a:srgbClr val="66FF33"/>
                </a:solidFill>
                <a:latin typeface="楷体_GB2312" pitchFamily="49" charset="-122"/>
                <a:ea typeface="楷体_GB2312" pitchFamily="49" charset="-122"/>
              </a:rPr>
              <a:t>电荷转移</a:t>
            </a:r>
            <a:r>
              <a:rPr lang="zh-CN" altLang="en-US" sz="2800" b="1" smtClean="0">
                <a:latin typeface="楷体_GB2312" pitchFamily="49" charset="-122"/>
                <a:ea typeface="楷体_GB2312" pitchFamily="49" charset="-122"/>
              </a:rPr>
              <a:t>和</a:t>
            </a:r>
            <a:r>
              <a:rPr lang="zh-CN" altLang="en-US" sz="2800" b="1" smtClean="0">
                <a:solidFill>
                  <a:srgbClr val="66FF33"/>
                </a:solidFill>
                <a:latin typeface="楷体_GB2312" pitchFamily="49" charset="-122"/>
                <a:ea typeface="楷体_GB2312" pitchFamily="49" charset="-122"/>
              </a:rPr>
              <a:t>自扫描</a:t>
            </a:r>
            <a:r>
              <a:rPr lang="zh-CN" altLang="en-US" sz="2800" b="1" smtClean="0">
                <a:latin typeface="楷体_GB2312" pitchFamily="49" charset="-122"/>
                <a:ea typeface="楷体_GB2312" pitchFamily="49" charset="-122"/>
              </a:rPr>
              <a:t>等功能于一体</a:t>
            </a:r>
            <a:endParaRPr lang="zh-CN" altLang="en-US" sz="2800" b="1" smtClean="0">
              <a:latin typeface="楷体_GB2312" pitchFamily="49" charset="-122"/>
              <a:ea typeface="楷体_GB2312" pitchFamily="49" charset="-122"/>
            </a:endParaRPr>
          </a:p>
          <a:p>
            <a:pPr eaLnBrk="1" hangingPunct="1"/>
            <a:r>
              <a:rPr lang="en-US" altLang="zh-CN" sz="2800" b="1" smtClean="0">
                <a:latin typeface="楷体_GB2312" pitchFamily="49" charset="-122"/>
                <a:ea typeface="楷体_GB2312" pitchFamily="49" charset="-122"/>
              </a:rPr>
              <a:t>CCD</a:t>
            </a:r>
            <a:r>
              <a:rPr lang="zh-CN" altLang="en-US" sz="2800" b="1" smtClean="0">
                <a:latin typeface="楷体_GB2312" pitchFamily="49" charset="-122"/>
                <a:ea typeface="楷体_GB2312" pitchFamily="49" charset="-122"/>
              </a:rPr>
              <a:t>的应用可大致概括为三大类，即</a:t>
            </a:r>
            <a:r>
              <a:rPr lang="zh-CN" altLang="en-US" sz="2800" b="1" smtClean="0">
                <a:solidFill>
                  <a:schemeClr val="tx2"/>
                </a:solidFill>
                <a:latin typeface="楷体_GB2312" pitchFamily="49" charset="-122"/>
                <a:ea typeface="楷体_GB2312" pitchFamily="49" charset="-122"/>
              </a:rPr>
              <a:t>信号处理</a:t>
            </a:r>
            <a:r>
              <a:rPr lang="zh-CN" altLang="en-US" sz="2800" b="1" smtClean="0">
                <a:latin typeface="楷体_GB2312" pitchFamily="49" charset="-122"/>
                <a:ea typeface="楷体_GB2312" pitchFamily="49" charset="-122"/>
              </a:rPr>
              <a:t>、</a:t>
            </a:r>
            <a:r>
              <a:rPr lang="zh-CN" altLang="en-US" sz="2800" b="1" smtClean="0">
                <a:solidFill>
                  <a:schemeClr val="tx2"/>
                </a:solidFill>
                <a:latin typeface="楷体_GB2312" pitchFamily="49" charset="-122"/>
                <a:ea typeface="楷体_GB2312" pitchFamily="49" charset="-122"/>
              </a:rPr>
              <a:t>数字存储</a:t>
            </a:r>
            <a:r>
              <a:rPr lang="zh-CN" altLang="en-US" sz="2800" b="1" smtClean="0">
                <a:latin typeface="楷体_GB2312" pitchFamily="49" charset="-122"/>
                <a:ea typeface="楷体_GB2312" pitchFamily="49" charset="-122"/>
              </a:rPr>
              <a:t>和</a:t>
            </a:r>
            <a:r>
              <a:rPr lang="zh-CN" altLang="en-US" sz="2800" b="1" smtClean="0">
                <a:solidFill>
                  <a:srgbClr val="66FF33"/>
                </a:solidFill>
                <a:latin typeface="楷体_GB2312" pitchFamily="49" charset="-122"/>
                <a:ea typeface="楷体_GB2312" pitchFamily="49" charset="-122"/>
              </a:rPr>
              <a:t>图像传感</a:t>
            </a:r>
            <a:r>
              <a:rPr lang="zh-CN" altLang="en-US" sz="2800" b="1" smtClean="0">
                <a:latin typeface="楷体_GB2312" pitchFamily="49" charset="-122"/>
                <a:ea typeface="楷体_GB2312" pitchFamily="49" charset="-122"/>
              </a:rPr>
              <a:t>。图像传感是</a:t>
            </a:r>
            <a:r>
              <a:rPr lang="en-US" altLang="zh-CN" sz="2800" b="1" smtClean="0">
                <a:latin typeface="楷体_GB2312" pitchFamily="49" charset="-122"/>
                <a:ea typeface="楷体_GB2312" pitchFamily="49" charset="-122"/>
              </a:rPr>
              <a:t>CCD</a:t>
            </a:r>
            <a:r>
              <a:rPr lang="zh-CN" altLang="en-US" sz="2800" b="1" smtClean="0">
                <a:latin typeface="楷体_GB2312" pitchFamily="49" charset="-122"/>
                <a:ea typeface="楷体_GB2312" pitchFamily="49" charset="-122"/>
              </a:rPr>
              <a:t>最成功的应用。</a:t>
            </a:r>
            <a:endParaRPr lang="zh-CN" altLang="en-US" sz="2800"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Effect transition="in" filter="checkerboard(across)">
                                      <p:cBhvr>
                                        <p:cTn id="7" dur="500"/>
                                        <p:tgtEl>
                                          <p:spTgt spid="542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55298" name="Rectangle 2"/>
          <p:cNvSpPr>
            <a:spLocks noGrp="1" noChangeArrowheads="1"/>
          </p:cNvSpPr>
          <p:nvPr>
            <p:ph type="title"/>
          </p:nvPr>
        </p:nvSpPr>
        <p:spPr>
          <a:xfrm>
            <a:off x="395288" y="692150"/>
            <a:ext cx="8229600" cy="1143000"/>
          </a:xfrm>
        </p:spPr>
        <p:txBody>
          <a:bodyPr/>
          <a:lstStyle/>
          <a:p>
            <a:pPr eaLnBrk="1" hangingPunct="1">
              <a:defRPr/>
            </a:pPr>
            <a:r>
              <a:rPr lang="zh-CN" altLang="en-US" smtClean="0">
                <a:solidFill>
                  <a:schemeClr val="hlink"/>
                </a:solidFill>
              </a:rPr>
              <a:t>图像传感是</a:t>
            </a:r>
            <a:r>
              <a:rPr lang="en-US" altLang="zh-CN" smtClean="0">
                <a:solidFill>
                  <a:schemeClr val="hlink"/>
                </a:solidFill>
              </a:rPr>
              <a:t>CCD</a:t>
            </a:r>
            <a:r>
              <a:rPr lang="zh-CN" altLang="en-US" smtClean="0">
                <a:solidFill>
                  <a:schemeClr val="hlink"/>
                </a:solidFill>
              </a:rPr>
              <a:t>最成功的应用</a:t>
            </a:r>
            <a:endParaRPr lang="zh-CN" altLang="en-US" smtClean="0">
              <a:solidFill>
                <a:schemeClr val="hlink"/>
              </a:solidFill>
            </a:endParaRPr>
          </a:p>
        </p:txBody>
      </p:sp>
      <p:sp>
        <p:nvSpPr>
          <p:cNvPr id="55299" name="Rectangle 3"/>
          <p:cNvSpPr>
            <a:spLocks noGrp="1" noChangeArrowheads="1"/>
          </p:cNvSpPr>
          <p:nvPr>
            <p:ph type="body" idx="1"/>
          </p:nvPr>
        </p:nvSpPr>
        <p:spPr>
          <a:xfrm>
            <a:off x="467360" y="1700530"/>
            <a:ext cx="8522335" cy="4472305"/>
          </a:xfrm>
        </p:spPr>
        <p:txBody>
          <a:bodyPr/>
          <a:lstStyle/>
          <a:p>
            <a:pPr eaLnBrk="1" latinLnBrk="0" hangingPunct="1">
              <a:lnSpc>
                <a:spcPct val="150000"/>
              </a:lnSpc>
              <a:spcBef>
                <a:spcPts val="0"/>
              </a:spcBef>
            </a:pPr>
            <a:r>
              <a:rPr lang="en-US" altLang="zh-CN" sz="2400" b="1" smtClean="0">
                <a:latin typeface="楷体_GB2312" pitchFamily="49" charset="-122"/>
                <a:ea typeface="楷体_GB2312" pitchFamily="49" charset="-122"/>
              </a:rPr>
              <a:t>CCD</a:t>
            </a:r>
            <a:r>
              <a:rPr lang="zh-CN" altLang="en-US" sz="2400" b="1" smtClean="0">
                <a:latin typeface="楷体_GB2312" pitchFamily="49" charset="-122"/>
                <a:ea typeface="楷体_GB2312" pitchFamily="49" charset="-122"/>
              </a:rPr>
              <a:t>像机在各个应用场合中的作用，相当于人的 眼睛，但它的适应范围、量子效率、灵敏度和波长范围等都大大地超过人的眼睛，是</a:t>
            </a:r>
            <a:r>
              <a:rPr lang="zh-CN" altLang="en-US" sz="2400" b="1" smtClean="0">
                <a:solidFill>
                  <a:schemeClr val="hlink"/>
                </a:solidFill>
                <a:latin typeface="楷体_GB2312" pitchFamily="49" charset="-122"/>
                <a:ea typeface="楷体_GB2312" pitchFamily="49" charset="-122"/>
              </a:rPr>
              <a:t>对人眼功能的一种弥补和扩展。</a:t>
            </a:r>
            <a:endParaRPr lang="zh-CN" altLang="en-US" sz="2400" b="1" smtClean="0">
              <a:solidFill>
                <a:schemeClr val="hlink"/>
              </a:solidFill>
              <a:latin typeface="楷体_GB2312" pitchFamily="49" charset="-122"/>
              <a:ea typeface="楷体_GB2312" pitchFamily="49" charset="-122"/>
            </a:endParaRPr>
          </a:p>
          <a:p>
            <a:pPr eaLnBrk="1" latinLnBrk="0" hangingPunct="1">
              <a:lnSpc>
                <a:spcPct val="150000"/>
              </a:lnSpc>
              <a:spcBef>
                <a:spcPts val="0"/>
              </a:spcBef>
            </a:pPr>
            <a:r>
              <a:rPr lang="zh-CN" altLang="en-US" sz="2400" b="1" smtClean="0">
                <a:latin typeface="楷体_GB2312" pitchFamily="49" charset="-122"/>
                <a:ea typeface="楷体_GB2312" pitchFamily="49" charset="-122"/>
              </a:rPr>
              <a:t>与传统的摄像器件</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如真空摄像管</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相比，</a:t>
            </a:r>
            <a:r>
              <a:rPr lang="en-US" altLang="zh-CN" sz="2400" b="1" smtClean="0">
                <a:latin typeface="楷体_GB2312" pitchFamily="49" charset="-122"/>
                <a:ea typeface="楷体_GB2312" pitchFamily="49" charset="-122"/>
              </a:rPr>
              <a:t>CCD</a:t>
            </a:r>
            <a:r>
              <a:rPr lang="zh-CN" altLang="en-US" sz="2400" b="1" smtClean="0">
                <a:latin typeface="楷体_GB2312" pitchFamily="49" charset="-122"/>
                <a:ea typeface="楷体_GB2312" pitchFamily="49" charset="-122"/>
              </a:rPr>
              <a:t>具有光谱响应宽、灵敏度高、线性好、动态范围大、重量轻、体积小、功耗低、寿命长等优</a:t>
            </a:r>
            <a:endParaRPr lang="zh-CN" altLang="en-US" sz="2400" b="1" smtClean="0">
              <a:latin typeface="楷体_GB2312" pitchFamily="49" charset="-122"/>
              <a:ea typeface="楷体_GB2312" pitchFamily="49" charset="-122"/>
            </a:endParaRPr>
          </a:p>
          <a:p>
            <a:pPr eaLnBrk="1" latinLnBrk="0" hangingPunct="1">
              <a:lnSpc>
                <a:spcPct val="150000"/>
              </a:lnSpc>
              <a:spcBef>
                <a:spcPts val="0"/>
              </a:spcBef>
              <a:buFontTx/>
              <a:buNone/>
            </a:pPr>
            <a:r>
              <a:rPr lang="zh-CN" altLang="en-US" sz="2400" b="1" smtClean="0">
                <a:latin typeface="楷体_GB2312" pitchFamily="49" charset="-122"/>
                <a:ea typeface="楷体_GB2312" pitchFamily="49" charset="-122"/>
              </a:rPr>
              <a:t>  点，应用十分广泛。</a:t>
            </a:r>
            <a:endParaRPr lang="zh-CN" altLang="en-US" sz="2400" b="1" smtClean="0">
              <a:latin typeface="楷体_GB2312" pitchFamily="49" charset="-122"/>
              <a:ea typeface="楷体_GB2312" pitchFamily="49" charset="-122"/>
            </a:endParaRPr>
          </a:p>
          <a:p>
            <a:pPr eaLnBrk="1" latinLnBrk="0" hangingPunct="1">
              <a:lnSpc>
                <a:spcPct val="150000"/>
              </a:lnSpc>
              <a:spcBef>
                <a:spcPts val="0"/>
              </a:spcBef>
            </a:pPr>
            <a:r>
              <a:rPr lang="zh-CN" altLang="en-US" sz="2400" b="1" smtClean="0">
                <a:latin typeface="楷体_GB2312" pitchFamily="49" charset="-122"/>
                <a:ea typeface="楷体_GB2312" pitchFamily="49" charset="-122"/>
              </a:rPr>
              <a:t>固体图像传感器结构有</a:t>
            </a:r>
            <a:r>
              <a:rPr lang="zh-CN" altLang="en-US" sz="2400" b="1" smtClean="0">
                <a:solidFill>
                  <a:srgbClr val="FFFF00"/>
                </a:solidFill>
                <a:latin typeface="楷体_GB2312" pitchFamily="49" charset="-122"/>
                <a:ea typeface="楷体_GB2312" pitchFamily="49" charset="-122"/>
              </a:rPr>
              <a:t>线阵</a:t>
            </a:r>
            <a:r>
              <a:rPr lang="zh-CN" altLang="en-US" sz="2400" b="1" smtClean="0">
                <a:latin typeface="楷体_GB2312" pitchFamily="49" charset="-122"/>
                <a:ea typeface="楷体_GB2312" pitchFamily="49" charset="-122"/>
              </a:rPr>
              <a:t>和</a:t>
            </a:r>
            <a:r>
              <a:rPr lang="zh-CN" altLang="en-US" sz="2400" b="1" smtClean="0">
                <a:solidFill>
                  <a:srgbClr val="FFFF00"/>
                </a:solidFill>
                <a:latin typeface="楷体_GB2312" pitchFamily="49" charset="-122"/>
                <a:ea typeface="楷体_GB2312" pitchFamily="49" charset="-122"/>
              </a:rPr>
              <a:t>面阵</a:t>
            </a:r>
            <a:r>
              <a:rPr lang="zh-CN" altLang="en-US" sz="2400" b="1" smtClean="0">
                <a:latin typeface="楷体_GB2312" pitchFamily="49" charset="-122"/>
                <a:ea typeface="楷体_GB2312" pitchFamily="49" charset="-122"/>
              </a:rPr>
              <a:t>两大类。</a:t>
            </a:r>
            <a:endParaRPr lang="zh-CN" altLang="en-US" sz="2400"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checkerboard(across)">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checkerboard(across)">
                                      <p:cBhvr>
                                        <p:cTn id="12" dur="500"/>
                                        <p:tgtEl>
                                          <p:spTgt spid="55299">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checkerboard(across)">
                                      <p:cBhvr>
                                        <p:cTn id="15" dur="500"/>
                                        <p:tgtEl>
                                          <p:spTgt spid="5529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5299">
                                            <p:txEl>
                                              <p:pRg st="3" end="3"/>
                                            </p:txEl>
                                          </p:spTgt>
                                        </p:tgtEl>
                                        <p:attrNameLst>
                                          <p:attrName>style.visibility</p:attrName>
                                        </p:attrNameLst>
                                      </p:cBhvr>
                                      <p:to>
                                        <p:strVal val="visible"/>
                                      </p:to>
                                    </p:set>
                                    <p:animEffect transition="in" filter="checkerboard(across)">
                                      <p:cBhvr>
                                        <p:cTn id="20" dur="500"/>
                                        <p:tgtEl>
                                          <p:spTgt spid="55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pic>
        <p:nvPicPr>
          <p:cNvPr id="122883" name="Picture 2"/>
          <p:cNvPicPr>
            <a:picLocks noChangeAspect="1" noChangeArrowheads="1"/>
          </p:cNvPicPr>
          <p:nvPr/>
        </p:nvPicPr>
        <p:blipFill>
          <a:blip r:embed="rId1" cstate="print"/>
          <a:srcRect/>
          <a:stretch>
            <a:fillRect/>
          </a:stretch>
        </p:blipFill>
        <p:spPr bwMode="auto">
          <a:xfrm>
            <a:off x="5203825" y="1527175"/>
            <a:ext cx="3457575" cy="2744788"/>
          </a:xfrm>
          <a:prstGeom prst="rect">
            <a:avLst/>
          </a:prstGeom>
          <a:noFill/>
          <a:ln w="9525">
            <a:noFill/>
            <a:miter lim="800000"/>
            <a:headEnd/>
            <a:tailEnd/>
          </a:ln>
        </p:spPr>
      </p:pic>
      <p:grpSp>
        <p:nvGrpSpPr>
          <p:cNvPr id="122884" name="Group 3"/>
          <p:cNvGrpSpPr/>
          <p:nvPr/>
        </p:nvGrpSpPr>
        <p:grpSpPr bwMode="auto">
          <a:xfrm>
            <a:off x="1279525" y="477838"/>
            <a:ext cx="5189538" cy="3725862"/>
            <a:chOff x="806" y="301"/>
            <a:chExt cx="3269" cy="2347"/>
          </a:xfrm>
        </p:grpSpPr>
        <p:pic>
          <p:nvPicPr>
            <p:cNvPr id="122885" name="Picture 4"/>
            <p:cNvPicPr>
              <a:picLocks noChangeAspect="1" noChangeArrowheads="1"/>
            </p:cNvPicPr>
            <p:nvPr/>
          </p:nvPicPr>
          <p:blipFill>
            <a:blip r:embed="rId2" cstate="print"/>
            <a:srcRect/>
            <a:stretch>
              <a:fillRect/>
            </a:stretch>
          </p:blipFill>
          <p:spPr bwMode="auto">
            <a:xfrm>
              <a:off x="806" y="1016"/>
              <a:ext cx="2172" cy="1632"/>
            </a:xfrm>
            <a:prstGeom prst="rect">
              <a:avLst/>
            </a:prstGeom>
            <a:noFill/>
            <a:ln w="9525">
              <a:noFill/>
              <a:miter lim="800000"/>
              <a:headEnd/>
              <a:tailEnd/>
            </a:ln>
          </p:spPr>
        </p:pic>
        <p:sp>
          <p:nvSpPr>
            <p:cNvPr id="122886" name="Rectangle 5"/>
            <p:cNvSpPr>
              <a:spLocks noChangeArrowheads="1"/>
            </p:cNvSpPr>
            <p:nvPr/>
          </p:nvSpPr>
          <p:spPr bwMode="auto">
            <a:xfrm>
              <a:off x="2162" y="301"/>
              <a:ext cx="1913" cy="365"/>
            </a:xfrm>
            <a:prstGeom prst="rect">
              <a:avLst/>
            </a:prstGeom>
            <a:noFill/>
            <a:ln w="9525">
              <a:noFill/>
              <a:miter lim="800000"/>
            </a:ln>
          </p:spPr>
          <p:txBody>
            <a:bodyPr wrap="none">
              <a:spAutoFit/>
            </a:bodyPr>
            <a:lstStyle/>
            <a:p>
              <a:r>
                <a:rPr lang="zh-CN" altLang="en-US" sz="3200">
                  <a:solidFill>
                    <a:srgbClr val="FF0066"/>
                  </a:solidFill>
                </a:rPr>
                <a:t>线阵</a:t>
              </a:r>
              <a:r>
                <a:rPr lang="zh-CN" altLang="en-US" sz="3200" b="1">
                  <a:latin typeface="Tahoma" panose="020B0604030504040204" pitchFamily="34" charset="0"/>
                  <a:ea typeface="楷体_GB2312" pitchFamily="49" charset="-122"/>
                </a:rPr>
                <a:t>图像传感器</a:t>
              </a:r>
              <a:endParaRPr lang="zh-CN" altLang="en-US" sz="3200" b="1">
                <a:latin typeface="Tahoma" panose="020B0604030504040204" pitchFamily="34" charset="0"/>
                <a:ea typeface="楷体_GB2312" pitchFamily="49" charset="-122"/>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grpSp>
        <p:nvGrpSpPr>
          <p:cNvPr id="14340" name="Group 2"/>
          <p:cNvGrpSpPr/>
          <p:nvPr/>
        </p:nvGrpSpPr>
        <p:grpSpPr bwMode="auto">
          <a:xfrm>
            <a:off x="2268538" y="384175"/>
            <a:ext cx="4076700" cy="5781675"/>
            <a:chOff x="1429" y="242"/>
            <a:chExt cx="2568" cy="3642"/>
          </a:xfrm>
        </p:grpSpPr>
        <p:graphicFrame>
          <p:nvGraphicFramePr>
            <p:cNvPr id="14338" name="Object 3"/>
            <p:cNvGraphicFramePr>
              <a:graphicFrameLocks noChangeAspect="1"/>
            </p:cNvGraphicFramePr>
            <p:nvPr/>
          </p:nvGraphicFramePr>
          <p:xfrm>
            <a:off x="1429" y="890"/>
            <a:ext cx="2568" cy="2994"/>
          </p:xfrm>
          <a:graphic>
            <a:graphicData uri="http://schemas.openxmlformats.org/presentationml/2006/ole">
              <mc:AlternateContent xmlns:mc="http://schemas.openxmlformats.org/markup-compatibility/2006">
                <mc:Choice xmlns:v="urn:schemas-microsoft-com:vml" Requires="v">
                  <p:oleObj spid="_x0000_s3073" name="位图图像" r:id="rId1" imgW="3048000" imgH="3552825" progId="PBrush">
                    <p:embed/>
                  </p:oleObj>
                </mc:Choice>
                <mc:Fallback>
                  <p:oleObj name="位图图像" r:id="rId1" imgW="3048000" imgH="3552825" progId="PBrush">
                    <p:embed/>
                    <p:pic>
                      <p:nvPicPr>
                        <p:cNvPr id="0" name="Object 3"/>
                        <p:cNvPicPr>
                          <a:picLocks noChangeAspect="1"/>
                        </p:cNvPicPr>
                        <p:nvPr/>
                      </p:nvPicPr>
                      <p:blipFill>
                        <a:blip r:embed="rId2"/>
                        <a:stretch>
                          <a:fillRect/>
                        </a:stretch>
                      </p:blipFill>
                      <p:spPr>
                        <a:xfrm>
                          <a:off x="1429" y="890"/>
                          <a:ext cx="2568" cy="2994"/>
                        </a:xfrm>
                        <a:prstGeom prst="rect">
                          <a:avLst/>
                        </a:prstGeom>
                        <a:noFill/>
                        <a:ln w="9525">
                          <a:noFill/>
                        </a:ln>
                      </p:spPr>
                    </p:pic>
                  </p:oleObj>
                </mc:Fallback>
              </mc:AlternateContent>
            </a:graphicData>
          </a:graphic>
        </p:graphicFrame>
        <p:sp>
          <p:nvSpPr>
            <p:cNvPr id="14341" name="Rectangle 4"/>
            <p:cNvSpPr>
              <a:spLocks noChangeArrowheads="1"/>
            </p:cNvSpPr>
            <p:nvPr/>
          </p:nvSpPr>
          <p:spPr bwMode="auto">
            <a:xfrm>
              <a:off x="1474" y="242"/>
              <a:ext cx="2480" cy="327"/>
            </a:xfrm>
            <a:prstGeom prst="rect">
              <a:avLst/>
            </a:prstGeom>
            <a:noFill/>
            <a:ln w="9525">
              <a:noFill/>
              <a:miter lim="800000"/>
            </a:ln>
          </p:spPr>
          <p:txBody>
            <a:bodyPr wrap="none">
              <a:spAutoFit/>
            </a:bodyPr>
            <a:lstStyle/>
            <a:p>
              <a:r>
                <a:rPr lang="zh-CN" altLang="en-US" sz="2800" b="1">
                  <a:solidFill>
                    <a:srgbClr val="FFFF00"/>
                  </a:solidFill>
                  <a:latin typeface="楷体_GB2312" pitchFamily="49" charset="-122"/>
                  <a:ea typeface="楷体_GB2312" pitchFamily="49" charset="-122"/>
                </a:rPr>
                <a:t>线阵</a:t>
              </a:r>
              <a:r>
                <a:rPr lang="en-US" altLang="zh-CN" sz="2800" b="1">
                  <a:solidFill>
                    <a:srgbClr val="FFFF00"/>
                  </a:solidFill>
                  <a:latin typeface="楷体_GB2312" pitchFamily="49" charset="-122"/>
                  <a:ea typeface="楷体_GB2312" pitchFamily="49" charset="-122"/>
                </a:rPr>
                <a:t>CCD</a:t>
              </a:r>
              <a:r>
                <a:rPr lang="zh-CN" altLang="en-US" sz="2800" b="1">
                  <a:solidFill>
                    <a:srgbClr val="FFFF00"/>
                  </a:solidFill>
                  <a:latin typeface="楷体_GB2312" pitchFamily="49" charset="-122"/>
                  <a:ea typeface="楷体_GB2312" pitchFamily="49" charset="-122"/>
                </a:rPr>
                <a:t>每次扫描一条线</a:t>
              </a:r>
              <a:endParaRPr lang="zh-CN" altLang="en-US" sz="2800" b="1">
                <a:solidFill>
                  <a:srgbClr val="FFFF00"/>
                </a:solidFill>
                <a:latin typeface="楷体_GB2312" pitchFamily="49" charset="-122"/>
                <a:ea typeface="楷体_GB2312" pitchFamily="49" charset="-122"/>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5"/>
          <p:cNvSpPr>
            <a:spLocks noChangeArrowheads="1"/>
          </p:cNvSpPr>
          <p:nvPr/>
        </p:nvSpPr>
        <p:spPr bwMode="auto">
          <a:xfrm>
            <a:off x="0" y="3195638"/>
            <a:ext cx="9144000" cy="0"/>
          </a:xfrm>
          <a:prstGeom prst="rect">
            <a:avLst/>
          </a:prstGeom>
          <a:noFill/>
          <a:ln w="9525">
            <a:noFill/>
            <a:miter lim="800000"/>
          </a:ln>
        </p:spPr>
        <p:txBody>
          <a:bodyPr wrap="none" anchor="ctr">
            <a:spAutoFit/>
          </a:bodyPr>
          <a:lstStyle/>
          <a:p>
            <a:endParaRPr lang="zh-CN" altLang="en-US"/>
          </a:p>
        </p:txBody>
      </p:sp>
      <p:pic>
        <p:nvPicPr>
          <p:cNvPr id="123907" name="Picture 9" descr="CCD1"/>
          <p:cNvPicPr>
            <a:picLocks noChangeAspect="1" noChangeArrowheads="1"/>
          </p:cNvPicPr>
          <p:nvPr/>
        </p:nvPicPr>
        <p:blipFill>
          <a:blip r:embed="rId1" cstate="print"/>
          <a:srcRect/>
          <a:stretch>
            <a:fillRect/>
          </a:stretch>
        </p:blipFill>
        <p:spPr bwMode="auto">
          <a:xfrm>
            <a:off x="1385888" y="3770313"/>
            <a:ext cx="2743200" cy="2743200"/>
          </a:xfrm>
          <a:prstGeom prst="rect">
            <a:avLst/>
          </a:prstGeom>
          <a:noFill/>
          <a:ln w="9525">
            <a:noFill/>
            <a:miter lim="800000"/>
            <a:headEnd/>
            <a:tailEnd/>
          </a:ln>
        </p:spPr>
      </p:pic>
      <p:pic>
        <p:nvPicPr>
          <p:cNvPr id="123908" name="Picture 10" descr="CCD12摄象手机"/>
          <p:cNvPicPr>
            <a:picLocks noChangeAspect="1" noChangeArrowheads="1"/>
          </p:cNvPicPr>
          <p:nvPr/>
        </p:nvPicPr>
        <p:blipFill>
          <a:blip r:embed="rId2" cstate="print"/>
          <a:srcRect/>
          <a:stretch>
            <a:fillRect/>
          </a:stretch>
        </p:blipFill>
        <p:spPr bwMode="auto">
          <a:xfrm>
            <a:off x="6338888" y="1484313"/>
            <a:ext cx="2193925" cy="2209800"/>
          </a:xfrm>
          <a:prstGeom prst="rect">
            <a:avLst/>
          </a:prstGeom>
          <a:noFill/>
          <a:ln w="9525">
            <a:noFill/>
            <a:miter lim="800000"/>
            <a:headEnd/>
            <a:tailEnd/>
          </a:ln>
        </p:spPr>
      </p:pic>
      <p:pic>
        <p:nvPicPr>
          <p:cNvPr id="123909" name="Picture 11" descr="CCD4"/>
          <p:cNvPicPr>
            <a:picLocks noChangeAspect="1" noChangeArrowheads="1"/>
          </p:cNvPicPr>
          <p:nvPr/>
        </p:nvPicPr>
        <p:blipFill>
          <a:blip r:embed="rId3" cstate="print"/>
          <a:srcRect/>
          <a:stretch>
            <a:fillRect/>
          </a:stretch>
        </p:blipFill>
        <p:spPr bwMode="auto">
          <a:xfrm>
            <a:off x="3367088" y="1636713"/>
            <a:ext cx="2819400" cy="2090737"/>
          </a:xfrm>
          <a:prstGeom prst="rect">
            <a:avLst/>
          </a:prstGeom>
          <a:noFill/>
          <a:ln w="9525">
            <a:noFill/>
            <a:miter lim="800000"/>
            <a:headEnd/>
            <a:tailEnd/>
          </a:ln>
        </p:spPr>
      </p:pic>
      <p:pic>
        <p:nvPicPr>
          <p:cNvPr id="123910" name="Picture 13" descr="CCD11360度摄象头"/>
          <p:cNvPicPr>
            <a:picLocks noChangeAspect="1" noChangeArrowheads="1"/>
          </p:cNvPicPr>
          <p:nvPr/>
        </p:nvPicPr>
        <p:blipFill>
          <a:blip r:embed="rId4" cstate="print"/>
          <a:srcRect/>
          <a:stretch>
            <a:fillRect/>
          </a:stretch>
        </p:blipFill>
        <p:spPr bwMode="auto">
          <a:xfrm>
            <a:off x="395288" y="2093913"/>
            <a:ext cx="2667000" cy="1638300"/>
          </a:xfrm>
          <a:prstGeom prst="rect">
            <a:avLst/>
          </a:prstGeom>
          <a:noFill/>
          <a:ln w="9525">
            <a:noFill/>
            <a:miter lim="800000"/>
            <a:headEnd/>
            <a:tailEnd/>
          </a:ln>
        </p:spPr>
      </p:pic>
      <p:pic>
        <p:nvPicPr>
          <p:cNvPr id="123911" name="Picture 14" descr="Img251804030"/>
          <p:cNvPicPr>
            <a:picLocks noChangeAspect="1" noChangeArrowheads="1"/>
          </p:cNvPicPr>
          <p:nvPr/>
        </p:nvPicPr>
        <p:blipFill>
          <a:blip r:embed="rId5" cstate="print"/>
          <a:srcRect/>
          <a:stretch>
            <a:fillRect/>
          </a:stretch>
        </p:blipFill>
        <p:spPr bwMode="auto">
          <a:xfrm>
            <a:off x="5435600" y="4076700"/>
            <a:ext cx="2951163" cy="216535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descr="羊皮纸"/>
          <p:cNvSpPr>
            <a:spLocks noGrp="1" noChangeArrowheads="1"/>
          </p:cNvSpPr>
          <p:nvPr>
            <p:ph type="title"/>
          </p:nvPr>
        </p:nvSpPr>
        <p:spPr bwMode="auto">
          <a:xfrm>
            <a:off x="1116330" y="1019810"/>
            <a:ext cx="4064000" cy="741045"/>
          </a:xfrm>
          <a:noFill/>
          <a:ln>
            <a:miter lim="800000"/>
          </a:ln>
        </p:spPr>
        <p:txBody>
          <a:bodyPr vert="horz" wrap="square" lIns="91440" tIns="45720" rIns="91440" bIns="45720" numCol="1" anchor="t" anchorCtr="0" compatLnSpc="1"/>
          <a:lstStyle/>
          <a:p>
            <a:pPr eaLnBrk="1" hangingPunct="1"/>
            <a:r>
              <a:rPr lang="en-US" altLang="zh-CN" sz="3200" noProof="0" smtClean="0">
                <a:ln>
                  <a:noFill/>
                </a:ln>
                <a:solidFill>
                  <a:srgbClr val="FFFF00"/>
                </a:solidFill>
                <a:uLnTx/>
                <a:uFillTx/>
                <a:latin typeface="黑体" panose="02010609060101010101" pitchFamily="49" charset="-122"/>
                <a:ea typeface="黑体" panose="02010609060101010101" pitchFamily="49" charset="-122"/>
                <a:cs typeface="黑体" panose="02010609060101010101" pitchFamily="49" charset="-122"/>
                <a:sym typeface="+mn-ea"/>
              </a:rPr>
              <a:t>2.3.1 </a:t>
            </a:r>
            <a:r>
              <a:rPr lang="zh-CN" altLang="en-US" sz="3200" noProof="0" smtClean="0">
                <a:ln>
                  <a:noFill/>
                </a:ln>
                <a:solidFill>
                  <a:srgbClr val="FFFF00"/>
                </a:solidFill>
                <a:uLnTx/>
                <a:uFillTx/>
                <a:latin typeface="黑体" panose="02010609060101010101" pitchFamily="49" charset="-122"/>
                <a:ea typeface="黑体" panose="02010609060101010101" pitchFamily="49" charset="-122"/>
                <a:cs typeface="黑体" panose="02010609060101010101" pitchFamily="49" charset="-122"/>
                <a:sym typeface="+mn-ea"/>
              </a:rPr>
              <a:t>光电探测器</a:t>
            </a:r>
            <a:br>
              <a:rPr kumimoji="0" lang="zh-CN" altLang="en-US" sz="32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黑体" panose="02010609060101010101" pitchFamily="49" charset="-122"/>
              </a:rPr>
            </a:br>
            <a:r>
              <a:rPr lang="zh-CN" altLang="en-US" sz="3200" dirty="0" smtClean="0">
                <a:solidFill>
                  <a:srgbClr val="FFFF00"/>
                </a:solidFill>
              </a:rPr>
              <a:t> </a:t>
            </a:r>
            <a:endParaRPr lang="zh-CN" altLang="en-US" sz="3200" dirty="0" smtClean="0">
              <a:solidFill>
                <a:srgbClr val="FFFF00"/>
              </a:solidFill>
            </a:endParaRPr>
          </a:p>
        </p:txBody>
      </p:sp>
      <p:sp>
        <p:nvSpPr>
          <p:cNvPr id="323587" name="Rectangle 3"/>
          <p:cNvSpPr>
            <a:spLocks noGrp="1" noChangeArrowheads="1"/>
          </p:cNvSpPr>
          <p:nvPr>
            <p:ph type="body" idx="1"/>
          </p:nvPr>
        </p:nvSpPr>
        <p:spPr>
          <a:xfrm>
            <a:off x="1584325" y="2016125"/>
            <a:ext cx="6489700" cy="2351405"/>
          </a:xfrm>
          <a:noFill/>
        </p:spPr>
        <p:txBody>
          <a:bodyPr/>
          <a:lstStyle/>
          <a:p>
            <a:pPr eaLnBrk="1" hangingPunct="1">
              <a:lnSpc>
                <a:spcPct val="170000"/>
              </a:lnSpc>
              <a:buFont typeface="Wingdings" panose="05000000000000000000" pitchFamily="2" charset="2"/>
              <a:buNone/>
            </a:pPr>
            <a:r>
              <a:rPr lang="zh-CN" altLang="en-US" sz="2000" b="1" dirty="0" smtClean="0"/>
              <a:t>光电探测的物理基础</a:t>
            </a:r>
            <a:r>
              <a:rPr lang="en-US" altLang="zh-CN" sz="2000" b="1" dirty="0" smtClean="0"/>
              <a:t>: </a:t>
            </a:r>
            <a:r>
              <a:rPr lang="zh-CN" altLang="en-US" sz="2000" b="1" dirty="0" smtClean="0">
                <a:solidFill>
                  <a:srgbClr val="FF0000"/>
                </a:solidFill>
              </a:rPr>
              <a:t>光电效应</a:t>
            </a:r>
            <a:r>
              <a:rPr lang="en-US" altLang="zh-CN" sz="2000" b="1" dirty="0" smtClean="0">
                <a:solidFill>
                  <a:srgbClr val="FF0000"/>
                </a:solidFill>
              </a:rPr>
              <a:t>  </a:t>
            </a:r>
            <a:r>
              <a:rPr lang="zh-CN" altLang="en-US" sz="2000" b="1" dirty="0" smtClean="0">
                <a:solidFill>
                  <a:srgbClr val="FFFF00"/>
                </a:solidFill>
              </a:rPr>
              <a:t>光热效应</a:t>
            </a:r>
            <a:endParaRPr lang="zh-CN" altLang="en-US" sz="2000" b="1" dirty="0" smtClean="0"/>
          </a:p>
          <a:p>
            <a:pPr eaLnBrk="1" hangingPunct="1">
              <a:lnSpc>
                <a:spcPct val="170000"/>
              </a:lnSpc>
              <a:buFont typeface="Wingdings" panose="05000000000000000000" pitchFamily="2" charset="2"/>
              <a:buNone/>
            </a:pPr>
            <a:r>
              <a:rPr lang="zh-CN" altLang="en-US" sz="2000" b="1" dirty="0" smtClean="0"/>
              <a:t>（</a:t>
            </a:r>
            <a:r>
              <a:rPr lang="en-US" altLang="zh-CN" sz="2000" b="1" dirty="0" smtClean="0"/>
              <a:t>1</a:t>
            </a:r>
            <a:r>
              <a:rPr lang="zh-CN" altLang="en-US" sz="2000" b="1" dirty="0" smtClean="0"/>
              <a:t>）</a:t>
            </a:r>
            <a:r>
              <a:rPr lang="en-US" altLang="zh-CN" sz="2000" b="1" dirty="0" smtClean="0"/>
              <a:t> PIN</a:t>
            </a:r>
            <a:r>
              <a:rPr lang="zh-CN" altLang="en-US" sz="2000" b="1" dirty="0" smtClean="0"/>
              <a:t>半导体光电二极管 </a:t>
            </a:r>
            <a:endParaRPr lang="zh-CN" altLang="en-US" sz="2000" b="1" dirty="0" smtClean="0"/>
          </a:p>
          <a:p>
            <a:pPr eaLnBrk="1" hangingPunct="1">
              <a:lnSpc>
                <a:spcPct val="200000"/>
              </a:lnSpc>
              <a:buFont typeface="Wingdings" panose="05000000000000000000" pitchFamily="2" charset="2"/>
              <a:buNone/>
            </a:pPr>
            <a:r>
              <a:rPr lang="zh-CN" altLang="en-US" sz="2000" b="1" dirty="0" smtClean="0"/>
              <a:t>（</a:t>
            </a:r>
            <a:r>
              <a:rPr lang="en-US" altLang="zh-CN" sz="2000" b="1" dirty="0" smtClean="0"/>
              <a:t>2</a:t>
            </a:r>
            <a:r>
              <a:rPr lang="zh-CN" altLang="en-US" sz="2000" b="1" dirty="0" smtClean="0"/>
              <a:t>）</a:t>
            </a:r>
            <a:r>
              <a:rPr lang="en-US" altLang="zh-CN" sz="2000" b="1" dirty="0" smtClean="0"/>
              <a:t>  APD</a:t>
            </a:r>
            <a:r>
              <a:rPr lang="zh-CN" altLang="en-US" sz="2000" b="1" dirty="0" smtClean="0"/>
              <a:t>雪崩光电二极管 </a:t>
            </a:r>
            <a:endParaRPr lang="zh-CN" altLang="en-US" sz="2000" b="1" dirty="0" smtClean="0"/>
          </a:p>
        </p:txBody>
      </p:sp>
      <p:sp>
        <p:nvSpPr>
          <p:cNvPr id="4" name="日期占位符 3"/>
          <p:cNvSpPr>
            <a:spLocks noGrp="1"/>
          </p:cNvSpPr>
          <p:nvPr>
            <p:ph type="dt" sz="half" idx="10"/>
          </p:nvPr>
        </p:nvSpPr>
        <p:spPr/>
        <p:txBody>
          <a:bodyPr/>
          <a:lstStyle/>
          <a:p>
            <a:pPr>
              <a:defRPr/>
            </a:pPr>
            <a:fld id="{D7A43D38-7A70-412F-A2F9-45A38BF3E259}"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
        <p:nvSpPr>
          <p:cNvPr id="6" name="页脚占位符 5"/>
          <p:cNvSpPr>
            <a:spLocks noGrp="1"/>
          </p:cNvSpPr>
          <p:nvPr>
            <p:ph type="ftr" sz="quarter" idx="11"/>
          </p:nvPr>
        </p:nvSpPr>
        <p:spPr/>
        <p:txBody>
          <a:bodyPr/>
          <a:lstStyle/>
          <a:p>
            <a:pPr>
              <a:defRPr/>
            </a:pP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23587">
                                            <p:txEl>
                                              <p:pRg st="0" end="0"/>
                                            </p:txEl>
                                          </p:spTgt>
                                        </p:tgtEl>
                                        <p:attrNameLst>
                                          <p:attrName>style.visibility</p:attrName>
                                        </p:attrNameLst>
                                      </p:cBhvr>
                                      <p:to>
                                        <p:strVal val="visible"/>
                                      </p:to>
                                    </p:set>
                                    <p:animEffect transition="in" filter="wipe(left)">
                                      <p:cBhvr>
                                        <p:cTn id="7" dur="500"/>
                                        <p:tgtEl>
                                          <p:spTgt spid="323587">
                                            <p:txEl>
                                              <p:pRg st="0" end="0"/>
                                            </p:txEl>
                                          </p:spTgt>
                                        </p:tgtEl>
                                      </p:cBhvr>
                                    </p:animEffect>
                                  </p:childTnLst>
                                </p:cTn>
                              </p:par>
                            </p:childTnLst>
                          </p:cTn>
                        </p:par>
                        <p:par>
                          <p:cTn id="8" fill="hold">
                            <p:stCondLst>
                              <p:cond delay="1500"/>
                            </p:stCondLst>
                            <p:childTnLst>
                              <p:par>
                                <p:cTn id="9" presetID="22" presetClass="entr" presetSubtype="8" fill="hold" grpId="0" nodeType="afterEffect">
                                  <p:stCondLst>
                                    <p:cond delay="1000"/>
                                  </p:stCondLst>
                                  <p:childTnLst>
                                    <p:set>
                                      <p:cBhvr>
                                        <p:cTn id="10" dur="1" fill="hold">
                                          <p:stCondLst>
                                            <p:cond delay="0"/>
                                          </p:stCondLst>
                                        </p:cTn>
                                        <p:tgtEl>
                                          <p:spTgt spid="323587">
                                            <p:txEl>
                                              <p:pRg st="1" end="1"/>
                                            </p:txEl>
                                          </p:spTgt>
                                        </p:tgtEl>
                                        <p:attrNameLst>
                                          <p:attrName>style.visibility</p:attrName>
                                        </p:attrNameLst>
                                      </p:cBhvr>
                                      <p:to>
                                        <p:strVal val="visible"/>
                                      </p:to>
                                    </p:set>
                                    <p:animEffect transition="in" filter="wipe(left)">
                                      <p:cBhvr>
                                        <p:cTn id="11" dur="500"/>
                                        <p:tgtEl>
                                          <p:spTgt spid="323587">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323587">
                                            <p:txEl>
                                              <p:pRg st="2" end="2"/>
                                            </p:txEl>
                                          </p:spTgt>
                                        </p:tgtEl>
                                        <p:attrNameLst>
                                          <p:attrName>style.visibility</p:attrName>
                                        </p:attrNameLst>
                                      </p:cBhvr>
                                      <p:to>
                                        <p:strVal val="visible"/>
                                      </p:to>
                                    </p:set>
                                    <p:animEffect transition="in" filter="wipe(left)">
                                      <p:cBhvr>
                                        <p:cTn id="15" dur="500"/>
                                        <p:tgtEl>
                                          <p:spTgt spid="323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4930" name="Picture 8" descr="CCD9摄象头"/>
          <p:cNvPicPr>
            <a:picLocks noChangeAspect="1" noChangeArrowheads="1"/>
          </p:cNvPicPr>
          <p:nvPr/>
        </p:nvPicPr>
        <p:blipFill>
          <a:blip r:embed="rId1" cstate="print"/>
          <a:srcRect/>
          <a:stretch>
            <a:fillRect/>
          </a:stretch>
        </p:blipFill>
        <p:spPr bwMode="auto">
          <a:xfrm>
            <a:off x="5181600" y="1874838"/>
            <a:ext cx="1585913" cy="2133600"/>
          </a:xfrm>
          <a:prstGeom prst="rect">
            <a:avLst/>
          </a:prstGeom>
          <a:noFill/>
          <a:ln w="9525">
            <a:noFill/>
            <a:miter lim="800000"/>
            <a:headEnd/>
            <a:tailEnd/>
          </a:ln>
        </p:spPr>
      </p:pic>
      <p:pic>
        <p:nvPicPr>
          <p:cNvPr id="124931" name="Picture 9" descr="CCD2"/>
          <p:cNvPicPr>
            <a:picLocks noChangeAspect="1" noChangeArrowheads="1"/>
          </p:cNvPicPr>
          <p:nvPr/>
        </p:nvPicPr>
        <p:blipFill>
          <a:blip r:embed="rId2" cstate="print"/>
          <a:srcRect/>
          <a:stretch>
            <a:fillRect/>
          </a:stretch>
        </p:blipFill>
        <p:spPr bwMode="auto">
          <a:xfrm>
            <a:off x="6808788" y="1341438"/>
            <a:ext cx="2335212" cy="2438400"/>
          </a:xfrm>
          <a:prstGeom prst="rect">
            <a:avLst/>
          </a:prstGeom>
          <a:noFill/>
          <a:ln w="9525">
            <a:noFill/>
            <a:miter lim="800000"/>
            <a:headEnd/>
            <a:tailEnd/>
          </a:ln>
        </p:spPr>
      </p:pic>
      <p:pic>
        <p:nvPicPr>
          <p:cNvPr id="124932" name="Picture 10" descr="CCD3"/>
          <p:cNvPicPr>
            <a:picLocks noChangeAspect="1" noChangeArrowheads="1"/>
          </p:cNvPicPr>
          <p:nvPr/>
        </p:nvPicPr>
        <p:blipFill>
          <a:blip r:embed="rId3" cstate="print"/>
          <a:srcRect/>
          <a:stretch>
            <a:fillRect/>
          </a:stretch>
        </p:blipFill>
        <p:spPr bwMode="auto">
          <a:xfrm>
            <a:off x="4859655" y="4148773"/>
            <a:ext cx="3886200" cy="2041525"/>
          </a:xfrm>
          <a:prstGeom prst="rect">
            <a:avLst/>
          </a:prstGeom>
          <a:noFill/>
          <a:ln w="9525">
            <a:noFill/>
            <a:miter lim="800000"/>
            <a:headEnd/>
            <a:tailEnd/>
          </a:ln>
        </p:spPr>
      </p:pic>
      <p:pic>
        <p:nvPicPr>
          <p:cNvPr id="124933" name="Picture 11" descr="scanmaker5"/>
          <p:cNvPicPr>
            <a:picLocks noChangeAspect="1" noChangeArrowheads="1"/>
          </p:cNvPicPr>
          <p:nvPr/>
        </p:nvPicPr>
        <p:blipFill>
          <a:blip r:embed="rId4" cstate="print"/>
          <a:srcRect/>
          <a:stretch>
            <a:fillRect/>
          </a:stretch>
        </p:blipFill>
        <p:spPr bwMode="auto">
          <a:xfrm>
            <a:off x="408305" y="3212783"/>
            <a:ext cx="4267200" cy="2716212"/>
          </a:xfrm>
          <a:prstGeom prst="rect">
            <a:avLst/>
          </a:prstGeom>
          <a:noFill/>
          <a:ln w="9525">
            <a:noFill/>
            <a:miter lim="800000"/>
            <a:headEnd/>
            <a:tailEnd/>
          </a:ln>
        </p:spPr>
      </p:pic>
      <p:sp>
        <p:nvSpPr>
          <p:cNvPr id="124934" name="Rectangle 12"/>
          <p:cNvSpPr>
            <a:spLocks noChangeArrowheads="1"/>
          </p:cNvSpPr>
          <p:nvPr/>
        </p:nvSpPr>
        <p:spPr bwMode="auto">
          <a:xfrm>
            <a:off x="179388" y="1052513"/>
            <a:ext cx="4495800" cy="1308735"/>
          </a:xfrm>
          <a:prstGeom prst="rect">
            <a:avLst/>
          </a:prstGeom>
          <a:noFill/>
          <a:ln w="9525">
            <a:noFill/>
            <a:miter lim="800000"/>
          </a:ln>
        </p:spPr>
        <p:txBody>
          <a:bodyPr>
            <a:spAutoFit/>
          </a:bodyPr>
          <a:lstStyle/>
          <a:p>
            <a:pPr>
              <a:lnSpc>
                <a:spcPct val="110000"/>
              </a:lnSpc>
              <a:spcBef>
                <a:spcPct val="50000"/>
              </a:spcBef>
            </a:pPr>
            <a:r>
              <a:rPr lang="zh-CN" altLang="en-US" sz="2400"/>
              <a:t>基于</a:t>
            </a:r>
            <a:r>
              <a:rPr lang="en-US" altLang="zh-CN" sz="2400"/>
              <a:t>CCD</a:t>
            </a:r>
            <a:r>
              <a:rPr lang="zh-CN" altLang="en-US" sz="2400"/>
              <a:t>光电耦器件的输入设备：数字摄像机、数字相机、平板扫描仪、指纹机</a:t>
            </a:r>
            <a:endParaRPr lang="zh-CN" altLang="en-US" sz="2400"/>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6"/>
          <p:cNvGrpSpPr/>
          <p:nvPr/>
        </p:nvGrpSpPr>
        <p:grpSpPr bwMode="auto">
          <a:xfrm>
            <a:off x="179388" y="1557338"/>
            <a:ext cx="6264275" cy="3959225"/>
            <a:chOff x="432" y="1344"/>
            <a:chExt cx="4738" cy="2831"/>
          </a:xfrm>
        </p:grpSpPr>
        <p:pic>
          <p:nvPicPr>
            <p:cNvPr id="125958" name="Picture 7" descr="CCD7图象传感器发展趋势图"/>
            <p:cNvPicPr>
              <a:picLocks noChangeAspect="1" noChangeArrowheads="1"/>
            </p:cNvPicPr>
            <p:nvPr/>
          </p:nvPicPr>
          <p:blipFill>
            <a:blip r:embed="rId1" cstate="print"/>
            <a:srcRect/>
            <a:stretch>
              <a:fillRect/>
            </a:stretch>
          </p:blipFill>
          <p:spPr bwMode="auto">
            <a:xfrm>
              <a:off x="432" y="1344"/>
              <a:ext cx="4080" cy="2831"/>
            </a:xfrm>
            <a:prstGeom prst="rect">
              <a:avLst/>
            </a:prstGeom>
            <a:noFill/>
            <a:ln w="9525">
              <a:noFill/>
              <a:miter lim="800000"/>
              <a:headEnd/>
              <a:tailEnd/>
            </a:ln>
          </p:spPr>
        </p:pic>
        <p:sp>
          <p:nvSpPr>
            <p:cNvPr id="125959" name="Text Box 8"/>
            <p:cNvSpPr txBox="1">
              <a:spLocks noChangeArrowheads="1"/>
            </p:cNvSpPr>
            <p:nvPr/>
          </p:nvSpPr>
          <p:spPr bwMode="auto">
            <a:xfrm>
              <a:off x="4662" y="1603"/>
              <a:ext cx="508" cy="66"/>
            </a:xfrm>
            <a:prstGeom prst="rect">
              <a:avLst/>
            </a:prstGeom>
            <a:noFill/>
            <a:ln w="9525">
              <a:noFill/>
              <a:miter lim="800000"/>
            </a:ln>
          </p:spPr>
          <p:txBody>
            <a:bodyPr vert="eaVert" wrap="none">
              <a:spAutoFit/>
            </a:bodyPr>
            <a:lstStyle/>
            <a:p>
              <a:endParaRPr lang="zh-CN" altLang="zh-CN" sz="3200">
                <a:solidFill>
                  <a:schemeClr val="folHlink"/>
                </a:solidFill>
                <a:latin typeface="Times New Roman" panose="02020603050405020304" pitchFamily="18" charset="0"/>
              </a:endParaRPr>
            </a:p>
          </p:txBody>
        </p:sp>
      </p:grpSp>
      <p:grpSp>
        <p:nvGrpSpPr>
          <p:cNvPr id="3" name="Group 13"/>
          <p:cNvGrpSpPr/>
          <p:nvPr/>
        </p:nvGrpSpPr>
        <p:grpSpPr bwMode="auto">
          <a:xfrm>
            <a:off x="5435600" y="1484313"/>
            <a:ext cx="3348038" cy="4465637"/>
            <a:chOff x="3470" y="1162"/>
            <a:chExt cx="2109" cy="2170"/>
          </a:xfrm>
        </p:grpSpPr>
        <p:pic>
          <p:nvPicPr>
            <p:cNvPr id="125956" name="Picture 8"/>
            <p:cNvPicPr>
              <a:picLocks noChangeAspect="1" noChangeArrowheads="1"/>
            </p:cNvPicPr>
            <p:nvPr/>
          </p:nvPicPr>
          <p:blipFill>
            <a:blip r:embed="rId2" cstate="print"/>
            <a:srcRect/>
            <a:stretch>
              <a:fillRect/>
            </a:stretch>
          </p:blipFill>
          <p:spPr bwMode="auto">
            <a:xfrm>
              <a:off x="3470" y="1162"/>
              <a:ext cx="2109" cy="1250"/>
            </a:xfrm>
            <a:prstGeom prst="rect">
              <a:avLst/>
            </a:prstGeom>
            <a:noFill/>
            <a:ln w="9525">
              <a:noFill/>
              <a:miter lim="800000"/>
              <a:headEnd/>
              <a:tailEnd/>
            </a:ln>
          </p:spPr>
        </p:pic>
        <p:pic>
          <p:nvPicPr>
            <p:cNvPr id="125957" name="Picture 3"/>
            <p:cNvPicPr>
              <a:picLocks noChangeAspect="1" noChangeArrowheads="1"/>
            </p:cNvPicPr>
            <p:nvPr/>
          </p:nvPicPr>
          <p:blipFill>
            <a:blip r:embed="rId3" cstate="print">
              <a:lum contrast="-38000"/>
            </a:blip>
            <a:srcRect/>
            <a:stretch>
              <a:fillRect/>
            </a:stretch>
          </p:blipFill>
          <p:spPr bwMode="auto">
            <a:xfrm>
              <a:off x="4241" y="2432"/>
              <a:ext cx="680" cy="900"/>
            </a:xfrm>
            <a:prstGeom prst="rect">
              <a:avLst/>
            </a:prstGeom>
            <a:noFill/>
            <a:ln w="9525">
              <a:noFill/>
              <a:miter lim="800000"/>
              <a:headEnd/>
              <a:tailEnd/>
            </a:ln>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style.rotation</p:attrName>
                                        </p:attrNameLst>
                                      </p:cBhvr>
                                      <p:tavLst>
                                        <p:tav tm="0">
                                          <p:val>
                                            <p:fltVal val="720"/>
                                          </p:val>
                                        </p:tav>
                                        <p:tav tm="100000">
                                          <p:val>
                                            <p:fltVal val="0"/>
                                          </p:val>
                                        </p:tav>
                                      </p:tavLst>
                                    </p:anim>
                                    <p:anim calcmode="lin" valueType="num">
                                      <p:cBhvr>
                                        <p:cTn id="14" dur="2000" fill="hold"/>
                                        <p:tgtEl>
                                          <p:spTgt spid="3"/>
                                        </p:tgtEl>
                                        <p:attrNameLst>
                                          <p:attrName>ppt_h</p:attrName>
                                        </p:attrNameLst>
                                      </p:cBhvr>
                                      <p:tavLst>
                                        <p:tav tm="0">
                                          <p:val>
                                            <p:fltVal val="0"/>
                                          </p:val>
                                        </p:tav>
                                        <p:tav tm="100000">
                                          <p:val>
                                            <p:strVal val="#ppt_h"/>
                                          </p:val>
                                        </p:tav>
                                      </p:tavLst>
                                    </p:anim>
                                    <p:anim calcmode="lin" valueType="num">
                                      <p:cBhvr>
                                        <p:cTn id="15" dur="2000" fill="hold"/>
                                        <p:tgtEl>
                                          <p:spTgt spid="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58370" name="Rectangle 2"/>
          <p:cNvSpPr>
            <a:spLocks noGrp="1" noChangeArrowheads="1"/>
          </p:cNvSpPr>
          <p:nvPr>
            <p:ph type="title"/>
          </p:nvPr>
        </p:nvSpPr>
        <p:spPr>
          <a:xfrm>
            <a:off x="395288" y="476250"/>
            <a:ext cx="8229600" cy="1143000"/>
          </a:xfrm>
        </p:spPr>
        <p:txBody>
          <a:bodyPr/>
          <a:lstStyle/>
          <a:p>
            <a:pPr eaLnBrk="1" hangingPunct="1">
              <a:defRPr/>
            </a:pPr>
            <a:r>
              <a:rPr lang="zh-CN" altLang="en-US" smtClean="0">
                <a:solidFill>
                  <a:schemeClr val="hlink"/>
                </a:solidFill>
              </a:rPr>
              <a:t>线阵图像传感器应用</a:t>
            </a:r>
            <a:endParaRPr lang="zh-CN" altLang="en-US" smtClean="0">
              <a:solidFill>
                <a:schemeClr val="hlink"/>
              </a:solidFill>
            </a:endParaRPr>
          </a:p>
        </p:txBody>
      </p:sp>
      <p:sp>
        <p:nvSpPr>
          <p:cNvPr id="126980" name="Rectangle 3"/>
          <p:cNvSpPr>
            <a:spLocks noGrp="1" noChangeArrowheads="1"/>
          </p:cNvSpPr>
          <p:nvPr>
            <p:ph type="body" idx="1"/>
          </p:nvPr>
        </p:nvSpPr>
        <p:spPr/>
        <p:txBody>
          <a:bodyPr/>
          <a:lstStyle/>
          <a:p>
            <a:pPr eaLnBrk="1" hangingPunct="1"/>
            <a:r>
              <a:rPr lang="zh-CN" altLang="en-US" b="1" smtClean="0"/>
              <a:t>航天航空遥感成像</a:t>
            </a:r>
            <a:endParaRPr lang="zh-CN" altLang="en-US" b="1" smtClean="0"/>
          </a:p>
          <a:p>
            <a:pPr eaLnBrk="1" hangingPunct="1"/>
            <a:r>
              <a:rPr lang="zh-CN" altLang="en-US" b="1" smtClean="0"/>
              <a:t>文字阅读与图像识别</a:t>
            </a:r>
            <a:endParaRPr lang="zh-CN" altLang="en-US" b="1" smtClean="0"/>
          </a:p>
          <a:p>
            <a:pPr eaLnBrk="1" hangingPunct="1"/>
            <a:r>
              <a:rPr lang="zh-CN" altLang="en-US" b="1" smtClean="0"/>
              <a:t>图形轮廓测绘系统</a:t>
            </a:r>
            <a:endParaRPr lang="zh-CN" altLang="en-US" b="1" smtClean="0"/>
          </a:p>
          <a:p>
            <a:pPr eaLnBrk="1" hangingPunct="1"/>
            <a:r>
              <a:rPr lang="zh-CN" altLang="en-US" b="1" smtClean="0"/>
              <a:t>计算机图像输入系统</a:t>
            </a:r>
            <a:endParaRPr lang="zh-CN" altLang="en-US" b="1"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128003" name="Rectangle 2"/>
          <p:cNvSpPr>
            <a:spLocks noChangeArrowheads="1"/>
          </p:cNvSpPr>
          <p:nvPr/>
        </p:nvSpPr>
        <p:spPr bwMode="auto">
          <a:xfrm>
            <a:off x="1187450" y="188913"/>
            <a:ext cx="2684463" cy="519112"/>
          </a:xfrm>
          <a:prstGeom prst="rect">
            <a:avLst/>
          </a:prstGeom>
          <a:noFill/>
          <a:ln w="9525">
            <a:noFill/>
            <a:miter lim="800000"/>
          </a:ln>
        </p:spPr>
        <p:txBody>
          <a:bodyPr wrap="none">
            <a:spAutoFit/>
          </a:bodyPr>
          <a:lstStyle/>
          <a:p>
            <a:r>
              <a:rPr lang="zh-CN" altLang="en-US" sz="2800" b="1">
                <a:solidFill>
                  <a:srgbClr val="FFFF00"/>
                </a:solidFill>
                <a:latin typeface="楷体_GB2312" pitchFamily="49" charset="-122"/>
                <a:ea typeface="楷体_GB2312" pitchFamily="49" charset="-122"/>
              </a:rPr>
              <a:t>面阵</a:t>
            </a:r>
            <a:r>
              <a:rPr lang="zh-CN" altLang="en-US" sz="2800" b="1">
                <a:latin typeface="Tahoma" panose="020B0604030504040204" pitchFamily="34" charset="0"/>
                <a:ea typeface="楷体_GB2312" pitchFamily="49" charset="-122"/>
              </a:rPr>
              <a:t>图像传感器</a:t>
            </a:r>
            <a:endParaRPr lang="zh-CN" altLang="en-US" sz="2800" b="1">
              <a:latin typeface="Tahoma" panose="020B0604030504040204" pitchFamily="34" charset="0"/>
              <a:ea typeface="楷体_GB2312" pitchFamily="49" charset="-122"/>
            </a:endParaRPr>
          </a:p>
        </p:txBody>
      </p:sp>
      <p:pic>
        <p:nvPicPr>
          <p:cNvPr id="128004" name="Picture 3" descr="http://developer.ccidnet.com/pub/attachment/2003/11/262683.jpg"/>
          <p:cNvPicPr>
            <a:picLocks noChangeAspect="1" noChangeArrowheads="1"/>
          </p:cNvPicPr>
          <p:nvPr/>
        </p:nvPicPr>
        <p:blipFill>
          <a:blip r:embed="rId1" r:link="rId2" cstate="print"/>
          <a:srcRect/>
          <a:stretch>
            <a:fillRect/>
          </a:stretch>
        </p:blipFill>
        <p:spPr bwMode="auto">
          <a:xfrm>
            <a:off x="4500563" y="1125538"/>
            <a:ext cx="3600450" cy="2700337"/>
          </a:xfrm>
          <a:prstGeom prst="rect">
            <a:avLst/>
          </a:prstGeom>
          <a:noFill/>
          <a:ln w="9525">
            <a:noFill/>
            <a:miter lim="800000"/>
            <a:headEnd/>
            <a:tailEnd/>
          </a:ln>
        </p:spPr>
      </p:pic>
      <p:pic>
        <p:nvPicPr>
          <p:cNvPr id="128005" name="Picture 4"/>
          <p:cNvPicPr>
            <a:picLocks noChangeAspect="1" noChangeArrowheads="1"/>
          </p:cNvPicPr>
          <p:nvPr/>
        </p:nvPicPr>
        <p:blipFill>
          <a:blip r:embed="rId3" cstate="print"/>
          <a:srcRect/>
          <a:stretch>
            <a:fillRect/>
          </a:stretch>
        </p:blipFill>
        <p:spPr bwMode="auto">
          <a:xfrm>
            <a:off x="755650" y="1125538"/>
            <a:ext cx="2895600" cy="2581275"/>
          </a:xfrm>
          <a:prstGeom prst="rect">
            <a:avLst/>
          </a:prstGeom>
          <a:noFill/>
          <a:ln w="9525">
            <a:noFill/>
            <a:miter lim="800000"/>
            <a:headEnd/>
            <a:tailEnd/>
          </a:ln>
        </p:spPr>
      </p:pic>
      <p:pic>
        <p:nvPicPr>
          <p:cNvPr id="128006" name="Picture 5" descr="http://publish.it168.com/2004/0616/images/189711.jpg"/>
          <p:cNvPicPr>
            <a:picLocks noChangeAspect="1" noChangeArrowheads="1"/>
          </p:cNvPicPr>
          <p:nvPr/>
        </p:nvPicPr>
        <p:blipFill>
          <a:blip r:embed="rId4" r:link="rId2" cstate="print"/>
          <a:srcRect/>
          <a:stretch>
            <a:fillRect/>
          </a:stretch>
        </p:blipFill>
        <p:spPr bwMode="auto">
          <a:xfrm>
            <a:off x="2124075" y="4221163"/>
            <a:ext cx="3887788" cy="237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grpSp>
        <p:nvGrpSpPr>
          <p:cNvPr id="15364" name="Group 2"/>
          <p:cNvGrpSpPr/>
          <p:nvPr/>
        </p:nvGrpSpPr>
        <p:grpSpPr bwMode="auto">
          <a:xfrm>
            <a:off x="1908175" y="260350"/>
            <a:ext cx="4837113" cy="5940425"/>
            <a:chOff x="1202" y="164"/>
            <a:chExt cx="3047" cy="3742"/>
          </a:xfrm>
        </p:grpSpPr>
        <p:graphicFrame>
          <p:nvGraphicFramePr>
            <p:cNvPr id="15362" name="Object 3"/>
            <p:cNvGraphicFramePr>
              <a:graphicFrameLocks noChangeAspect="1"/>
            </p:cNvGraphicFramePr>
            <p:nvPr/>
          </p:nvGraphicFramePr>
          <p:xfrm>
            <a:off x="1202" y="640"/>
            <a:ext cx="3047" cy="3266"/>
          </p:xfrm>
          <a:graphic>
            <a:graphicData uri="http://schemas.openxmlformats.org/presentationml/2006/ole">
              <mc:AlternateContent xmlns:mc="http://schemas.openxmlformats.org/markup-compatibility/2006">
                <mc:Choice xmlns:v="urn:schemas-microsoft-com:vml" Requires="v">
                  <p:oleObj spid="_x0000_s4097" name="位图图像" r:id="rId1" imgW="3048000" imgH="3267075" progId="PBrush">
                    <p:embed/>
                  </p:oleObj>
                </mc:Choice>
                <mc:Fallback>
                  <p:oleObj name="位图图像" r:id="rId1" imgW="3048000" imgH="3267075" progId="PBrush">
                    <p:embed/>
                    <p:pic>
                      <p:nvPicPr>
                        <p:cNvPr id="0" name="Object 3"/>
                        <p:cNvPicPr>
                          <a:picLocks noChangeAspect="1"/>
                        </p:cNvPicPr>
                        <p:nvPr/>
                      </p:nvPicPr>
                      <p:blipFill>
                        <a:blip r:embed="rId2"/>
                        <a:stretch>
                          <a:fillRect/>
                        </a:stretch>
                      </p:blipFill>
                      <p:spPr>
                        <a:xfrm>
                          <a:off x="1202" y="640"/>
                          <a:ext cx="3047" cy="3266"/>
                        </a:xfrm>
                        <a:prstGeom prst="rect">
                          <a:avLst/>
                        </a:prstGeom>
                        <a:noFill/>
                        <a:ln w="9525">
                          <a:noFill/>
                        </a:ln>
                      </p:spPr>
                    </p:pic>
                  </p:oleObj>
                </mc:Fallback>
              </mc:AlternateContent>
            </a:graphicData>
          </a:graphic>
        </p:graphicFrame>
        <p:sp>
          <p:nvSpPr>
            <p:cNvPr id="15365" name="Rectangle 4"/>
            <p:cNvSpPr>
              <a:spLocks noChangeArrowheads="1"/>
            </p:cNvSpPr>
            <p:nvPr/>
          </p:nvSpPr>
          <p:spPr bwMode="auto">
            <a:xfrm>
              <a:off x="1429" y="164"/>
              <a:ext cx="2337" cy="288"/>
            </a:xfrm>
            <a:prstGeom prst="rect">
              <a:avLst/>
            </a:prstGeom>
            <a:noFill/>
            <a:ln w="9525">
              <a:noFill/>
              <a:miter lim="800000"/>
            </a:ln>
          </p:spPr>
          <p:txBody>
            <a:bodyPr wrap="none">
              <a:spAutoFit/>
            </a:bodyPr>
            <a:lstStyle/>
            <a:p>
              <a:r>
                <a:rPr lang="zh-CN" altLang="en-US" sz="2400" b="1">
                  <a:solidFill>
                    <a:srgbClr val="FFFF00"/>
                  </a:solidFill>
                  <a:latin typeface="楷体_GB2312" pitchFamily="49" charset="-122"/>
                  <a:ea typeface="楷体_GB2312" pitchFamily="49" charset="-122"/>
                </a:rPr>
                <a:t>面阵</a:t>
              </a:r>
              <a:r>
                <a:rPr lang="en-US" altLang="zh-CN" sz="2400" b="1">
                  <a:solidFill>
                    <a:srgbClr val="FFFF00"/>
                  </a:solidFill>
                  <a:latin typeface="楷体_GB2312" pitchFamily="49" charset="-122"/>
                  <a:ea typeface="楷体_GB2312" pitchFamily="49" charset="-122"/>
                </a:rPr>
                <a:t>CCD</a:t>
              </a:r>
              <a:r>
                <a:rPr lang="zh-CN" altLang="en-US" sz="2400" b="1">
                  <a:solidFill>
                    <a:srgbClr val="FFFF00"/>
                  </a:solidFill>
                  <a:latin typeface="楷体_GB2312" pitchFamily="49" charset="-122"/>
                  <a:ea typeface="楷体_GB2312" pitchFamily="49" charset="-122"/>
                </a:rPr>
                <a:t>同时曝光整个图像</a:t>
              </a:r>
              <a:endParaRPr lang="zh-CN" altLang="en-US" sz="2400" b="1">
                <a:solidFill>
                  <a:srgbClr val="FFFF00"/>
                </a:solidFill>
                <a:latin typeface="楷体_GB2312" pitchFamily="49" charset="-122"/>
                <a:ea typeface="楷体_GB2312" pitchFamily="49" charset="-122"/>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61442" name="Rectangle 2"/>
          <p:cNvSpPr>
            <a:spLocks noGrp="1" noChangeArrowheads="1"/>
          </p:cNvSpPr>
          <p:nvPr>
            <p:ph type="title"/>
          </p:nvPr>
        </p:nvSpPr>
        <p:spPr>
          <a:xfrm>
            <a:off x="468313" y="476250"/>
            <a:ext cx="8229600" cy="1143000"/>
          </a:xfrm>
        </p:spPr>
        <p:txBody>
          <a:bodyPr/>
          <a:lstStyle/>
          <a:p>
            <a:pPr eaLnBrk="1" hangingPunct="1">
              <a:defRPr/>
            </a:pPr>
            <a:r>
              <a:rPr lang="zh-CN" altLang="en-US" dirty="0" smtClean="0">
                <a:solidFill>
                  <a:srgbClr val="FFFF00"/>
                </a:solidFill>
              </a:rPr>
              <a:t>面阵图像传感器应用</a:t>
            </a:r>
            <a:endParaRPr lang="zh-CN" altLang="en-US" dirty="0" smtClean="0">
              <a:solidFill>
                <a:srgbClr val="FFFF00"/>
              </a:solidFill>
            </a:endParaRPr>
          </a:p>
        </p:txBody>
      </p:sp>
      <p:sp>
        <p:nvSpPr>
          <p:cNvPr id="129028" name="Rectangle 3"/>
          <p:cNvSpPr>
            <a:spLocks noGrp="1" noChangeArrowheads="1"/>
          </p:cNvSpPr>
          <p:nvPr>
            <p:ph type="body" idx="1"/>
          </p:nvPr>
        </p:nvSpPr>
        <p:spPr/>
        <p:txBody>
          <a:bodyPr/>
          <a:lstStyle/>
          <a:p>
            <a:pPr eaLnBrk="1" hangingPunct="1"/>
            <a:r>
              <a:rPr lang="zh-CN" altLang="en-US" smtClean="0"/>
              <a:t>广播电视</a:t>
            </a:r>
            <a:endParaRPr lang="zh-CN" altLang="en-US" smtClean="0"/>
          </a:p>
          <a:p>
            <a:pPr eaLnBrk="1" hangingPunct="1"/>
            <a:r>
              <a:rPr lang="zh-CN" altLang="en-US" smtClean="0"/>
              <a:t>遥感系统</a:t>
            </a:r>
            <a:endParaRPr lang="zh-CN" altLang="en-US" smtClean="0"/>
          </a:p>
          <a:p>
            <a:pPr eaLnBrk="1" hangingPunct="1"/>
            <a:r>
              <a:rPr lang="zh-CN" altLang="en-US" smtClean="0"/>
              <a:t>天文学应用</a:t>
            </a:r>
            <a:endParaRPr lang="zh-CN" altLang="en-US" smtClean="0"/>
          </a:p>
          <a:p>
            <a:pPr eaLnBrk="1" hangingPunct="1"/>
            <a:r>
              <a:rPr lang="zh-CN" altLang="en-US" smtClean="0"/>
              <a:t>水下应用</a:t>
            </a:r>
            <a:endParaRPr lang="zh-CN" altLang="en-US" smtClean="0"/>
          </a:p>
          <a:p>
            <a:pPr eaLnBrk="1" hangingPunct="1"/>
            <a:r>
              <a:rPr lang="zh-CN" altLang="en-US" smtClean="0"/>
              <a:t>医学应用</a:t>
            </a:r>
            <a:endParaRPr lang="zh-CN" altLang="en-US" smtClean="0"/>
          </a:p>
          <a:p>
            <a:pPr eaLnBrk="1" hangingPunct="1"/>
            <a:r>
              <a:rPr lang="zh-CN" altLang="en-US" smtClean="0"/>
              <a:t>工业检测和机器人视觉</a:t>
            </a:r>
            <a:endParaRPr lang="zh-CN" altLang="en-US" smtClean="0"/>
          </a:p>
          <a:p>
            <a:pPr eaLnBrk="1" hangingPunct="1"/>
            <a:r>
              <a:rPr lang="zh-CN" altLang="en-US" smtClean="0"/>
              <a:t>交通监控应用</a:t>
            </a:r>
            <a:endParaRPr lang="zh-CN" altLang="en-U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95288" y="1412875"/>
            <a:ext cx="7467600" cy="3719513"/>
            <a:chOff x="576" y="1584"/>
            <a:chExt cx="4704" cy="2343"/>
          </a:xfrm>
        </p:grpSpPr>
        <p:sp>
          <p:nvSpPr>
            <p:cNvPr id="1005571" name="Rectangle 3"/>
            <p:cNvSpPr>
              <a:spLocks noChangeArrowheads="1"/>
            </p:cNvSpPr>
            <p:nvPr/>
          </p:nvSpPr>
          <p:spPr bwMode="auto">
            <a:xfrm>
              <a:off x="912" y="1584"/>
              <a:ext cx="864" cy="336"/>
            </a:xfrm>
            <a:prstGeom prst="rect">
              <a:avLst/>
            </a:prstGeom>
            <a:noFill/>
            <a:ln w="9525">
              <a:solidFill>
                <a:schemeClr val="tx1"/>
              </a:solidFill>
              <a:miter lim="800000"/>
            </a:ln>
            <a:effectLst/>
          </p:spPr>
          <p:txBody>
            <a:bodyPr wrap="none" anchor="ctr"/>
            <a:lstStyle/>
            <a:p>
              <a:pPr algn="ctr"/>
              <a:r>
                <a:rPr kumimoji="1" lang="zh-CN" altLang="en-US" sz="2400" dirty="0">
                  <a:latin typeface="Times New Roman" panose="02020603050405020304" pitchFamily="18" charset="0"/>
                </a:rPr>
                <a:t>驱动电路</a:t>
              </a:r>
              <a:endParaRPr kumimoji="1" lang="zh-CN" altLang="en-US" sz="2400" dirty="0">
                <a:latin typeface="Times New Roman" panose="02020603050405020304" pitchFamily="18" charset="0"/>
              </a:endParaRPr>
            </a:p>
          </p:txBody>
        </p:sp>
        <p:sp>
          <p:nvSpPr>
            <p:cNvPr id="1005572" name="Rectangle 4"/>
            <p:cNvSpPr>
              <a:spLocks noChangeArrowheads="1"/>
            </p:cNvSpPr>
            <p:nvPr/>
          </p:nvSpPr>
          <p:spPr bwMode="auto">
            <a:xfrm>
              <a:off x="4368" y="2544"/>
              <a:ext cx="864" cy="336"/>
            </a:xfrm>
            <a:prstGeom prst="rect">
              <a:avLst/>
            </a:prstGeom>
            <a:noFill/>
            <a:ln w="9525">
              <a:solidFill>
                <a:schemeClr val="tx1"/>
              </a:solidFill>
              <a:miter lim="800000"/>
            </a:ln>
            <a:effectLst/>
          </p:spPr>
          <p:txBody>
            <a:bodyPr wrap="none" anchor="ctr"/>
            <a:lstStyle/>
            <a:p>
              <a:pPr algn="ctr"/>
              <a:r>
                <a:rPr kumimoji="1" lang="zh-CN" altLang="en-US" sz="2400" dirty="0">
                  <a:latin typeface="Times New Roman" panose="02020603050405020304" pitchFamily="18" charset="0"/>
                </a:rPr>
                <a:t>分类机构</a:t>
              </a:r>
              <a:endParaRPr kumimoji="1" lang="zh-CN" altLang="en-US" sz="2400" dirty="0">
                <a:latin typeface="Times New Roman" panose="02020603050405020304" pitchFamily="18" charset="0"/>
              </a:endParaRPr>
            </a:p>
          </p:txBody>
        </p:sp>
        <p:sp>
          <p:nvSpPr>
            <p:cNvPr id="1005573" name="Rectangle 5"/>
            <p:cNvSpPr>
              <a:spLocks noChangeArrowheads="1"/>
            </p:cNvSpPr>
            <p:nvPr/>
          </p:nvSpPr>
          <p:spPr bwMode="auto">
            <a:xfrm>
              <a:off x="4368" y="1632"/>
              <a:ext cx="864" cy="336"/>
            </a:xfrm>
            <a:prstGeom prst="rect">
              <a:avLst/>
            </a:prstGeom>
            <a:noFill/>
            <a:ln w="9525">
              <a:solidFill>
                <a:schemeClr val="tx1"/>
              </a:solidFill>
              <a:miter lim="800000"/>
            </a:ln>
            <a:effectLst/>
          </p:spPr>
          <p:txBody>
            <a:bodyPr wrap="none" anchor="ctr"/>
            <a:lstStyle/>
            <a:p>
              <a:pPr algn="ctr"/>
              <a:r>
                <a:rPr kumimoji="1" lang="zh-CN" altLang="en-US" sz="2400" dirty="0">
                  <a:latin typeface="Times New Roman" panose="02020603050405020304" pitchFamily="18" charset="0"/>
                </a:rPr>
                <a:t>计算机</a:t>
              </a:r>
              <a:endParaRPr kumimoji="1" lang="zh-CN" altLang="en-US" sz="2400" dirty="0">
                <a:latin typeface="Times New Roman" panose="02020603050405020304" pitchFamily="18" charset="0"/>
              </a:endParaRPr>
            </a:p>
          </p:txBody>
        </p:sp>
        <p:sp>
          <p:nvSpPr>
            <p:cNvPr id="1005574" name="Rectangle 6"/>
            <p:cNvSpPr>
              <a:spLocks noChangeArrowheads="1"/>
            </p:cNvSpPr>
            <p:nvPr/>
          </p:nvSpPr>
          <p:spPr bwMode="auto">
            <a:xfrm>
              <a:off x="3072" y="1584"/>
              <a:ext cx="1056" cy="480"/>
            </a:xfrm>
            <a:prstGeom prst="rect">
              <a:avLst/>
            </a:prstGeom>
            <a:noFill/>
            <a:ln w="9525">
              <a:solidFill>
                <a:schemeClr val="tx1"/>
              </a:solidFill>
              <a:miter lim="800000"/>
            </a:ln>
            <a:effectLst/>
          </p:spPr>
          <p:txBody>
            <a:bodyPr wrap="none" anchor="ctr"/>
            <a:lstStyle/>
            <a:p>
              <a:pPr algn="ctr"/>
              <a:r>
                <a:rPr kumimoji="1" lang="zh-CN" altLang="en-US" sz="2400" dirty="0">
                  <a:latin typeface="Times New Roman" panose="02020603050405020304" pitchFamily="18" charset="0"/>
                </a:rPr>
                <a:t>细化二值化</a:t>
              </a:r>
              <a:endParaRPr kumimoji="1" lang="zh-CN" altLang="en-US" sz="2400" dirty="0">
                <a:latin typeface="Times New Roman" panose="02020603050405020304" pitchFamily="18" charset="0"/>
              </a:endParaRPr>
            </a:p>
            <a:p>
              <a:pPr algn="ctr"/>
              <a:r>
                <a:rPr kumimoji="1" lang="zh-CN" altLang="en-US" sz="2400" dirty="0">
                  <a:latin typeface="Times New Roman" panose="02020603050405020304" pitchFamily="18" charset="0"/>
                </a:rPr>
                <a:t>处理</a:t>
              </a:r>
              <a:endParaRPr kumimoji="1" lang="zh-CN" altLang="en-US" sz="2400" dirty="0">
                <a:latin typeface="Times New Roman" panose="02020603050405020304" pitchFamily="18" charset="0"/>
              </a:endParaRPr>
            </a:p>
          </p:txBody>
        </p:sp>
        <p:sp>
          <p:nvSpPr>
            <p:cNvPr id="1005575" name="Oval 7"/>
            <p:cNvSpPr>
              <a:spLocks noChangeArrowheads="1"/>
            </p:cNvSpPr>
            <p:nvPr/>
          </p:nvSpPr>
          <p:spPr bwMode="auto">
            <a:xfrm>
              <a:off x="1440" y="2880"/>
              <a:ext cx="288" cy="288"/>
            </a:xfrm>
            <a:prstGeom prst="ellipse">
              <a:avLst/>
            </a:prstGeom>
            <a:noFill/>
            <a:ln w="9525">
              <a:solidFill>
                <a:schemeClr val="tx1"/>
              </a:solidFill>
              <a:round/>
            </a:ln>
            <a:effectLst/>
          </p:spPr>
          <p:txBody>
            <a:bodyPr wrap="none" anchor="ctr"/>
            <a:lstStyle/>
            <a:p>
              <a:endParaRPr lang="zh-CN" altLang="en-US"/>
            </a:p>
          </p:txBody>
        </p:sp>
        <p:sp>
          <p:nvSpPr>
            <p:cNvPr id="1005576" name="Oval 8"/>
            <p:cNvSpPr>
              <a:spLocks noChangeArrowheads="1"/>
            </p:cNvSpPr>
            <p:nvPr/>
          </p:nvSpPr>
          <p:spPr bwMode="auto">
            <a:xfrm>
              <a:off x="2880" y="2880"/>
              <a:ext cx="288" cy="288"/>
            </a:xfrm>
            <a:prstGeom prst="ellipse">
              <a:avLst/>
            </a:prstGeom>
            <a:noFill/>
            <a:ln w="9525">
              <a:solidFill>
                <a:schemeClr val="tx1"/>
              </a:solidFill>
              <a:round/>
            </a:ln>
            <a:effectLst/>
          </p:spPr>
          <p:txBody>
            <a:bodyPr wrap="none" anchor="ctr"/>
            <a:lstStyle/>
            <a:p>
              <a:endParaRPr lang="zh-CN" altLang="en-US"/>
            </a:p>
          </p:txBody>
        </p:sp>
        <p:sp>
          <p:nvSpPr>
            <p:cNvPr id="1005577" name="Line 9"/>
            <p:cNvSpPr>
              <a:spLocks noChangeShapeType="1"/>
            </p:cNvSpPr>
            <p:nvPr/>
          </p:nvSpPr>
          <p:spPr bwMode="auto">
            <a:xfrm>
              <a:off x="1584" y="2880"/>
              <a:ext cx="1440" cy="0"/>
            </a:xfrm>
            <a:prstGeom prst="line">
              <a:avLst/>
            </a:prstGeom>
            <a:noFill/>
            <a:ln w="9525">
              <a:solidFill>
                <a:schemeClr val="tx1"/>
              </a:solidFill>
              <a:round/>
            </a:ln>
            <a:effectLst/>
          </p:spPr>
          <p:txBody>
            <a:bodyPr/>
            <a:lstStyle/>
            <a:p>
              <a:endParaRPr lang="zh-CN" altLang="en-US"/>
            </a:p>
          </p:txBody>
        </p:sp>
        <p:sp>
          <p:nvSpPr>
            <p:cNvPr id="1005578" name="Line 10"/>
            <p:cNvSpPr>
              <a:spLocks noChangeShapeType="1"/>
            </p:cNvSpPr>
            <p:nvPr/>
          </p:nvSpPr>
          <p:spPr bwMode="auto">
            <a:xfrm>
              <a:off x="1632" y="3168"/>
              <a:ext cx="1392" cy="0"/>
            </a:xfrm>
            <a:prstGeom prst="line">
              <a:avLst/>
            </a:prstGeom>
            <a:noFill/>
            <a:ln w="9525">
              <a:solidFill>
                <a:schemeClr val="tx1"/>
              </a:solidFill>
              <a:round/>
            </a:ln>
            <a:effectLst/>
          </p:spPr>
          <p:txBody>
            <a:bodyPr/>
            <a:lstStyle/>
            <a:p>
              <a:endParaRPr lang="zh-CN" altLang="en-US"/>
            </a:p>
          </p:txBody>
        </p:sp>
        <p:sp>
          <p:nvSpPr>
            <p:cNvPr id="1005579" name="Line 11"/>
            <p:cNvSpPr>
              <a:spLocks noChangeShapeType="1"/>
            </p:cNvSpPr>
            <p:nvPr/>
          </p:nvSpPr>
          <p:spPr bwMode="auto">
            <a:xfrm flipV="1">
              <a:off x="1488" y="2448"/>
              <a:ext cx="480" cy="480"/>
            </a:xfrm>
            <a:prstGeom prst="line">
              <a:avLst/>
            </a:prstGeom>
            <a:noFill/>
            <a:ln w="9525">
              <a:solidFill>
                <a:schemeClr val="tx1"/>
              </a:solidFill>
              <a:round/>
            </a:ln>
            <a:effectLst/>
          </p:spPr>
          <p:txBody>
            <a:bodyPr/>
            <a:lstStyle/>
            <a:p>
              <a:endParaRPr lang="zh-CN" altLang="en-US"/>
            </a:p>
          </p:txBody>
        </p:sp>
        <p:sp>
          <p:nvSpPr>
            <p:cNvPr id="1005580" name="Line 12"/>
            <p:cNvSpPr>
              <a:spLocks noChangeShapeType="1"/>
            </p:cNvSpPr>
            <p:nvPr/>
          </p:nvSpPr>
          <p:spPr bwMode="auto">
            <a:xfrm flipV="1">
              <a:off x="3120" y="2688"/>
              <a:ext cx="336" cy="432"/>
            </a:xfrm>
            <a:prstGeom prst="line">
              <a:avLst/>
            </a:prstGeom>
            <a:noFill/>
            <a:ln w="9525">
              <a:solidFill>
                <a:schemeClr val="tx1"/>
              </a:solidFill>
              <a:round/>
            </a:ln>
            <a:effectLst/>
          </p:spPr>
          <p:txBody>
            <a:bodyPr/>
            <a:lstStyle/>
            <a:p>
              <a:endParaRPr lang="zh-CN" altLang="en-US"/>
            </a:p>
          </p:txBody>
        </p:sp>
        <p:sp>
          <p:nvSpPr>
            <p:cNvPr id="1005581" name="Line 13"/>
            <p:cNvSpPr>
              <a:spLocks noChangeShapeType="1"/>
            </p:cNvSpPr>
            <p:nvPr/>
          </p:nvSpPr>
          <p:spPr bwMode="auto">
            <a:xfrm>
              <a:off x="1968" y="2448"/>
              <a:ext cx="1344" cy="0"/>
            </a:xfrm>
            <a:prstGeom prst="line">
              <a:avLst/>
            </a:prstGeom>
            <a:noFill/>
            <a:ln w="9525">
              <a:solidFill>
                <a:schemeClr val="tx1"/>
              </a:solidFill>
              <a:round/>
            </a:ln>
            <a:effectLst/>
          </p:spPr>
          <p:txBody>
            <a:bodyPr/>
            <a:lstStyle/>
            <a:p>
              <a:endParaRPr lang="zh-CN" altLang="en-US"/>
            </a:p>
          </p:txBody>
        </p:sp>
        <p:sp>
          <p:nvSpPr>
            <p:cNvPr id="1005582" name="Arc 14"/>
            <p:cNvSpPr/>
            <p:nvPr/>
          </p:nvSpPr>
          <p:spPr bwMode="auto">
            <a:xfrm>
              <a:off x="3360" y="2448"/>
              <a:ext cx="9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ln>
            <a:effectLst/>
          </p:spPr>
          <p:txBody>
            <a:bodyPr wrap="none" anchor="ctr"/>
            <a:lstStyle/>
            <a:p>
              <a:endParaRPr lang="zh-CN" altLang="en-US"/>
            </a:p>
          </p:txBody>
        </p:sp>
        <p:sp>
          <p:nvSpPr>
            <p:cNvPr id="1005583" name="Line 15"/>
            <p:cNvSpPr>
              <a:spLocks noChangeShapeType="1"/>
            </p:cNvSpPr>
            <p:nvPr/>
          </p:nvSpPr>
          <p:spPr bwMode="auto">
            <a:xfrm>
              <a:off x="2160" y="2544"/>
              <a:ext cx="768" cy="0"/>
            </a:xfrm>
            <a:prstGeom prst="line">
              <a:avLst/>
            </a:prstGeom>
            <a:noFill/>
            <a:ln w="9525">
              <a:solidFill>
                <a:schemeClr val="tx1"/>
              </a:solidFill>
              <a:round/>
            </a:ln>
            <a:effectLst/>
          </p:spPr>
          <p:txBody>
            <a:bodyPr/>
            <a:lstStyle/>
            <a:p>
              <a:endParaRPr lang="zh-CN" altLang="en-US"/>
            </a:p>
          </p:txBody>
        </p:sp>
        <p:sp>
          <p:nvSpPr>
            <p:cNvPr id="1005584" name="Line 16"/>
            <p:cNvSpPr>
              <a:spLocks noChangeShapeType="1"/>
            </p:cNvSpPr>
            <p:nvPr/>
          </p:nvSpPr>
          <p:spPr bwMode="auto">
            <a:xfrm flipH="1">
              <a:off x="1920" y="2544"/>
              <a:ext cx="240" cy="240"/>
            </a:xfrm>
            <a:prstGeom prst="line">
              <a:avLst/>
            </a:prstGeom>
            <a:noFill/>
            <a:ln w="9525">
              <a:solidFill>
                <a:schemeClr val="tx1"/>
              </a:solidFill>
              <a:round/>
            </a:ln>
            <a:effectLst/>
          </p:spPr>
          <p:txBody>
            <a:bodyPr/>
            <a:lstStyle/>
            <a:p>
              <a:endParaRPr lang="zh-CN" altLang="en-US"/>
            </a:p>
          </p:txBody>
        </p:sp>
        <p:sp>
          <p:nvSpPr>
            <p:cNvPr id="1005585" name="Line 17"/>
            <p:cNvSpPr>
              <a:spLocks noChangeShapeType="1"/>
            </p:cNvSpPr>
            <p:nvPr/>
          </p:nvSpPr>
          <p:spPr bwMode="auto">
            <a:xfrm>
              <a:off x="1920" y="2784"/>
              <a:ext cx="768" cy="0"/>
            </a:xfrm>
            <a:prstGeom prst="line">
              <a:avLst/>
            </a:prstGeom>
            <a:noFill/>
            <a:ln w="9525">
              <a:solidFill>
                <a:schemeClr val="tx1"/>
              </a:solidFill>
              <a:round/>
            </a:ln>
            <a:effectLst/>
          </p:spPr>
          <p:txBody>
            <a:bodyPr/>
            <a:lstStyle/>
            <a:p>
              <a:endParaRPr lang="zh-CN" altLang="en-US"/>
            </a:p>
          </p:txBody>
        </p:sp>
        <p:sp>
          <p:nvSpPr>
            <p:cNvPr id="1005586" name="Rectangle 18"/>
            <p:cNvSpPr>
              <a:spLocks noChangeArrowheads="1"/>
            </p:cNvSpPr>
            <p:nvPr/>
          </p:nvSpPr>
          <p:spPr bwMode="auto">
            <a:xfrm>
              <a:off x="2208"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87" name="Rectangle 19"/>
            <p:cNvSpPr>
              <a:spLocks noChangeArrowheads="1"/>
            </p:cNvSpPr>
            <p:nvPr/>
          </p:nvSpPr>
          <p:spPr bwMode="auto">
            <a:xfrm>
              <a:off x="2304"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88" name="Rectangle 20"/>
            <p:cNvSpPr>
              <a:spLocks noChangeArrowheads="1"/>
            </p:cNvSpPr>
            <p:nvPr/>
          </p:nvSpPr>
          <p:spPr bwMode="auto">
            <a:xfrm>
              <a:off x="2400"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89" name="Rectangle 21"/>
            <p:cNvSpPr>
              <a:spLocks noChangeArrowheads="1"/>
            </p:cNvSpPr>
            <p:nvPr/>
          </p:nvSpPr>
          <p:spPr bwMode="auto">
            <a:xfrm>
              <a:off x="2496"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90" name="Rectangle 22"/>
            <p:cNvSpPr>
              <a:spLocks noChangeArrowheads="1"/>
            </p:cNvSpPr>
            <p:nvPr/>
          </p:nvSpPr>
          <p:spPr bwMode="auto">
            <a:xfrm>
              <a:off x="2592"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91" name="Rectangle 23"/>
            <p:cNvSpPr>
              <a:spLocks noChangeArrowheads="1"/>
            </p:cNvSpPr>
            <p:nvPr/>
          </p:nvSpPr>
          <p:spPr bwMode="auto">
            <a:xfrm>
              <a:off x="2688" y="2592"/>
              <a:ext cx="48" cy="4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1005592" name="Line 24"/>
            <p:cNvSpPr>
              <a:spLocks noChangeShapeType="1"/>
            </p:cNvSpPr>
            <p:nvPr/>
          </p:nvSpPr>
          <p:spPr bwMode="auto">
            <a:xfrm flipV="1">
              <a:off x="2688" y="2544"/>
              <a:ext cx="240" cy="240"/>
            </a:xfrm>
            <a:prstGeom prst="line">
              <a:avLst/>
            </a:prstGeom>
            <a:noFill/>
            <a:ln w="9525">
              <a:solidFill>
                <a:schemeClr val="tx1"/>
              </a:solidFill>
              <a:round/>
            </a:ln>
            <a:effectLst/>
          </p:spPr>
          <p:txBody>
            <a:bodyPr/>
            <a:lstStyle/>
            <a:p>
              <a:endParaRPr lang="zh-CN" altLang="en-US"/>
            </a:p>
          </p:txBody>
        </p:sp>
        <p:sp>
          <p:nvSpPr>
            <p:cNvPr id="1005593" name="Oval 25"/>
            <p:cNvSpPr>
              <a:spLocks noChangeArrowheads="1"/>
            </p:cNvSpPr>
            <p:nvPr/>
          </p:nvSpPr>
          <p:spPr bwMode="auto">
            <a:xfrm>
              <a:off x="2304" y="2208"/>
              <a:ext cx="336" cy="96"/>
            </a:xfrm>
            <a:prstGeom prst="ellipse">
              <a:avLst/>
            </a:prstGeom>
            <a:solidFill>
              <a:schemeClr val="accent1"/>
            </a:solidFill>
            <a:ln w="9525">
              <a:solidFill>
                <a:schemeClr val="tx1"/>
              </a:solidFill>
              <a:round/>
            </a:ln>
            <a:effectLst/>
          </p:spPr>
          <p:txBody>
            <a:bodyPr wrap="none" anchor="ctr"/>
            <a:lstStyle/>
            <a:p>
              <a:endParaRPr lang="zh-CN" altLang="en-US"/>
            </a:p>
          </p:txBody>
        </p:sp>
        <p:sp>
          <p:nvSpPr>
            <p:cNvPr id="1005594" name="Line 26"/>
            <p:cNvSpPr>
              <a:spLocks noChangeShapeType="1"/>
            </p:cNvSpPr>
            <p:nvPr/>
          </p:nvSpPr>
          <p:spPr bwMode="auto">
            <a:xfrm flipV="1">
              <a:off x="2256" y="1584"/>
              <a:ext cx="384" cy="384"/>
            </a:xfrm>
            <a:prstGeom prst="line">
              <a:avLst/>
            </a:prstGeom>
            <a:noFill/>
            <a:ln w="9525">
              <a:solidFill>
                <a:schemeClr val="tx1"/>
              </a:solidFill>
              <a:round/>
            </a:ln>
            <a:effectLst/>
          </p:spPr>
          <p:txBody>
            <a:bodyPr/>
            <a:lstStyle/>
            <a:p>
              <a:endParaRPr lang="zh-CN" altLang="en-US"/>
            </a:p>
          </p:txBody>
        </p:sp>
        <p:sp>
          <p:nvSpPr>
            <p:cNvPr id="1005595" name="Line 27"/>
            <p:cNvSpPr>
              <a:spLocks noChangeShapeType="1"/>
            </p:cNvSpPr>
            <p:nvPr/>
          </p:nvSpPr>
          <p:spPr bwMode="auto">
            <a:xfrm flipV="1">
              <a:off x="2352" y="1584"/>
              <a:ext cx="432" cy="432"/>
            </a:xfrm>
            <a:prstGeom prst="line">
              <a:avLst/>
            </a:prstGeom>
            <a:noFill/>
            <a:ln w="9525">
              <a:solidFill>
                <a:schemeClr val="tx1"/>
              </a:solidFill>
              <a:round/>
            </a:ln>
            <a:effectLst/>
          </p:spPr>
          <p:txBody>
            <a:bodyPr/>
            <a:lstStyle/>
            <a:p>
              <a:endParaRPr lang="zh-CN" altLang="en-US"/>
            </a:p>
          </p:txBody>
        </p:sp>
        <p:sp>
          <p:nvSpPr>
            <p:cNvPr id="1005596" name="Line 28"/>
            <p:cNvSpPr>
              <a:spLocks noChangeShapeType="1"/>
            </p:cNvSpPr>
            <p:nvPr/>
          </p:nvSpPr>
          <p:spPr bwMode="auto">
            <a:xfrm>
              <a:off x="2592" y="1632"/>
              <a:ext cx="144" cy="0"/>
            </a:xfrm>
            <a:prstGeom prst="line">
              <a:avLst/>
            </a:prstGeom>
            <a:noFill/>
            <a:ln w="9525">
              <a:solidFill>
                <a:schemeClr val="tx1"/>
              </a:solidFill>
              <a:round/>
            </a:ln>
            <a:effectLst/>
          </p:spPr>
          <p:txBody>
            <a:bodyPr/>
            <a:lstStyle/>
            <a:p>
              <a:endParaRPr lang="zh-CN" altLang="en-US"/>
            </a:p>
          </p:txBody>
        </p:sp>
        <p:sp>
          <p:nvSpPr>
            <p:cNvPr id="1005597" name="Line 29"/>
            <p:cNvSpPr>
              <a:spLocks noChangeShapeType="1"/>
            </p:cNvSpPr>
            <p:nvPr/>
          </p:nvSpPr>
          <p:spPr bwMode="auto">
            <a:xfrm>
              <a:off x="2496" y="1728"/>
              <a:ext cx="144" cy="0"/>
            </a:xfrm>
            <a:prstGeom prst="line">
              <a:avLst/>
            </a:prstGeom>
            <a:noFill/>
            <a:ln w="9525">
              <a:solidFill>
                <a:schemeClr val="tx1"/>
              </a:solidFill>
              <a:round/>
            </a:ln>
            <a:effectLst/>
          </p:spPr>
          <p:txBody>
            <a:bodyPr/>
            <a:lstStyle/>
            <a:p>
              <a:endParaRPr lang="zh-CN" altLang="en-US"/>
            </a:p>
          </p:txBody>
        </p:sp>
        <p:sp>
          <p:nvSpPr>
            <p:cNvPr id="1005598" name="Line 30"/>
            <p:cNvSpPr>
              <a:spLocks noChangeShapeType="1"/>
            </p:cNvSpPr>
            <p:nvPr/>
          </p:nvSpPr>
          <p:spPr bwMode="auto">
            <a:xfrm>
              <a:off x="2448" y="1776"/>
              <a:ext cx="144" cy="0"/>
            </a:xfrm>
            <a:prstGeom prst="line">
              <a:avLst/>
            </a:prstGeom>
            <a:noFill/>
            <a:ln w="9525">
              <a:solidFill>
                <a:schemeClr val="tx1"/>
              </a:solidFill>
              <a:round/>
            </a:ln>
            <a:effectLst/>
          </p:spPr>
          <p:txBody>
            <a:bodyPr/>
            <a:lstStyle/>
            <a:p>
              <a:endParaRPr lang="zh-CN" altLang="en-US"/>
            </a:p>
          </p:txBody>
        </p:sp>
        <p:sp>
          <p:nvSpPr>
            <p:cNvPr id="1005599" name="Line 31"/>
            <p:cNvSpPr>
              <a:spLocks noChangeShapeType="1"/>
            </p:cNvSpPr>
            <p:nvPr/>
          </p:nvSpPr>
          <p:spPr bwMode="auto">
            <a:xfrm>
              <a:off x="2400" y="1824"/>
              <a:ext cx="144" cy="0"/>
            </a:xfrm>
            <a:prstGeom prst="line">
              <a:avLst/>
            </a:prstGeom>
            <a:noFill/>
            <a:ln w="9525">
              <a:solidFill>
                <a:schemeClr val="tx1"/>
              </a:solidFill>
              <a:round/>
            </a:ln>
            <a:effectLst/>
          </p:spPr>
          <p:txBody>
            <a:bodyPr/>
            <a:lstStyle/>
            <a:p>
              <a:endParaRPr lang="zh-CN" altLang="en-US"/>
            </a:p>
          </p:txBody>
        </p:sp>
        <p:sp>
          <p:nvSpPr>
            <p:cNvPr id="1005600" name="Line 32"/>
            <p:cNvSpPr>
              <a:spLocks noChangeShapeType="1"/>
            </p:cNvSpPr>
            <p:nvPr/>
          </p:nvSpPr>
          <p:spPr bwMode="auto">
            <a:xfrm>
              <a:off x="2304" y="1920"/>
              <a:ext cx="144" cy="0"/>
            </a:xfrm>
            <a:prstGeom prst="line">
              <a:avLst/>
            </a:prstGeom>
            <a:noFill/>
            <a:ln w="9525">
              <a:solidFill>
                <a:schemeClr val="tx1"/>
              </a:solidFill>
              <a:round/>
            </a:ln>
            <a:effectLst/>
          </p:spPr>
          <p:txBody>
            <a:bodyPr/>
            <a:lstStyle/>
            <a:p>
              <a:endParaRPr lang="zh-CN" altLang="en-US"/>
            </a:p>
          </p:txBody>
        </p:sp>
        <p:sp>
          <p:nvSpPr>
            <p:cNvPr id="1005601" name="Line 33"/>
            <p:cNvSpPr>
              <a:spLocks noChangeShapeType="1"/>
            </p:cNvSpPr>
            <p:nvPr/>
          </p:nvSpPr>
          <p:spPr bwMode="auto">
            <a:xfrm>
              <a:off x="2352" y="1872"/>
              <a:ext cx="144" cy="0"/>
            </a:xfrm>
            <a:prstGeom prst="line">
              <a:avLst/>
            </a:prstGeom>
            <a:noFill/>
            <a:ln w="9525">
              <a:solidFill>
                <a:schemeClr val="tx1"/>
              </a:solidFill>
              <a:round/>
            </a:ln>
            <a:effectLst/>
          </p:spPr>
          <p:txBody>
            <a:bodyPr/>
            <a:lstStyle/>
            <a:p>
              <a:endParaRPr lang="zh-CN" altLang="en-US"/>
            </a:p>
          </p:txBody>
        </p:sp>
        <p:sp>
          <p:nvSpPr>
            <p:cNvPr id="1005602" name="Line 34"/>
            <p:cNvSpPr>
              <a:spLocks noChangeShapeType="1"/>
            </p:cNvSpPr>
            <p:nvPr/>
          </p:nvSpPr>
          <p:spPr bwMode="auto">
            <a:xfrm>
              <a:off x="2544" y="1680"/>
              <a:ext cx="144" cy="0"/>
            </a:xfrm>
            <a:prstGeom prst="line">
              <a:avLst/>
            </a:prstGeom>
            <a:noFill/>
            <a:ln w="9525">
              <a:solidFill>
                <a:schemeClr val="tx1"/>
              </a:solidFill>
              <a:round/>
            </a:ln>
            <a:effectLst/>
          </p:spPr>
          <p:txBody>
            <a:bodyPr/>
            <a:lstStyle/>
            <a:p>
              <a:endParaRPr lang="zh-CN" altLang="en-US"/>
            </a:p>
          </p:txBody>
        </p:sp>
        <p:sp>
          <p:nvSpPr>
            <p:cNvPr id="1005603" name="Line 35"/>
            <p:cNvSpPr>
              <a:spLocks noChangeShapeType="1"/>
            </p:cNvSpPr>
            <p:nvPr/>
          </p:nvSpPr>
          <p:spPr bwMode="auto">
            <a:xfrm flipH="1">
              <a:off x="816" y="2928"/>
              <a:ext cx="576" cy="576"/>
            </a:xfrm>
            <a:prstGeom prst="line">
              <a:avLst/>
            </a:prstGeom>
            <a:noFill/>
            <a:ln w="9525">
              <a:solidFill>
                <a:schemeClr val="tx1"/>
              </a:solidFill>
              <a:round/>
            </a:ln>
            <a:effectLst/>
          </p:spPr>
          <p:txBody>
            <a:bodyPr/>
            <a:lstStyle/>
            <a:p>
              <a:endParaRPr lang="zh-CN" altLang="en-US"/>
            </a:p>
          </p:txBody>
        </p:sp>
        <p:sp>
          <p:nvSpPr>
            <p:cNvPr id="1005604" name="Rectangle 36"/>
            <p:cNvSpPr>
              <a:spLocks noChangeArrowheads="1"/>
            </p:cNvSpPr>
            <p:nvPr/>
          </p:nvSpPr>
          <p:spPr bwMode="auto">
            <a:xfrm>
              <a:off x="816" y="3504"/>
              <a:ext cx="336" cy="336"/>
            </a:xfrm>
            <a:prstGeom prst="rect">
              <a:avLst/>
            </a:prstGeom>
            <a:noFill/>
            <a:ln w="9525">
              <a:solidFill>
                <a:schemeClr val="tx1"/>
              </a:solidFill>
              <a:miter lim="800000"/>
            </a:ln>
            <a:effectLst/>
          </p:spPr>
          <p:txBody>
            <a:bodyPr wrap="none" anchor="ctr"/>
            <a:lstStyle/>
            <a:p>
              <a:endParaRPr lang="zh-CN" altLang="en-US"/>
            </a:p>
          </p:txBody>
        </p:sp>
        <p:sp>
          <p:nvSpPr>
            <p:cNvPr id="1005605" name="Line 37"/>
            <p:cNvSpPr>
              <a:spLocks noChangeShapeType="1"/>
            </p:cNvSpPr>
            <p:nvPr/>
          </p:nvSpPr>
          <p:spPr bwMode="auto">
            <a:xfrm flipV="1">
              <a:off x="1152" y="3168"/>
              <a:ext cx="384" cy="384"/>
            </a:xfrm>
            <a:prstGeom prst="line">
              <a:avLst/>
            </a:prstGeom>
            <a:noFill/>
            <a:ln w="9525">
              <a:solidFill>
                <a:schemeClr val="tx1"/>
              </a:solidFill>
              <a:round/>
            </a:ln>
            <a:effectLst/>
          </p:spPr>
          <p:txBody>
            <a:bodyPr/>
            <a:lstStyle/>
            <a:p>
              <a:endParaRPr lang="zh-CN" altLang="en-US"/>
            </a:p>
          </p:txBody>
        </p:sp>
        <p:sp>
          <p:nvSpPr>
            <p:cNvPr id="1005606" name="Line 38"/>
            <p:cNvSpPr>
              <a:spLocks noChangeShapeType="1"/>
            </p:cNvSpPr>
            <p:nvPr/>
          </p:nvSpPr>
          <p:spPr bwMode="auto">
            <a:xfrm flipV="1">
              <a:off x="1152" y="3168"/>
              <a:ext cx="672" cy="672"/>
            </a:xfrm>
            <a:prstGeom prst="line">
              <a:avLst/>
            </a:prstGeom>
            <a:noFill/>
            <a:ln w="9525">
              <a:solidFill>
                <a:schemeClr val="tx1"/>
              </a:solidFill>
              <a:round/>
            </a:ln>
            <a:effectLst/>
          </p:spPr>
          <p:txBody>
            <a:bodyPr/>
            <a:lstStyle/>
            <a:p>
              <a:endParaRPr lang="zh-CN" altLang="en-US"/>
            </a:p>
          </p:txBody>
        </p:sp>
        <p:sp>
          <p:nvSpPr>
            <p:cNvPr id="1005607" name="Line 39"/>
            <p:cNvSpPr>
              <a:spLocks noChangeShapeType="1"/>
            </p:cNvSpPr>
            <p:nvPr/>
          </p:nvSpPr>
          <p:spPr bwMode="auto">
            <a:xfrm>
              <a:off x="1344" y="3360"/>
              <a:ext cx="0" cy="288"/>
            </a:xfrm>
            <a:prstGeom prst="line">
              <a:avLst/>
            </a:prstGeom>
            <a:noFill/>
            <a:ln w="9525">
              <a:solidFill>
                <a:schemeClr val="tx1"/>
              </a:solidFill>
              <a:round/>
            </a:ln>
            <a:effectLst/>
          </p:spPr>
          <p:txBody>
            <a:bodyPr/>
            <a:lstStyle/>
            <a:p>
              <a:endParaRPr lang="zh-CN" altLang="en-US"/>
            </a:p>
          </p:txBody>
        </p:sp>
        <p:sp>
          <p:nvSpPr>
            <p:cNvPr id="1005608" name="Line 40"/>
            <p:cNvSpPr>
              <a:spLocks noChangeShapeType="1"/>
            </p:cNvSpPr>
            <p:nvPr/>
          </p:nvSpPr>
          <p:spPr bwMode="auto">
            <a:xfrm>
              <a:off x="1536" y="3168"/>
              <a:ext cx="0" cy="288"/>
            </a:xfrm>
            <a:prstGeom prst="line">
              <a:avLst/>
            </a:prstGeom>
            <a:noFill/>
            <a:ln w="9525">
              <a:solidFill>
                <a:schemeClr val="tx1"/>
              </a:solidFill>
              <a:round/>
            </a:ln>
            <a:effectLst/>
          </p:spPr>
          <p:txBody>
            <a:bodyPr/>
            <a:lstStyle/>
            <a:p>
              <a:endParaRPr lang="zh-CN" altLang="en-US"/>
            </a:p>
          </p:txBody>
        </p:sp>
        <p:sp>
          <p:nvSpPr>
            <p:cNvPr id="1005609" name="Line 41"/>
            <p:cNvSpPr>
              <a:spLocks noChangeShapeType="1"/>
            </p:cNvSpPr>
            <p:nvPr/>
          </p:nvSpPr>
          <p:spPr bwMode="auto">
            <a:xfrm>
              <a:off x="1728" y="3168"/>
              <a:ext cx="0" cy="96"/>
            </a:xfrm>
            <a:prstGeom prst="line">
              <a:avLst/>
            </a:prstGeom>
            <a:noFill/>
            <a:ln w="9525">
              <a:solidFill>
                <a:schemeClr val="tx1"/>
              </a:solidFill>
              <a:round/>
            </a:ln>
            <a:effectLst/>
          </p:spPr>
          <p:txBody>
            <a:bodyPr/>
            <a:lstStyle/>
            <a:p>
              <a:endParaRPr lang="zh-CN" altLang="en-US"/>
            </a:p>
          </p:txBody>
        </p:sp>
        <p:sp>
          <p:nvSpPr>
            <p:cNvPr id="1005610" name="Line 42"/>
            <p:cNvSpPr>
              <a:spLocks noChangeShapeType="1"/>
            </p:cNvSpPr>
            <p:nvPr/>
          </p:nvSpPr>
          <p:spPr bwMode="auto">
            <a:xfrm>
              <a:off x="1776" y="1728"/>
              <a:ext cx="720" cy="0"/>
            </a:xfrm>
            <a:prstGeom prst="line">
              <a:avLst/>
            </a:prstGeom>
            <a:noFill/>
            <a:ln w="9525">
              <a:solidFill>
                <a:schemeClr val="tx1"/>
              </a:solidFill>
              <a:round/>
            </a:ln>
            <a:effectLst/>
          </p:spPr>
          <p:txBody>
            <a:bodyPr/>
            <a:lstStyle/>
            <a:p>
              <a:endParaRPr lang="zh-CN" altLang="en-US"/>
            </a:p>
          </p:txBody>
        </p:sp>
        <p:sp>
          <p:nvSpPr>
            <p:cNvPr id="1005611" name="Line 43"/>
            <p:cNvSpPr>
              <a:spLocks noChangeShapeType="1"/>
            </p:cNvSpPr>
            <p:nvPr/>
          </p:nvSpPr>
          <p:spPr bwMode="auto">
            <a:xfrm flipV="1">
              <a:off x="2352" y="1728"/>
              <a:ext cx="288" cy="864"/>
            </a:xfrm>
            <a:prstGeom prst="line">
              <a:avLst/>
            </a:prstGeom>
            <a:noFill/>
            <a:ln w="9525">
              <a:solidFill>
                <a:schemeClr val="tx1"/>
              </a:solidFill>
              <a:round/>
              <a:tailEnd type="triangle" w="med" len="med"/>
            </a:ln>
            <a:effectLst/>
          </p:spPr>
          <p:txBody>
            <a:bodyPr/>
            <a:lstStyle/>
            <a:p>
              <a:endParaRPr lang="zh-CN" altLang="en-US"/>
            </a:p>
          </p:txBody>
        </p:sp>
        <p:sp>
          <p:nvSpPr>
            <p:cNvPr id="1005612" name="Line 44"/>
            <p:cNvSpPr>
              <a:spLocks noChangeShapeType="1"/>
            </p:cNvSpPr>
            <p:nvPr/>
          </p:nvSpPr>
          <p:spPr bwMode="auto">
            <a:xfrm flipH="1" flipV="1">
              <a:off x="2400" y="1968"/>
              <a:ext cx="192" cy="624"/>
            </a:xfrm>
            <a:prstGeom prst="line">
              <a:avLst/>
            </a:prstGeom>
            <a:noFill/>
            <a:ln w="9525">
              <a:solidFill>
                <a:schemeClr val="tx1"/>
              </a:solidFill>
              <a:round/>
              <a:tailEnd type="triangle" w="med" len="med"/>
            </a:ln>
            <a:effectLst/>
          </p:spPr>
          <p:txBody>
            <a:bodyPr/>
            <a:lstStyle/>
            <a:p>
              <a:endParaRPr lang="zh-CN" altLang="en-US"/>
            </a:p>
          </p:txBody>
        </p:sp>
        <p:sp>
          <p:nvSpPr>
            <p:cNvPr id="1005613" name="Line 45"/>
            <p:cNvSpPr>
              <a:spLocks noChangeShapeType="1"/>
            </p:cNvSpPr>
            <p:nvPr/>
          </p:nvSpPr>
          <p:spPr bwMode="auto">
            <a:xfrm>
              <a:off x="2640" y="1728"/>
              <a:ext cx="432" cy="0"/>
            </a:xfrm>
            <a:prstGeom prst="line">
              <a:avLst/>
            </a:prstGeom>
            <a:noFill/>
            <a:ln w="9525">
              <a:solidFill>
                <a:schemeClr val="tx1"/>
              </a:solidFill>
              <a:round/>
              <a:tailEnd type="triangle" w="med" len="med"/>
            </a:ln>
            <a:effectLst/>
          </p:spPr>
          <p:txBody>
            <a:bodyPr/>
            <a:lstStyle/>
            <a:p>
              <a:endParaRPr lang="zh-CN" altLang="en-US"/>
            </a:p>
          </p:txBody>
        </p:sp>
        <p:sp>
          <p:nvSpPr>
            <p:cNvPr id="1005614" name="Line 46"/>
            <p:cNvSpPr>
              <a:spLocks noChangeShapeType="1"/>
            </p:cNvSpPr>
            <p:nvPr/>
          </p:nvSpPr>
          <p:spPr bwMode="auto">
            <a:xfrm>
              <a:off x="4128" y="1776"/>
              <a:ext cx="240" cy="0"/>
            </a:xfrm>
            <a:prstGeom prst="line">
              <a:avLst/>
            </a:prstGeom>
            <a:noFill/>
            <a:ln w="9525">
              <a:solidFill>
                <a:schemeClr val="tx1"/>
              </a:solidFill>
              <a:round/>
              <a:tailEnd type="triangle" w="med" len="med"/>
            </a:ln>
            <a:effectLst/>
          </p:spPr>
          <p:txBody>
            <a:bodyPr/>
            <a:lstStyle/>
            <a:p>
              <a:endParaRPr lang="zh-CN" altLang="en-US"/>
            </a:p>
          </p:txBody>
        </p:sp>
        <p:sp>
          <p:nvSpPr>
            <p:cNvPr id="1005615" name="Line 47"/>
            <p:cNvSpPr>
              <a:spLocks noChangeShapeType="1"/>
            </p:cNvSpPr>
            <p:nvPr/>
          </p:nvSpPr>
          <p:spPr bwMode="auto">
            <a:xfrm>
              <a:off x="4800" y="1968"/>
              <a:ext cx="0" cy="576"/>
            </a:xfrm>
            <a:prstGeom prst="line">
              <a:avLst/>
            </a:prstGeom>
            <a:noFill/>
            <a:ln w="9525">
              <a:solidFill>
                <a:schemeClr val="tx1"/>
              </a:solidFill>
              <a:round/>
              <a:tailEnd type="triangle" w="med" len="med"/>
            </a:ln>
            <a:effectLst/>
          </p:spPr>
          <p:txBody>
            <a:bodyPr/>
            <a:lstStyle/>
            <a:p>
              <a:endParaRPr lang="zh-CN" altLang="en-US"/>
            </a:p>
          </p:txBody>
        </p:sp>
        <p:sp>
          <p:nvSpPr>
            <p:cNvPr id="1005616" name="Line 48"/>
            <p:cNvSpPr>
              <a:spLocks noChangeShapeType="1"/>
            </p:cNvSpPr>
            <p:nvPr/>
          </p:nvSpPr>
          <p:spPr bwMode="auto">
            <a:xfrm>
              <a:off x="4800" y="2880"/>
              <a:ext cx="0" cy="576"/>
            </a:xfrm>
            <a:prstGeom prst="line">
              <a:avLst/>
            </a:prstGeom>
            <a:noFill/>
            <a:ln w="9525">
              <a:solidFill>
                <a:schemeClr val="tx1"/>
              </a:solidFill>
              <a:round/>
              <a:tailEnd type="triangle" w="med" len="med"/>
            </a:ln>
            <a:effectLst/>
          </p:spPr>
          <p:txBody>
            <a:bodyPr/>
            <a:lstStyle/>
            <a:p>
              <a:endParaRPr lang="zh-CN" altLang="en-US"/>
            </a:p>
          </p:txBody>
        </p:sp>
        <p:sp>
          <p:nvSpPr>
            <p:cNvPr id="1005617" name="Line 49"/>
            <p:cNvSpPr>
              <a:spLocks noChangeShapeType="1"/>
            </p:cNvSpPr>
            <p:nvPr/>
          </p:nvSpPr>
          <p:spPr bwMode="auto">
            <a:xfrm flipH="1">
              <a:off x="1536" y="3456"/>
              <a:ext cx="3264" cy="0"/>
            </a:xfrm>
            <a:prstGeom prst="line">
              <a:avLst/>
            </a:prstGeom>
            <a:noFill/>
            <a:ln w="9525">
              <a:solidFill>
                <a:schemeClr val="tx1"/>
              </a:solidFill>
              <a:round/>
              <a:tailEnd type="triangle" w="med" len="med"/>
            </a:ln>
            <a:effectLst/>
          </p:spPr>
          <p:txBody>
            <a:bodyPr/>
            <a:lstStyle/>
            <a:p>
              <a:endParaRPr lang="zh-CN" altLang="en-US"/>
            </a:p>
          </p:txBody>
        </p:sp>
        <p:sp>
          <p:nvSpPr>
            <p:cNvPr id="1005618" name="Text Box 50"/>
            <p:cNvSpPr txBox="1">
              <a:spLocks noChangeArrowheads="1"/>
            </p:cNvSpPr>
            <p:nvPr/>
          </p:nvSpPr>
          <p:spPr bwMode="auto">
            <a:xfrm>
              <a:off x="3216" y="2832"/>
              <a:ext cx="768" cy="288"/>
            </a:xfrm>
            <a:prstGeom prst="rect">
              <a:avLst/>
            </a:prstGeom>
            <a:noFill/>
            <a:ln w="9525">
              <a:noFill/>
              <a:miter lim="800000"/>
            </a:ln>
            <a:effectLst/>
          </p:spPr>
          <p:txBody>
            <a:bodyPr>
              <a:spAutoFit/>
            </a:bodyPr>
            <a:lstStyle/>
            <a:p>
              <a:pPr>
                <a:spcBef>
                  <a:spcPct val="50000"/>
                </a:spcBef>
              </a:pPr>
              <a:r>
                <a:rPr kumimoji="1" lang="zh-CN" altLang="en-US" sz="2400" dirty="0">
                  <a:latin typeface="Times New Roman" panose="02020603050405020304" pitchFamily="18" charset="0"/>
                </a:rPr>
                <a:t>传送带</a:t>
              </a:r>
              <a:endParaRPr kumimoji="1" lang="zh-CN" altLang="en-US" sz="2400" dirty="0">
                <a:latin typeface="Times New Roman" panose="02020603050405020304" pitchFamily="18" charset="0"/>
              </a:endParaRPr>
            </a:p>
          </p:txBody>
        </p:sp>
        <p:sp>
          <p:nvSpPr>
            <p:cNvPr id="1005619" name="Text Box 51"/>
            <p:cNvSpPr txBox="1">
              <a:spLocks noChangeArrowheads="1"/>
            </p:cNvSpPr>
            <p:nvPr/>
          </p:nvSpPr>
          <p:spPr bwMode="auto">
            <a:xfrm>
              <a:off x="1824" y="1824"/>
              <a:ext cx="768" cy="288"/>
            </a:xfrm>
            <a:prstGeom prst="rect">
              <a:avLst/>
            </a:prstGeom>
            <a:noFill/>
            <a:ln w="9525">
              <a:noFill/>
              <a:miter lim="800000"/>
            </a:ln>
            <a:effectLst/>
          </p:spPr>
          <p:txBody>
            <a:bodyPr>
              <a:spAutoFit/>
            </a:bodyPr>
            <a:lstStyle/>
            <a:p>
              <a:pPr>
                <a:spcBef>
                  <a:spcPct val="50000"/>
                </a:spcBef>
              </a:pPr>
              <a:r>
                <a:rPr kumimoji="1" lang="en-US" altLang="zh-CN" sz="2400" b="0" dirty="0">
                  <a:latin typeface="Times New Roman" panose="02020603050405020304" pitchFamily="18" charset="0"/>
                </a:rPr>
                <a:t>CCD</a:t>
              </a:r>
              <a:endParaRPr kumimoji="1" lang="en-US" altLang="zh-CN" sz="2400" b="0" dirty="0">
                <a:latin typeface="Times New Roman" panose="02020603050405020304" pitchFamily="18" charset="0"/>
              </a:endParaRPr>
            </a:p>
          </p:txBody>
        </p:sp>
        <p:sp>
          <p:nvSpPr>
            <p:cNvPr id="1005620" name="Text Box 52"/>
            <p:cNvSpPr txBox="1">
              <a:spLocks noChangeArrowheads="1"/>
            </p:cNvSpPr>
            <p:nvPr/>
          </p:nvSpPr>
          <p:spPr bwMode="auto">
            <a:xfrm>
              <a:off x="2688" y="2064"/>
              <a:ext cx="768" cy="288"/>
            </a:xfrm>
            <a:prstGeom prst="rect">
              <a:avLst/>
            </a:prstGeom>
            <a:noFill/>
            <a:ln w="9525">
              <a:noFill/>
              <a:miter lim="800000"/>
            </a:ln>
            <a:effectLst/>
          </p:spPr>
          <p:txBody>
            <a:bodyPr>
              <a:spAutoFit/>
            </a:bodyPr>
            <a:lstStyle/>
            <a:p>
              <a:pPr>
                <a:spcBef>
                  <a:spcPct val="50000"/>
                </a:spcBef>
              </a:pPr>
              <a:r>
                <a:rPr kumimoji="1" lang="zh-CN" altLang="en-US" sz="2400" b="0" dirty="0">
                  <a:latin typeface="Times New Roman" panose="02020603050405020304" pitchFamily="18" charset="0"/>
                </a:rPr>
                <a:t>透镜</a:t>
              </a:r>
              <a:endParaRPr kumimoji="1" lang="zh-CN" altLang="en-US" sz="2400" b="0" dirty="0">
                <a:latin typeface="Times New Roman" panose="02020603050405020304" pitchFamily="18" charset="0"/>
              </a:endParaRPr>
            </a:p>
          </p:txBody>
        </p:sp>
        <p:sp>
          <p:nvSpPr>
            <p:cNvPr id="1005621" name="Text Box 53"/>
            <p:cNvSpPr txBox="1">
              <a:spLocks noChangeArrowheads="1"/>
            </p:cNvSpPr>
            <p:nvPr/>
          </p:nvSpPr>
          <p:spPr bwMode="auto">
            <a:xfrm>
              <a:off x="1152" y="3456"/>
              <a:ext cx="240" cy="288"/>
            </a:xfrm>
            <a:prstGeom prst="rect">
              <a:avLst/>
            </a:prstGeom>
            <a:noFill/>
            <a:ln w="9525">
              <a:noFill/>
              <a:miter lim="800000"/>
            </a:ln>
            <a:effectLst/>
          </p:spPr>
          <p:txBody>
            <a:bodyPr>
              <a:spAutoFit/>
            </a:bodyPr>
            <a:lstStyle/>
            <a:p>
              <a:pPr>
                <a:spcBef>
                  <a:spcPct val="50000"/>
                </a:spcBef>
              </a:pPr>
              <a:r>
                <a:rPr kumimoji="1" lang="en-US" altLang="zh-CN" sz="2400" b="0">
                  <a:latin typeface="Times New Roman" panose="02020603050405020304" pitchFamily="18" charset="0"/>
                </a:rPr>
                <a:t>1</a:t>
              </a:r>
              <a:endParaRPr kumimoji="1" lang="en-US" altLang="zh-CN" sz="2400" b="0">
                <a:latin typeface="Times New Roman" panose="02020603050405020304" pitchFamily="18" charset="0"/>
              </a:endParaRPr>
            </a:p>
          </p:txBody>
        </p:sp>
        <p:sp>
          <p:nvSpPr>
            <p:cNvPr id="1005622" name="Text Box 54"/>
            <p:cNvSpPr txBox="1">
              <a:spLocks noChangeArrowheads="1"/>
            </p:cNvSpPr>
            <p:nvPr/>
          </p:nvSpPr>
          <p:spPr bwMode="auto">
            <a:xfrm>
              <a:off x="576" y="2736"/>
              <a:ext cx="768" cy="288"/>
            </a:xfrm>
            <a:prstGeom prst="rect">
              <a:avLst/>
            </a:prstGeom>
            <a:noFill/>
            <a:ln w="9525">
              <a:noFill/>
              <a:miter lim="800000"/>
            </a:ln>
            <a:effectLst/>
          </p:spPr>
          <p:txBody>
            <a:bodyPr>
              <a:spAutoFit/>
            </a:bodyPr>
            <a:lstStyle/>
            <a:p>
              <a:pPr>
                <a:spcBef>
                  <a:spcPct val="50000"/>
                </a:spcBef>
              </a:pPr>
              <a:r>
                <a:rPr kumimoji="1" lang="zh-CN" altLang="en-US" sz="2400" dirty="0">
                  <a:latin typeface="Times New Roman" panose="02020603050405020304" pitchFamily="18" charset="0"/>
                </a:rPr>
                <a:t>分类箱</a:t>
              </a:r>
              <a:endParaRPr kumimoji="1" lang="zh-CN" altLang="en-US" sz="2400" dirty="0">
                <a:latin typeface="Times New Roman" panose="02020603050405020304" pitchFamily="18" charset="0"/>
              </a:endParaRPr>
            </a:p>
          </p:txBody>
        </p:sp>
        <p:sp>
          <p:nvSpPr>
            <p:cNvPr id="1005623" name="Text Box 55"/>
            <p:cNvSpPr txBox="1">
              <a:spLocks noChangeArrowheads="1"/>
            </p:cNvSpPr>
            <p:nvPr/>
          </p:nvSpPr>
          <p:spPr bwMode="auto">
            <a:xfrm>
              <a:off x="1344" y="3264"/>
              <a:ext cx="240" cy="288"/>
            </a:xfrm>
            <a:prstGeom prst="rect">
              <a:avLst/>
            </a:prstGeom>
            <a:noFill/>
            <a:ln w="9525">
              <a:noFill/>
              <a:miter lim="800000"/>
            </a:ln>
            <a:effectLst/>
          </p:spPr>
          <p:txBody>
            <a:bodyPr>
              <a:spAutoFit/>
            </a:bodyPr>
            <a:lstStyle/>
            <a:p>
              <a:pPr>
                <a:spcBef>
                  <a:spcPct val="50000"/>
                </a:spcBef>
              </a:pPr>
              <a:r>
                <a:rPr kumimoji="1" lang="en-US" altLang="zh-CN" sz="2400" b="0">
                  <a:latin typeface="Times New Roman" panose="02020603050405020304" pitchFamily="18" charset="0"/>
                </a:rPr>
                <a:t>2</a:t>
              </a:r>
              <a:endParaRPr kumimoji="1" lang="en-US" altLang="zh-CN" sz="2400" b="0">
                <a:latin typeface="Times New Roman" panose="02020603050405020304" pitchFamily="18" charset="0"/>
              </a:endParaRPr>
            </a:p>
          </p:txBody>
        </p:sp>
        <p:sp>
          <p:nvSpPr>
            <p:cNvPr id="1005624" name="Text Box 56"/>
            <p:cNvSpPr txBox="1">
              <a:spLocks noChangeArrowheads="1"/>
            </p:cNvSpPr>
            <p:nvPr/>
          </p:nvSpPr>
          <p:spPr bwMode="auto">
            <a:xfrm>
              <a:off x="1536" y="3120"/>
              <a:ext cx="192" cy="288"/>
            </a:xfrm>
            <a:prstGeom prst="rect">
              <a:avLst/>
            </a:prstGeom>
            <a:noFill/>
            <a:ln w="9525">
              <a:noFill/>
              <a:miter lim="800000"/>
            </a:ln>
            <a:effectLst/>
          </p:spPr>
          <p:txBody>
            <a:bodyPr>
              <a:spAutoFit/>
            </a:bodyPr>
            <a:lstStyle/>
            <a:p>
              <a:pPr>
                <a:spcBef>
                  <a:spcPct val="50000"/>
                </a:spcBef>
              </a:pPr>
              <a:r>
                <a:rPr kumimoji="1" lang="en-US" altLang="zh-CN" sz="2400" b="0">
                  <a:latin typeface="Times New Roman" panose="02020603050405020304" pitchFamily="18" charset="0"/>
                </a:rPr>
                <a:t>3</a:t>
              </a:r>
              <a:endParaRPr kumimoji="1" lang="en-US" altLang="zh-CN" sz="2400" b="0">
                <a:latin typeface="Times New Roman" panose="02020603050405020304" pitchFamily="18" charset="0"/>
              </a:endParaRPr>
            </a:p>
          </p:txBody>
        </p:sp>
        <p:sp>
          <p:nvSpPr>
            <p:cNvPr id="1005625" name="Text Box 57"/>
            <p:cNvSpPr txBox="1">
              <a:spLocks noChangeArrowheads="1"/>
            </p:cNvSpPr>
            <p:nvPr/>
          </p:nvSpPr>
          <p:spPr bwMode="auto">
            <a:xfrm>
              <a:off x="1632" y="3600"/>
              <a:ext cx="3648" cy="327"/>
            </a:xfrm>
            <a:prstGeom prst="rect">
              <a:avLst/>
            </a:prstGeom>
            <a:noFill/>
            <a:ln w="9525">
              <a:noFill/>
              <a:miter lim="800000"/>
            </a:ln>
            <a:effectLst/>
          </p:spPr>
          <p:txBody>
            <a:bodyPr>
              <a:spAutoFit/>
            </a:bodyPr>
            <a:lstStyle/>
            <a:p>
              <a:pPr>
                <a:spcBef>
                  <a:spcPct val="50000"/>
                </a:spcBef>
              </a:pPr>
              <a:endParaRPr kumimoji="1" lang="zh-CN" altLang="zh-CN" sz="2800">
                <a:solidFill>
                  <a:srgbClr val="000000"/>
                </a:solidFill>
                <a:latin typeface="Times New Roman" panose="02020603050405020304" pitchFamily="18" charset="0"/>
              </a:endParaRPr>
            </a:p>
          </p:txBody>
        </p:sp>
      </p:grpSp>
      <p:sp>
        <p:nvSpPr>
          <p:cNvPr id="1005626" name="Rectangle 58"/>
          <p:cNvSpPr>
            <a:spLocks noChangeArrowheads="1"/>
          </p:cNvSpPr>
          <p:nvPr/>
        </p:nvSpPr>
        <p:spPr bwMode="auto">
          <a:xfrm>
            <a:off x="539750" y="419100"/>
            <a:ext cx="3028950" cy="519113"/>
          </a:xfrm>
          <a:prstGeom prst="rect">
            <a:avLst/>
          </a:prstGeom>
          <a:noFill/>
          <a:ln w="9525">
            <a:noFill/>
            <a:miter lim="800000"/>
          </a:ln>
          <a:effectLst/>
        </p:spPr>
        <p:txBody>
          <a:bodyPr wrap="none">
            <a:spAutoFit/>
          </a:bodyPr>
          <a:lstStyle/>
          <a:p>
            <a:r>
              <a:rPr kumimoji="1" lang="zh-CN" altLang="en-US" sz="2800" dirty="0">
                <a:solidFill>
                  <a:srgbClr val="FFFF00"/>
                </a:solidFill>
              </a:rPr>
              <a:t>邮政编码识别系统</a:t>
            </a:r>
            <a:endParaRPr kumimoji="1" lang="zh-CN" altLang="en-US" sz="2800" dirty="0">
              <a:solidFill>
                <a:srgbClr val="FFFF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1F4D9308-3141-4A6B-9152-BB7105D28C8F}" type="slidenum">
              <a:rPr lang="en-US" altLang="zh-CN"/>
            </a:fld>
            <a:endParaRPr lang="en-US" altLang="zh-CN"/>
          </a:p>
        </p:txBody>
      </p:sp>
      <p:sp>
        <p:nvSpPr>
          <p:cNvPr id="395271" name="Rectangle 7"/>
          <p:cNvSpPr>
            <a:spLocks noChangeArrowheads="1"/>
          </p:cNvSpPr>
          <p:nvPr/>
        </p:nvSpPr>
        <p:spPr bwMode="auto">
          <a:xfrm>
            <a:off x="1762760" y="1668622"/>
            <a:ext cx="5976938" cy="3692525"/>
          </a:xfrm>
          <a:prstGeom prst="rect">
            <a:avLst/>
          </a:prstGeom>
          <a:noFill/>
          <a:ln w="9525">
            <a:solidFill>
              <a:schemeClr val="bg1"/>
            </a:solidFill>
            <a:miter lim="800000"/>
          </a:ln>
          <a:effectLst/>
        </p:spPr>
        <p:txBody>
          <a:bodyPr lIns="0" rIns="0" anchor="ctr">
            <a:spAutoFit/>
          </a:bodyPr>
          <a:lstStyle/>
          <a:p>
            <a:pPr>
              <a:lnSpc>
                <a:spcPct val="130000"/>
              </a:lnSpc>
              <a:buFontTx/>
              <a:buChar char="•"/>
            </a:pP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薄膜晶体管液晶显示器（</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TFT-LCD</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等离子体显示器（</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PDP</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发光二极管显示器（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LED</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有机</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发光二极管显示器（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OLED</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量子点</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发光二极管显示器（</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QD-LED</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硅基液晶显示器 </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LCOS)</a:t>
            </a:r>
            <a:endPar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场致发射显示器（</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FED</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数字微镜显示器（</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DMD</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30000"/>
              </a:lnSpc>
              <a:buFontTx/>
              <a:buChar char="•"/>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微透镜三维平板光显示器</a:t>
            </a:r>
            <a:endPar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395272" name="Object 8"/>
          <p:cNvGraphicFramePr>
            <a:graphicFrameLocks noChangeAspect="1"/>
          </p:cNvGraphicFramePr>
          <p:nvPr/>
        </p:nvGraphicFramePr>
        <p:xfrm>
          <a:off x="4083050" y="3176588"/>
          <a:ext cx="114300" cy="215900"/>
        </p:xfrm>
        <a:graphic>
          <a:graphicData uri="http://schemas.openxmlformats.org/presentationml/2006/ole">
            <mc:AlternateContent xmlns:mc="http://schemas.openxmlformats.org/markup-compatibility/2006">
              <mc:Choice xmlns:v="urn:schemas-microsoft-com:vml" Requires="v">
                <p:oleObj spid="_x0000_s5121" name="公式" r:id="rId1" imgW="2743200" imgH="5181600" progId="">
                  <p:embed/>
                </p:oleObj>
              </mc:Choice>
              <mc:Fallback>
                <p:oleObj name="公式" r:id="rId1" imgW="2743200" imgH="5181600" progId="">
                  <p:embed/>
                  <p:pic>
                    <p:nvPicPr>
                      <p:cNvPr id="0" name="图片 5120"/>
                      <p:cNvPicPr>
                        <a:picLocks noChangeAspect="1"/>
                      </p:cNvPicPr>
                      <p:nvPr/>
                    </p:nvPicPr>
                    <p:blipFill>
                      <a:blip r:embed="rId2"/>
                      <a:stretch>
                        <a:fillRect/>
                      </a:stretch>
                    </p:blipFill>
                    <p:spPr>
                      <a:xfrm>
                        <a:off x="4083050" y="3176588"/>
                        <a:ext cx="114300" cy="215900"/>
                      </a:xfrm>
                      <a:prstGeom prst="rect">
                        <a:avLst/>
                      </a:prstGeom>
                      <a:noFill/>
                      <a:ln w="9525">
                        <a:noFill/>
                      </a:ln>
                    </p:spPr>
                  </p:pic>
                </p:oleObj>
              </mc:Fallback>
            </mc:AlternateContent>
          </a:graphicData>
        </a:graphic>
      </p:graphicFrame>
      <p:sp>
        <p:nvSpPr>
          <p:cNvPr id="395273" name="Text Box 9"/>
          <p:cNvSpPr txBox="1">
            <a:spLocks noChangeArrowheads="1"/>
          </p:cNvSpPr>
          <p:nvPr/>
        </p:nvSpPr>
        <p:spPr bwMode="auto">
          <a:xfrm>
            <a:off x="3059430" y="548323"/>
            <a:ext cx="3384550" cy="1045210"/>
          </a:xfrm>
          <a:prstGeom prst="rect">
            <a:avLst/>
          </a:prstGeom>
          <a:noFill/>
          <a:ln w="9525">
            <a:noFill/>
            <a:miter lim="800000"/>
          </a:ln>
          <a:effectLst/>
        </p:spPr>
        <p:txBody>
          <a:bodyPr>
            <a:spAutoFit/>
          </a:bodyPr>
          <a:lstStyle/>
          <a:p>
            <a:pPr algn="ctr">
              <a:spcBef>
                <a:spcPct val="50000"/>
              </a:spcBef>
            </a:pPr>
            <a:r>
              <a:rPr lang="en-US" altLang="zh-CN" sz="3200" dirty="0" smtClean="0">
                <a:solidFill>
                  <a:srgbClr val="FFFF00"/>
                </a:solidFill>
                <a:latin typeface="Tahoma" panose="020B0604030504040204" pitchFamily="34" charset="0"/>
                <a:sym typeface="+mn-ea"/>
              </a:rPr>
              <a:t>2.3.3 </a:t>
            </a:r>
            <a:r>
              <a:rPr lang="zh-CN" altLang="en-US" sz="3200" dirty="0" smtClean="0">
                <a:solidFill>
                  <a:srgbClr val="FFFF00"/>
                </a:solidFill>
                <a:latin typeface="Tahoma" panose="020B0604030504040204" pitchFamily="34" charset="0"/>
                <a:sym typeface="+mn-ea"/>
              </a:rPr>
              <a:t>显示技术</a:t>
            </a:r>
            <a:endParaRPr lang="zh-CN" altLang="en-US" sz="3200" dirty="0">
              <a:solidFill>
                <a:srgbClr val="FFFF00"/>
              </a:solidFill>
              <a:latin typeface="Tahoma" panose="020B0604030504040204" pitchFamily="34" charset="0"/>
            </a:endParaRPr>
          </a:p>
          <a:p>
            <a:pPr algn="ctr">
              <a:spcBef>
                <a:spcPct val="50000"/>
              </a:spcBef>
            </a:pPr>
            <a:endParaRPr lang="zh-CN" altLang="en-US" sz="2000" b="1">
              <a:solidFill>
                <a:srgbClr val="FFCC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899592" y="2709074"/>
            <a:ext cx="7704856" cy="812530"/>
          </a:xfrm>
          <a:prstGeom prst="rect">
            <a:avLst/>
          </a:prstGeom>
          <a:noFill/>
        </p:spPr>
        <p:txBody>
          <a:bodyPr wrap="square" rtlCol="0">
            <a:spAutoFit/>
          </a:bodyPr>
          <a:lstStyle/>
          <a:p>
            <a:pPr>
              <a:lnSpc>
                <a:spcPct val="130000"/>
              </a:lnSpc>
              <a:buFontTx/>
              <a:buChar char="•"/>
            </a:pPr>
            <a:r>
              <a:rPr lang="en-US" altLang="zh-CN" b="1" dirty="0" smtClean="0">
                <a:solidFill>
                  <a:srgbClr val="FFFF00"/>
                </a:solidFill>
                <a:latin typeface="楷体_GB2312" pitchFamily="49" charset="-122"/>
                <a:ea typeface="楷体_GB2312" pitchFamily="49" charset="-122"/>
              </a:rPr>
              <a:t> </a:t>
            </a:r>
            <a:r>
              <a:rPr lang="zh-CN" altLang="en-US" b="1" dirty="0" smtClean="0">
                <a:solidFill>
                  <a:srgbClr val="FFFF00"/>
                </a:solidFill>
                <a:latin typeface="楷体_GB2312" pitchFamily="49" charset="-122"/>
                <a:ea typeface="楷体_GB2312" pitchFamily="49" charset="-122"/>
              </a:rPr>
              <a:t>薄膜晶体管液晶显示器（</a:t>
            </a:r>
            <a:r>
              <a:rPr lang="en-US" altLang="zh-CN" b="1" dirty="0" smtClean="0">
                <a:solidFill>
                  <a:srgbClr val="FFFF00"/>
                </a:solidFill>
                <a:latin typeface="Times New Roman" panose="02020603050405020304" pitchFamily="18" charset="0"/>
              </a:rPr>
              <a:t>TFT-LCD</a:t>
            </a:r>
            <a:r>
              <a:rPr lang="zh-CN" altLang="en-US" b="1" dirty="0" smtClean="0">
                <a:solidFill>
                  <a:srgbClr val="FFFF00"/>
                </a:solidFill>
                <a:latin typeface="Times New Roman" panose="02020603050405020304" pitchFamily="18" charset="0"/>
              </a:rPr>
              <a:t>）</a:t>
            </a:r>
            <a:endParaRPr lang="zh-CN" altLang="en-US" b="1" dirty="0">
              <a:solidFill>
                <a:srgbClr val="FFFF00"/>
              </a:solidFill>
              <a:latin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762000" y="2438400"/>
            <a:ext cx="7772400" cy="1143000"/>
          </a:xfrm>
          <a:prstGeom prst="rect">
            <a:avLst/>
          </a:prstGeom>
          <a:gradFill rotWithShape="0">
            <a:gsLst>
              <a:gs pos="0">
                <a:srgbClr val="5E765E"/>
              </a:gs>
              <a:gs pos="50000">
                <a:srgbClr val="CCFFCC"/>
              </a:gs>
              <a:gs pos="100000">
                <a:srgbClr val="5E765E"/>
              </a:gs>
            </a:gsLst>
            <a:lin ang="5400000" scaled="1"/>
          </a:gradFill>
          <a:ln w="9525">
            <a:noFill/>
            <a:miter lim="800000"/>
          </a:ln>
        </p:spPr>
        <p:txBody>
          <a:bodyPr anchor="ctr"/>
          <a:lstStyle/>
          <a:p>
            <a:r>
              <a:rPr lang="zh-CN" sz="4400" dirty="0" smtClean="0">
                <a:solidFill>
                  <a:schemeClr val="folHlink"/>
                </a:solidFill>
                <a:latin typeface="宋体" panose="02010600030101010101" pitchFamily="2" charset="-122"/>
              </a:rPr>
              <a:t>什么</a:t>
            </a:r>
            <a:r>
              <a:rPr lang="zh-CN" sz="4400" dirty="0">
                <a:solidFill>
                  <a:schemeClr val="folHlink"/>
                </a:solidFill>
                <a:latin typeface="宋体" panose="02010600030101010101" pitchFamily="2" charset="-122"/>
              </a:rPr>
              <a:t>是液晶</a:t>
            </a:r>
            <a:endParaRPr lang="zh-CN" sz="4400" dirty="0">
              <a:solidFill>
                <a:schemeClr val="folHlink"/>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373946" y="548809"/>
            <a:ext cx="8229600" cy="1143000"/>
          </a:xfrm>
          <a:solidFill>
            <a:srgbClr val="FFFFFF"/>
          </a:solidFill>
          <a:ln>
            <a:miter lim="800000"/>
          </a:ln>
        </p:spPr>
        <p:txBody>
          <a:bodyPr vert="horz" wrap="square" lIns="91440" tIns="45720" rIns="91440" bIns="45720" numCol="1" anchor="t" anchorCtr="0" compatLnSpc="1"/>
          <a:lstStyle/>
          <a:p>
            <a:pPr eaLnBrk="1" hangingPunct="1"/>
            <a:r>
              <a:rPr lang="zh-CN" altLang="en-US" sz="4000" dirty="0" smtClean="0">
                <a:solidFill>
                  <a:srgbClr val="FFFF00"/>
                </a:solidFill>
              </a:rPr>
              <a:t>（</a:t>
            </a:r>
            <a:r>
              <a:rPr lang="en-US" altLang="zh-CN" sz="4000" dirty="0" smtClean="0">
                <a:solidFill>
                  <a:srgbClr val="FFFF00"/>
                </a:solidFill>
              </a:rPr>
              <a:t>1</a:t>
            </a:r>
            <a:r>
              <a:rPr lang="zh-CN" altLang="en-US" sz="4000" dirty="0" smtClean="0">
                <a:solidFill>
                  <a:srgbClr val="FFFF00"/>
                </a:solidFill>
              </a:rPr>
              <a:t>）</a:t>
            </a:r>
            <a:r>
              <a:rPr lang="en-US" altLang="zh-CN" sz="4000" dirty="0" smtClean="0">
                <a:solidFill>
                  <a:srgbClr val="FFFF00"/>
                </a:solidFill>
              </a:rPr>
              <a:t> PIN</a:t>
            </a:r>
            <a:r>
              <a:rPr lang="zh-CN" altLang="en-US" sz="4000" dirty="0" smtClean="0">
                <a:solidFill>
                  <a:srgbClr val="FFFF00"/>
                </a:solidFill>
              </a:rPr>
              <a:t>半导体光电二极管</a:t>
            </a:r>
            <a:endParaRPr lang="zh-CN" altLang="en-US" sz="4000" dirty="0" smtClean="0">
              <a:solidFill>
                <a:srgbClr val="FFFF00"/>
              </a:solidFill>
            </a:endParaRPr>
          </a:p>
        </p:txBody>
      </p:sp>
      <p:sp>
        <p:nvSpPr>
          <p:cNvPr id="95235" name="Rectangle 3"/>
          <p:cNvSpPr>
            <a:spLocks noGrp="1" noChangeArrowheads="1"/>
          </p:cNvSpPr>
          <p:nvPr>
            <p:ph type="body" idx="1"/>
          </p:nvPr>
        </p:nvSpPr>
        <p:spPr>
          <a:xfrm>
            <a:off x="457200" y="2014220"/>
            <a:ext cx="8229600" cy="4081780"/>
          </a:xfrm>
        </p:spPr>
        <p:txBody>
          <a:bodyPr/>
          <a:lstStyle/>
          <a:p>
            <a:pPr eaLnBrk="1" hangingPunct="1"/>
            <a:r>
              <a:rPr lang="zh-CN" altLang="en-US" dirty="0" smtClean="0"/>
              <a:t>本征材料</a:t>
            </a:r>
            <a:r>
              <a:rPr lang="en-US" altLang="zh-CN" dirty="0" smtClean="0"/>
              <a:t>I</a:t>
            </a:r>
            <a:r>
              <a:rPr lang="zh-CN" altLang="en-US" dirty="0" smtClean="0"/>
              <a:t>（</a:t>
            </a:r>
            <a:r>
              <a:rPr lang="en-US" altLang="zh-CN" dirty="0" smtClean="0"/>
              <a:t>intrinsic </a:t>
            </a:r>
            <a:r>
              <a:rPr lang="zh-CN" altLang="en-US" dirty="0" smtClean="0"/>
              <a:t>）</a:t>
            </a:r>
            <a:r>
              <a:rPr lang="en-US" altLang="zh-CN" dirty="0" smtClean="0"/>
              <a:t>--</a:t>
            </a:r>
            <a:r>
              <a:rPr lang="zh-CN" altLang="en-US" dirty="0" smtClean="0"/>
              <a:t>不掺杂</a:t>
            </a:r>
            <a:endParaRPr lang="zh-CN" altLang="en-US" dirty="0" smtClean="0"/>
          </a:p>
        </p:txBody>
      </p:sp>
      <p:grpSp>
        <p:nvGrpSpPr>
          <p:cNvPr id="2" name="Group 4"/>
          <p:cNvGrpSpPr/>
          <p:nvPr/>
        </p:nvGrpSpPr>
        <p:grpSpPr bwMode="auto">
          <a:xfrm>
            <a:off x="350520" y="3458210"/>
            <a:ext cx="4876800" cy="1905000"/>
            <a:chOff x="1344" y="1776"/>
            <a:chExt cx="3072" cy="1200"/>
          </a:xfrm>
        </p:grpSpPr>
        <p:sp>
          <p:nvSpPr>
            <p:cNvPr id="95238" name="Text Box 5"/>
            <p:cNvSpPr txBox="1">
              <a:spLocks noChangeArrowheads="1"/>
            </p:cNvSpPr>
            <p:nvPr/>
          </p:nvSpPr>
          <p:spPr bwMode="auto">
            <a:xfrm>
              <a:off x="2021" y="2347"/>
              <a:ext cx="576" cy="629"/>
            </a:xfrm>
            <a:prstGeom prst="rect">
              <a:avLst/>
            </a:prstGeom>
            <a:solidFill>
              <a:srgbClr val="FFFFFF"/>
            </a:solidFill>
            <a:ln w="9525">
              <a:solidFill>
                <a:srgbClr val="000000"/>
              </a:solidFill>
              <a:miter lim="800000"/>
            </a:ln>
          </p:spPr>
          <p:txBody>
            <a:bodyPr/>
            <a:lstStyle/>
            <a:p>
              <a:pPr eaLnBrk="0" hangingPunct="0"/>
              <a:r>
                <a:rPr lang="en-US" altLang="zh-CN" sz="2400">
                  <a:solidFill>
                    <a:srgbClr val="000000"/>
                  </a:solidFill>
                  <a:latin typeface="Times New Roman" panose="02020603050405020304" pitchFamily="18" charset="0"/>
                  <a:ea typeface="宋体" panose="02010600030101010101" pitchFamily="2" charset="-122"/>
                </a:rPr>
                <a:t>P</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39" name="Text Box 6"/>
            <p:cNvSpPr txBox="1">
              <a:spLocks noChangeArrowheads="1"/>
            </p:cNvSpPr>
            <p:nvPr/>
          </p:nvSpPr>
          <p:spPr bwMode="auto">
            <a:xfrm>
              <a:off x="2478" y="2352"/>
              <a:ext cx="114" cy="624"/>
            </a:xfrm>
            <a:prstGeom prst="rect">
              <a:avLst/>
            </a:prstGeom>
            <a:solidFill>
              <a:srgbClr val="FFCC99"/>
            </a:solidFill>
            <a:ln w="9525">
              <a:solidFill>
                <a:srgbClr val="000000"/>
              </a:solidFill>
              <a:miter lim="800000"/>
            </a:ln>
          </p:spPr>
          <p:txBody>
            <a:bodyPr/>
            <a:lstStyle/>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0" name="Line 7"/>
            <p:cNvSpPr>
              <a:spLocks noChangeShapeType="1"/>
            </p:cNvSpPr>
            <p:nvPr/>
          </p:nvSpPr>
          <p:spPr bwMode="auto">
            <a:xfrm>
              <a:off x="2478" y="1937"/>
              <a:ext cx="0" cy="454"/>
            </a:xfrm>
            <a:prstGeom prst="line">
              <a:avLst/>
            </a:prstGeom>
            <a:noFill/>
            <a:ln w="9525">
              <a:solidFill>
                <a:schemeClr val="tx1"/>
              </a:solidFill>
              <a:round/>
            </a:ln>
          </p:spPr>
          <p:txBody>
            <a:bodyPr/>
            <a:lstStyle/>
            <a:p>
              <a:endParaRPr lang="zh-CN" altLang="en-US"/>
            </a:p>
          </p:txBody>
        </p:sp>
        <p:sp>
          <p:nvSpPr>
            <p:cNvPr id="95241" name="Line 8"/>
            <p:cNvSpPr>
              <a:spLocks noChangeShapeType="1"/>
            </p:cNvSpPr>
            <p:nvPr/>
          </p:nvSpPr>
          <p:spPr bwMode="auto">
            <a:xfrm>
              <a:off x="2249" y="2054"/>
              <a:ext cx="229" cy="0"/>
            </a:xfrm>
            <a:prstGeom prst="line">
              <a:avLst/>
            </a:prstGeom>
            <a:noFill/>
            <a:ln w="9525">
              <a:solidFill>
                <a:schemeClr val="tx1"/>
              </a:solidFill>
              <a:round/>
              <a:tailEnd type="triangle" w="med" len="med"/>
            </a:ln>
          </p:spPr>
          <p:txBody>
            <a:bodyPr/>
            <a:lstStyle/>
            <a:p>
              <a:endParaRPr lang="zh-CN" altLang="en-US"/>
            </a:p>
          </p:txBody>
        </p:sp>
        <p:grpSp>
          <p:nvGrpSpPr>
            <p:cNvPr id="3" name="Group 9"/>
            <p:cNvGrpSpPr/>
            <p:nvPr/>
          </p:nvGrpSpPr>
          <p:grpSpPr bwMode="auto">
            <a:xfrm>
              <a:off x="3767" y="1937"/>
              <a:ext cx="649" cy="1039"/>
              <a:chOff x="3767" y="1937"/>
              <a:chExt cx="649" cy="1039"/>
            </a:xfrm>
          </p:grpSpPr>
          <p:sp>
            <p:nvSpPr>
              <p:cNvPr id="95247" name="Text Box 10"/>
              <p:cNvSpPr txBox="1">
                <a:spLocks noChangeArrowheads="1"/>
              </p:cNvSpPr>
              <p:nvPr/>
            </p:nvSpPr>
            <p:spPr bwMode="auto">
              <a:xfrm>
                <a:off x="3767" y="2347"/>
                <a:ext cx="649" cy="629"/>
              </a:xfrm>
              <a:prstGeom prst="rect">
                <a:avLst/>
              </a:prstGeom>
              <a:solidFill>
                <a:srgbClr val="FFFFFF"/>
              </a:solidFill>
              <a:ln w="9525">
                <a:solidFill>
                  <a:srgbClr val="000000"/>
                </a:solidFill>
                <a:miter lim="800000"/>
              </a:ln>
            </p:spPr>
            <p:txBody>
              <a:bodyPr/>
              <a:lstStyle/>
              <a:p>
                <a:pPr algn="r" eaLnBrk="0" hangingPunct="0"/>
                <a:r>
                  <a:rPr lang="en-US" altLang="zh-CN" sz="2400">
                    <a:solidFill>
                      <a:srgbClr val="000000"/>
                    </a:solidFill>
                    <a:latin typeface="Times New Roman" panose="02020603050405020304" pitchFamily="18" charset="0"/>
                    <a:ea typeface="宋体" panose="02010600030101010101" pitchFamily="2" charset="-122"/>
                  </a:rPr>
                  <a:t>N</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48" name="Text Box 11"/>
              <p:cNvSpPr txBox="1">
                <a:spLocks noChangeArrowheads="1"/>
              </p:cNvSpPr>
              <p:nvPr/>
            </p:nvSpPr>
            <p:spPr bwMode="auto">
              <a:xfrm>
                <a:off x="3776" y="2352"/>
                <a:ext cx="112" cy="624"/>
              </a:xfrm>
              <a:prstGeom prst="rect">
                <a:avLst/>
              </a:prstGeom>
              <a:solidFill>
                <a:srgbClr val="CCFFCC"/>
              </a:solidFill>
              <a:ln w="9525">
                <a:solidFill>
                  <a:srgbClr val="000000"/>
                </a:solidFill>
                <a:miter lim="800000"/>
              </a:ln>
            </p:spPr>
            <p:txBody>
              <a:bodyPr/>
              <a:lstStyle/>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9" name="Line 12"/>
              <p:cNvSpPr>
                <a:spLocks noChangeShapeType="1"/>
              </p:cNvSpPr>
              <p:nvPr/>
            </p:nvSpPr>
            <p:spPr bwMode="auto">
              <a:xfrm>
                <a:off x="3904" y="1937"/>
                <a:ext cx="0" cy="380"/>
              </a:xfrm>
              <a:prstGeom prst="line">
                <a:avLst/>
              </a:prstGeom>
              <a:noFill/>
              <a:ln w="9525">
                <a:solidFill>
                  <a:schemeClr val="tx1"/>
                </a:solidFill>
                <a:round/>
              </a:ln>
            </p:spPr>
            <p:txBody>
              <a:bodyPr/>
              <a:lstStyle/>
              <a:p>
                <a:endParaRPr lang="zh-CN" altLang="en-US"/>
              </a:p>
            </p:txBody>
          </p:sp>
          <p:sp>
            <p:nvSpPr>
              <p:cNvPr id="95250" name="Line 13"/>
              <p:cNvSpPr>
                <a:spLocks noChangeShapeType="1"/>
              </p:cNvSpPr>
              <p:nvPr/>
            </p:nvSpPr>
            <p:spPr bwMode="auto">
              <a:xfrm flipH="1">
                <a:off x="3913" y="2069"/>
                <a:ext cx="238" cy="0"/>
              </a:xfrm>
              <a:prstGeom prst="line">
                <a:avLst/>
              </a:prstGeom>
              <a:noFill/>
              <a:ln w="9525">
                <a:solidFill>
                  <a:schemeClr val="tx1"/>
                </a:solidFill>
                <a:round/>
                <a:tailEnd type="triangle" w="med" len="med"/>
              </a:ln>
            </p:spPr>
            <p:txBody>
              <a:bodyPr/>
              <a:lstStyle/>
              <a:p>
                <a:endParaRPr lang="zh-CN" altLang="en-US"/>
              </a:p>
            </p:txBody>
          </p:sp>
        </p:grpSp>
        <p:sp>
          <p:nvSpPr>
            <p:cNvPr id="95243" name="Text Box 14"/>
            <p:cNvSpPr txBox="1">
              <a:spLocks noChangeArrowheads="1"/>
            </p:cNvSpPr>
            <p:nvPr/>
          </p:nvSpPr>
          <p:spPr bwMode="auto">
            <a:xfrm>
              <a:off x="2770" y="1776"/>
              <a:ext cx="823" cy="498"/>
            </a:xfrm>
            <a:prstGeom prst="rect">
              <a:avLst/>
            </a:prstGeom>
            <a:noFill/>
            <a:ln w="9525">
              <a:noFill/>
              <a:miter lim="800000"/>
            </a:ln>
          </p:spPr>
          <p:txBody>
            <a:bodyPr/>
            <a:lstStyle/>
            <a:p>
              <a:pPr algn="just" eaLnBrk="0" hangingPunct="0"/>
              <a:r>
                <a:rPr lang="zh-CN" altLang="en-US" sz="2400" dirty="0">
                  <a:solidFill>
                    <a:srgbClr val="FFFF00"/>
                  </a:solidFill>
                  <a:latin typeface="Times New Roman" panose="02020603050405020304" pitchFamily="18" charset="0"/>
                  <a:ea typeface="宋体" panose="02010600030101010101" pitchFamily="2" charset="-122"/>
                </a:rPr>
                <a:t>耗尽区</a:t>
              </a:r>
              <a:endParaRPr lang="zh-CN" altLang="en-US" sz="2400" dirty="0">
                <a:solidFill>
                  <a:srgbClr val="FFFF00"/>
                </a:solidFill>
                <a:latin typeface="Times New Roman" panose="02020603050405020304" pitchFamily="18" charset="0"/>
                <a:ea typeface="宋体" panose="02010600030101010101" pitchFamily="2" charset="-122"/>
              </a:endParaRPr>
            </a:p>
          </p:txBody>
        </p:sp>
        <p:sp>
          <p:nvSpPr>
            <p:cNvPr id="95244" name="Line 15"/>
            <p:cNvSpPr>
              <a:spLocks noChangeShapeType="1"/>
            </p:cNvSpPr>
            <p:nvPr/>
          </p:nvSpPr>
          <p:spPr bwMode="auto">
            <a:xfrm>
              <a:off x="1344" y="2552"/>
              <a:ext cx="667" cy="58"/>
            </a:xfrm>
            <a:prstGeom prst="line">
              <a:avLst/>
            </a:prstGeom>
            <a:noFill/>
            <a:ln w="9525">
              <a:solidFill>
                <a:srgbClr val="FF0000"/>
              </a:solidFill>
              <a:round/>
              <a:tailEnd type="triangle" w="med" len="med"/>
            </a:ln>
          </p:spPr>
          <p:txBody>
            <a:bodyPr/>
            <a:lstStyle/>
            <a:p>
              <a:endParaRPr lang="zh-CN" altLang="en-US"/>
            </a:p>
          </p:txBody>
        </p:sp>
        <p:sp>
          <p:nvSpPr>
            <p:cNvPr id="95245" name="Line 16"/>
            <p:cNvSpPr>
              <a:spLocks noChangeShapeType="1"/>
            </p:cNvSpPr>
            <p:nvPr/>
          </p:nvSpPr>
          <p:spPr bwMode="auto">
            <a:xfrm>
              <a:off x="1353" y="2742"/>
              <a:ext cx="668" cy="58"/>
            </a:xfrm>
            <a:prstGeom prst="line">
              <a:avLst/>
            </a:prstGeom>
            <a:noFill/>
            <a:ln w="9525">
              <a:solidFill>
                <a:srgbClr val="FF0000"/>
              </a:solidFill>
              <a:round/>
              <a:tailEnd type="triangle" w="med" len="med"/>
            </a:ln>
          </p:spPr>
          <p:txBody>
            <a:bodyPr/>
            <a:lstStyle/>
            <a:p>
              <a:endParaRPr lang="zh-CN" altLang="en-US"/>
            </a:p>
          </p:txBody>
        </p:sp>
        <p:sp>
          <p:nvSpPr>
            <p:cNvPr id="95246" name="Text Box 17"/>
            <p:cNvSpPr txBox="1">
              <a:spLocks noChangeArrowheads="1"/>
            </p:cNvSpPr>
            <p:nvPr/>
          </p:nvSpPr>
          <p:spPr bwMode="auto">
            <a:xfrm>
              <a:off x="2597" y="2347"/>
              <a:ext cx="1179" cy="629"/>
            </a:xfrm>
            <a:prstGeom prst="rect">
              <a:avLst/>
            </a:prstGeom>
            <a:solidFill>
              <a:srgbClr val="FFFFFF"/>
            </a:solidFill>
            <a:ln w="9525">
              <a:solidFill>
                <a:srgbClr val="000000"/>
              </a:solidFill>
              <a:miter lim="800000"/>
            </a:ln>
          </p:spPr>
          <p:txBody>
            <a:bodyPr/>
            <a:lstStyle/>
            <a:p>
              <a:pPr algn="just" eaLnBrk="0" hangingPunct="0"/>
              <a:r>
                <a:rPr lang="en-US" altLang="zh-CN" sz="2400">
                  <a:solidFill>
                    <a:srgbClr val="000000"/>
                  </a:solidFill>
                  <a:latin typeface="Times New Roman" panose="02020603050405020304" pitchFamily="18" charset="0"/>
                  <a:ea typeface="宋体" panose="02010600030101010101" pitchFamily="2" charset="-122"/>
                </a:rPr>
                <a:t>I</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grpSp>
      <p:pic>
        <p:nvPicPr>
          <p:cNvPr id="95237" name="Picture 18"/>
          <p:cNvPicPr>
            <a:picLocks noChangeAspect="1" noChangeArrowheads="1"/>
          </p:cNvPicPr>
          <p:nvPr/>
        </p:nvPicPr>
        <p:blipFill>
          <a:blip r:embed="rId1" cstate="print"/>
          <a:srcRect/>
          <a:stretch>
            <a:fillRect/>
          </a:stretch>
        </p:blipFill>
        <p:spPr bwMode="auto">
          <a:xfrm>
            <a:off x="6084168" y="2780928"/>
            <a:ext cx="2519759" cy="1799267"/>
          </a:xfrm>
          <a:prstGeom prst="rect">
            <a:avLst/>
          </a:prstGeom>
          <a:noFill/>
          <a:ln w="9525">
            <a:noFill/>
            <a:miter lim="800000"/>
            <a:headEnd/>
            <a:tailEnd/>
          </a:ln>
        </p:spPr>
      </p:pic>
      <p:sp>
        <p:nvSpPr>
          <p:cNvPr id="19" name="日期占位符 18"/>
          <p:cNvSpPr>
            <a:spLocks noGrp="1"/>
          </p:cNvSpPr>
          <p:nvPr>
            <p:ph type="dt" sz="half" idx="10"/>
          </p:nvPr>
        </p:nvSpPr>
        <p:spPr/>
        <p:txBody>
          <a:bodyPr/>
          <a:lstStyle/>
          <a:p>
            <a:pPr>
              <a:defRPr/>
            </a:pPr>
            <a:fld id="{CEBB9363-1554-4915-8F82-0301F56E5DD1}" type="datetime1">
              <a:rPr lang="zh-CN" altLang="en-US" smtClean="0"/>
            </a:fld>
            <a:endParaRPr lang="en-US" altLang="zh-CN"/>
          </a:p>
        </p:txBody>
      </p:sp>
      <p:sp>
        <p:nvSpPr>
          <p:cNvPr id="20" name="灯片编号占位符 19"/>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404664"/>
            <a:ext cx="8229600" cy="1143000"/>
          </a:xfrm>
        </p:spPr>
        <p:txBody>
          <a:bodyPr/>
          <a:lstStyle/>
          <a:p>
            <a:pPr eaLnBrk="1" hangingPunct="1"/>
            <a:r>
              <a:rPr lang="en-US" altLang="zh-CN" sz="4000" b="1" dirty="0" smtClean="0">
                <a:solidFill>
                  <a:srgbClr val="FFFF00"/>
                </a:solidFill>
                <a:latin typeface="宋体" panose="02010600030101010101" pitchFamily="2" charset="-122"/>
              </a:rPr>
              <a:t>1</a:t>
            </a:r>
            <a:r>
              <a:rPr lang="zh-CN" altLang="en-US" sz="4000" b="1" dirty="0" smtClean="0">
                <a:solidFill>
                  <a:srgbClr val="FFFF00"/>
                </a:solidFill>
                <a:latin typeface="宋体" panose="02010600030101010101" pitchFamily="2" charset="-122"/>
              </a:rPr>
              <a:t>、</a:t>
            </a:r>
            <a:r>
              <a:rPr lang="zh-CN" sz="4000" b="1" dirty="0" smtClean="0">
                <a:solidFill>
                  <a:srgbClr val="FFFF00"/>
                </a:solidFill>
                <a:latin typeface="宋体" panose="02010600030101010101" pitchFamily="2" charset="-122"/>
              </a:rPr>
              <a:t>液晶的发现及命名</a:t>
            </a:r>
            <a:endParaRPr lang="zh-CN" sz="4000" b="1" dirty="0" smtClean="0">
              <a:solidFill>
                <a:srgbClr val="FFFF00"/>
              </a:solidFill>
              <a:latin typeface="宋体" panose="02010600030101010101" pitchFamily="2" charset="-122"/>
            </a:endParaRPr>
          </a:p>
        </p:txBody>
      </p:sp>
      <p:sp>
        <p:nvSpPr>
          <p:cNvPr id="14339" name="Text Box 3"/>
          <p:cNvSpPr txBox="1">
            <a:spLocks noChangeArrowheads="1"/>
          </p:cNvSpPr>
          <p:nvPr/>
        </p:nvSpPr>
        <p:spPr bwMode="auto">
          <a:xfrm>
            <a:off x="685800" y="2209800"/>
            <a:ext cx="8064500" cy="946150"/>
          </a:xfrm>
          <a:prstGeom prst="rect">
            <a:avLst/>
          </a:prstGeom>
          <a:noFill/>
          <a:ln w="9525">
            <a:noFill/>
            <a:miter lim="800000"/>
          </a:ln>
        </p:spPr>
        <p:txBody>
          <a:bodyPr>
            <a:spAutoFit/>
          </a:bodyPr>
          <a:lstStyle/>
          <a:p>
            <a:pPr algn="just" defTabSz="762000" eaLnBrk="0" hangingPunct="0">
              <a:spcBef>
                <a:spcPct val="50000"/>
              </a:spcBef>
            </a:pPr>
            <a:r>
              <a:rPr lang="en-US" altLang="zh-CN" sz="2800">
                <a:solidFill>
                  <a:schemeClr val="tx2"/>
                </a:solidFill>
                <a:latin typeface="Arial" panose="020B0604020202020204" pitchFamily="34" charset="0"/>
              </a:rPr>
              <a:t>1888</a:t>
            </a:r>
            <a:r>
              <a:rPr lang="zh-CN" altLang="en-US" sz="2800">
                <a:solidFill>
                  <a:schemeClr val="tx2"/>
                </a:solidFill>
                <a:latin typeface="Arial" panose="020B0604020202020204" pitchFamily="34" charset="0"/>
              </a:rPr>
              <a:t>年奥地利植物学家 </a:t>
            </a:r>
            <a:r>
              <a:rPr lang="en-US" altLang="zh-CN" sz="2800">
                <a:solidFill>
                  <a:schemeClr val="tx2"/>
                </a:solidFill>
                <a:latin typeface="Arial" panose="020B0604020202020204" pitchFamily="34" charset="0"/>
              </a:rPr>
              <a:t>F.Reinitzer </a:t>
            </a:r>
            <a:r>
              <a:rPr lang="zh-CN" altLang="en-US" sz="2800">
                <a:solidFill>
                  <a:schemeClr val="tx2"/>
                </a:solidFill>
                <a:latin typeface="Arial" panose="020B0604020202020204" pitchFamily="34" charset="0"/>
              </a:rPr>
              <a:t>在加热胆甾醇苯甲酸酯结晶试验时发现：</a:t>
            </a:r>
            <a:endParaRPr lang="zh-CN" altLang="en-US" sz="2800">
              <a:solidFill>
                <a:srgbClr val="FFFF00"/>
              </a:solidFill>
              <a:latin typeface="Arial" panose="020B0604020202020204" pitchFamily="34" charset="0"/>
            </a:endParaRPr>
          </a:p>
        </p:txBody>
      </p:sp>
      <p:grpSp>
        <p:nvGrpSpPr>
          <p:cNvPr id="2" name="Group 4"/>
          <p:cNvGrpSpPr/>
          <p:nvPr/>
        </p:nvGrpSpPr>
        <p:grpSpPr bwMode="auto">
          <a:xfrm>
            <a:off x="1439863" y="3497263"/>
            <a:ext cx="1368425" cy="946150"/>
            <a:chOff x="0" y="0"/>
            <a:chExt cx="862" cy="596"/>
          </a:xfrm>
        </p:grpSpPr>
        <p:sp>
          <p:nvSpPr>
            <p:cNvPr id="14341" name="Oval 5"/>
            <p:cNvSpPr>
              <a:spLocks noChangeArrowheads="1"/>
            </p:cNvSpPr>
            <p:nvPr/>
          </p:nvSpPr>
          <p:spPr bwMode="auto">
            <a:xfrm>
              <a:off x="0" y="0"/>
              <a:ext cx="862" cy="590"/>
            </a:xfrm>
            <a:prstGeom prst="ellipse">
              <a:avLst/>
            </a:prstGeom>
            <a:solidFill>
              <a:srgbClr val="333300"/>
            </a:solidFill>
            <a:ln w="38100">
              <a:solidFill>
                <a:srgbClr val="808000"/>
              </a:solidFill>
              <a:round/>
            </a:ln>
            <a:effectLst>
              <a:outerShdw dist="35921" dir="2700000" algn="ctr" rotWithShape="0">
                <a:schemeClr val="tx1"/>
              </a:outerShdw>
            </a:effectLst>
          </p:spPr>
          <p:txBody>
            <a:bodyPr anchor="ctr">
              <a:spAutoFit/>
            </a:bodyPr>
            <a:lstStyle/>
            <a:p>
              <a:pPr>
                <a:defRPr/>
              </a:pPr>
              <a:endParaRPr lang="zh-CN" altLang="en-US">
                <a:ea typeface="宋体" panose="02010600030101010101" pitchFamily="2" charset="-122"/>
              </a:endParaRPr>
            </a:p>
          </p:txBody>
        </p:sp>
        <p:sp>
          <p:nvSpPr>
            <p:cNvPr id="14342" name="Text Box 6"/>
            <p:cNvSpPr txBox="1">
              <a:spLocks noChangeArrowheads="1"/>
            </p:cNvSpPr>
            <p:nvPr/>
          </p:nvSpPr>
          <p:spPr bwMode="auto">
            <a:xfrm>
              <a:off x="91" y="0"/>
              <a:ext cx="635" cy="596"/>
            </a:xfrm>
            <a:prstGeom prst="rect">
              <a:avLst/>
            </a:prstGeom>
            <a:noFill/>
            <a:ln w="9525">
              <a:noFill/>
              <a:miter lim="800000"/>
            </a:ln>
            <a:effectLst>
              <a:outerShdw dist="35921" dir="2700000" algn="ctr" rotWithShape="0">
                <a:schemeClr val="tx1"/>
              </a:outerShdw>
            </a:effectLst>
          </p:spPr>
          <p:txBody>
            <a:bodyPr>
              <a:spAutoFit/>
            </a:bodyPr>
            <a:lstStyle/>
            <a:p>
              <a:pPr defTabSz="762000" eaLnBrk="0" hangingPunct="0">
                <a:spcBef>
                  <a:spcPct val="50000"/>
                </a:spcBef>
                <a:defRPr/>
              </a:pPr>
              <a:r>
                <a:rPr lang="zh-CN" altLang="en-US" sz="2800" dirty="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结晶酯</a:t>
              </a:r>
              <a:endParaRPr lang="zh-CN" altLang="en-US" sz="2800" dirty="0">
                <a:solidFill>
                  <a:srgbClr val="FFFF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grpSp>
      <p:grpSp>
        <p:nvGrpSpPr>
          <p:cNvPr id="3" name="Group 7"/>
          <p:cNvGrpSpPr/>
          <p:nvPr/>
        </p:nvGrpSpPr>
        <p:grpSpPr bwMode="auto">
          <a:xfrm>
            <a:off x="2879725" y="3352800"/>
            <a:ext cx="1081088" cy="519113"/>
            <a:chOff x="0" y="0"/>
            <a:chExt cx="681" cy="327"/>
          </a:xfrm>
        </p:grpSpPr>
        <p:sp>
          <p:nvSpPr>
            <p:cNvPr id="14344" name="Line 8"/>
            <p:cNvSpPr>
              <a:spLocks noChangeShapeType="1"/>
            </p:cNvSpPr>
            <p:nvPr/>
          </p:nvSpPr>
          <p:spPr bwMode="auto">
            <a:xfrm>
              <a:off x="0" y="318"/>
              <a:ext cx="681" cy="0"/>
            </a:xfrm>
            <a:prstGeom prst="line">
              <a:avLst/>
            </a:prstGeom>
            <a:noFill/>
            <a:ln w="53975">
              <a:solidFill>
                <a:srgbClr val="FF0000"/>
              </a:solidFill>
              <a:round/>
              <a:tailEnd type="triangle" w="med" len="med"/>
            </a:ln>
            <a:effectLst>
              <a:outerShdw dist="35921" dir="2700000" algn="ctr" rotWithShape="0">
                <a:schemeClr val="tx1"/>
              </a:outerShdw>
            </a:effectLst>
          </p:spPr>
          <p:txBody>
            <a:bodyPr wrap="none">
              <a:spAutoFit/>
            </a:bodyPr>
            <a:lstStyle/>
            <a:p>
              <a:pPr>
                <a:defRPr/>
              </a:pPr>
              <a:endParaRPr lang="zh-CN" altLang="en-US">
                <a:ea typeface="宋体" panose="02010600030101010101" pitchFamily="2" charset="-122"/>
              </a:endParaRPr>
            </a:p>
          </p:txBody>
        </p:sp>
        <p:sp>
          <p:nvSpPr>
            <p:cNvPr id="14359" name="Text Box 9"/>
            <p:cNvSpPr txBox="1">
              <a:spLocks noChangeArrowheads="1"/>
            </p:cNvSpPr>
            <p:nvPr/>
          </p:nvSpPr>
          <p:spPr bwMode="auto">
            <a:xfrm>
              <a:off x="0" y="0"/>
              <a:ext cx="680" cy="327"/>
            </a:xfrm>
            <a:prstGeom prst="rect">
              <a:avLst/>
            </a:prstGeom>
            <a:noFill/>
            <a:ln w="9525">
              <a:noFill/>
              <a:miter lim="800000"/>
            </a:ln>
          </p:spPr>
          <p:txBody>
            <a:bodyPr>
              <a:spAutoFit/>
            </a:bodyPr>
            <a:lstStyle/>
            <a:p>
              <a:pPr algn="just" defTabSz="762000" eaLnBrk="0" hangingPunct="0">
                <a:spcBef>
                  <a:spcPct val="50000"/>
                </a:spcBef>
              </a:pPr>
              <a:r>
                <a:rPr lang="zh-CN" altLang="en-US" sz="2800">
                  <a:solidFill>
                    <a:schemeClr val="accent2"/>
                  </a:solidFill>
                  <a:latin typeface="Arial" panose="020B0604020202020204" pitchFamily="34" charset="0"/>
                  <a:ea typeface="隶书" panose="02010509060101010101" pitchFamily="49" charset="-122"/>
                </a:rPr>
                <a:t>加热  </a:t>
              </a:r>
              <a:endParaRPr lang="zh-CN" sz="2800">
                <a:solidFill>
                  <a:schemeClr val="accent2"/>
                </a:solidFill>
                <a:latin typeface="Arial" panose="020B0604020202020204" pitchFamily="34" charset="0"/>
                <a:ea typeface="隶书" panose="02010509060101010101" pitchFamily="49" charset="-122"/>
              </a:endParaRPr>
            </a:p>
          </p:txBody>
        </p:sp>
      </p:grpSp>
      <p:grpSp>
        <p:nvGrpSpPr>
          <p:cNvPr id="4" name="Group 10"/>
          <p:cNvGrpSpPr/>
          <p:nvPr/>
        </p:nvGrpSpPr>
        <p:grpSpPr bwMode="auto">
          <a:xfrm>
            <a:off x="5399088" y="3352800"/>
            <a:ext cx="1152525" cy="519113"/>
            <a:chOff x="0" y="0"/>
            <a:chExt cx="726" cy="327"/>
          </a:xfrm>
        </p:grpSpPr>
        <p:sp>
          <p:nvSpPr>
            <p:cNvPr id="14347" name="Line 11"/>
            <p:cNvSpPr>
              <a:spLocks noChangeShapeType="1"/>
            </p:cNvSpPr>
            <p:nvPr/>
          </p:nvSpPr>
          <p:spPr bwMode="auto">
            <a:xfrm>
              <a:off x="0" y="318"/>
              <a:ext cx="681" cy="0"/>
            </a:xfrm>
            <a:prstGeom prst="line">
              <a:avLst/>
            </a:prstGeom>
            <a:noFill/>
            <a:ln w="53975">
              <a:solidFill>
                <a:srgbClr val="FF0000"/>
              </a:solidFill>
              <a:round/>
              <a:tailEnd type="triangle" w="med" len="med"/>
            </a:ln>
            <a:effectLst>
              <a:outerShdw dist="35921" dir="2700000" algn="ctr" rotWithShape="0">
                <a:schemeClr val="tx1"/>
              </a:outerShdw>
            </a:effectLst>
          </p:spPr>
          <p:txBody>
            <a:bodyPr wrap="none">
              <a:spAutoFit/>
            </a:bodyPr>
            <a:lstStyle/>
            <a:p>
              <a:pPr>
                <a:defRPr/>
              </a:pPr>
              <a:endParaRPr lang="zh-CN" altLang="en-US">
                <a:ea typeface="宋体" panose="02010600030101010101" pitchFamily="2" charset="-122"/>
              </a:endParaRPr>
            </a:p>
          </p:txBody>
        </p:sp>
        <p:sp>
          <p:nvSpPr>
            <p:cNvPr id="9" name="Text Box 12"/>
            <p:cNvSpPr txBox="1">
              <a:spLocks noChangeArrowheads="1"/>
            </p:cNvSpPr>
            <p:nvPr/>
          </p:nvSpPr>
          <p:spPr bwMode="auto">
            <a:xfrm>
              <a:off x="46" y="0"/>
              <a:ext cx="680" cy="327"/>
            </a:xfrm>
            <a:prstGeom prst="rect">
              <a:avLst/>
            </a:prstGeom>
            <a:noFill/>
            <a:ln w="9525">
              <a:noFill/>
              <a:miter lim="800000"/>
            </a:ln>
          </p:spPr>
          <p:txBody>
            <a:bodyPr>
              <a:spAutoFit/>
            </a:bodyPr>
            <a:lstStyle/>
            <a:p>
              <a:pPr algn="just" defTabSz="762000" eaLnBrk="0" hangingPunct="0">
                <a:spcBef>
                  <a:spcPct val="50000"/>
                </a:spcBef>
              </a:pPr>
              <a:r>
                <a:rPr lang="zh-CN" altLang="en-US" sz="2800">
                  <a:solidFill>
                    <a:schemeClr val="accent2"/>
                  </a:solidFill>
                  <a:latin typeface="Arial" panose="020B0604020202020204" pitchFamily="34" charset="0"/>
                  <a:ea typeface="隶书" panose="02010509060101010101" pitchFamily="49" charset="-122"/>
                </a:rPr>
                <a:t>加热  </a:t>
              </a:r>
              <a:endParaRPr lang="zh-CN" sz="2800">
                <a:solidFill>
                  <a:schemeClr val="accent2"/>
                </a:solidFill>
                <a:latin typeface="Arial" panose="020B0604020202020204" pitchFamily="34" charset="0"/>
                <a:ea typeface="隶书" panose="02010509060101010101" pitchFamily="49" charset="-122"/>
              </a:endParaRPr>
            </a:p>
          </p:txBody>
        </p:sp>
      </p:grpSp>
      <p:grpSp>
        <p:nvGrpSpPr>
          <p:cNvPr id="5" name="Group 13"/>
          <p:cNvGrpSpPr/>
          <p:nvPr/>
        </p:nvGrpSpPr>
        <p:grpSpPr bwMode="auto">
          <a:xfrm>
            <a:off x="6480175" y="3497263"/>
            <a:ext cx="1368425" cy="946150"/>
            <a:chOff x="0" y="0"/>
            <a:chExt cx="862" cy="596"/>
          </a:xfrm>
        </p:grpSpPr>
        <p:sp>
          <p:nvSpPr>
            <p:cNvPr id="10" name="Oval 14"/>
            <p:cNvSpPr>
              <a:spLocks noChangeArrowheads="1"/>
            </p:cNvSpPr>
            <p:nvPr/>
          </p:nvSpPr>
          <p:spPr bwMode="auto">
            <a:xfrm>
              <a:off x="0" y="0"/>
              <a:ext cx="862" cy="590"/>
            </a:xfrm>
            <a:prstGeom prst="ellipse">
              <a:avLst/>
            </a:prstGeom>
            <a:noFill/>
            <a:ln w="38100">
              <a:solidFill>
                <a:srgbClr val="FFFF00"/>
              </a:solidFill>
              <a:round/>
            </a:ln>
            <a:effectLst>
              <a:outerShdw dist="35921" dir="2700000" algn="ctr" rotWithShape="0">
                <a:schemeClr val="tx1"/>
              </a:outerShdw>
            </a:effectLst>
          </p:spPr>
          <p:txBody>
            <a:bodyPr anchor="ctr">
              <a:spAutoFit/>
            </a:bodyPr>
            <a:lstStyle/>
            <a:p>
              <a:pPr>
                <a:defRPr/>
              </a:pPr>
              <a:endParaRPr lang="zh-CN" altLang="en-US">
                <a:ea typeface="宋体" panose="02010600030101010101" pitchFamily="2" charset="-122"/>
              </a:endParaRPr>
            </a:p>
          </p:txBody>
        </p:sp>
        <p:sp>
          <p:nvSpPr>
            <p:cNvPr id="14355" name="Text Box 15"/>
            <p:cNvSpPr txBox="1">
              <a:spLocks noChangeArrowheads="1"/>
            </p:cNvSpPr>
            <p:nvPr/>
          </p:nvSpPr>
          <p:spPr bwMode="auto">
            <a:xfrm>
              <a:off x="136" y="0"/>
              <a:ext cx="681" cy="596"/>
            </a:xfrm>
            <a:prstGeom prst="rect">
              <a:avLst/>
            </a:prstGeom>
            <a:noFill/>
            <a:ln w="9525">
              <a:noFill/>
              <a:miter lim="800000"/>
            </a:ln>
          </p:spPr>
          <p:txBody>
            <a:bodyPr>
              <a:spAutoFit/>
            </a:bodyPr>
            <a:lstStyle/>
            <a:p>
              <a:pPr algn="l" defTabSz="762000" eaLnBrk="0" hangingPunct="0">
                <a:spcBef>
                  <a:spcPct val="50000"/>
                </a:spcBef>
              </a:pPr>
              <a:r>
                <a:rPr lang="zh-CN" altLang="en-US" sz="2800">
                  <a:solidFill>
                    <a:schemeClr val="tx2"/>
                  </a:solidFill>
                  <a:latin typeface="Arial" panose="020B0604020202020204" pitchFamily="34" charset="0"/>
                  <a:ea typeface="隶书" panose="02010509060101010101" pitchFamily="49" charset="-122"/>
                </a:rPr>
                <a:t>透明液体</a:t>
              </a:r>
              <a:r>
                <a:rPr lang="zh-CN" altLang="en-US" sz="2800">
                  <a:solidFill>
                    <a:schemeClr val="accent2"/>
                  </a:solidFill>
                  <a:latin typeface="Arial" panose="020B0604020202020204" pitchFamily="34" charset="0"/>
                  <a:ea typeface="隶书" panose="02010509060101010101" pitchFamily="49" charset="-122"/>
                </a:rPr>
                <a:t>  </a:t>
              </a:r>
              <a:endParaRPr lang="zh-CN" sz="2800">
                <a:solidFill>
                  <a:schemeClr val="accent2"/>
                </a:solidFill>
                <a:latin typeface="Arial" panose="020B0604020202020204" pitchFamily="34" charset="0"/>
                <a:ea typeface="隶书" panose="02010509060101010101" pitchFamily="49" charset="-122"/>
              </a:endParaRPr>
            </a:p>
          </p:txBody>
        </p:sp>
      </p:grpSp>
      <p:grpSp>
        <p:nvGrpSpPr>
          <p:cNvPr id="6" name="Group 16"/>
          <p:cNvGrpSpPr/>
          <p:nvPr/>
        </p:nvGrpSpPr>
        <p:grpSpPr bwMode="auto">
          <a:xfrm>
            <a:off x="2808288" y="4073525"/>
            <a:ext cx="1223962" cy="519113"/>
            <a:chOff x="0" y="0"/>
            <a:chExt cx="771" cy="327"/>
          </a:xfrm>
        </p:grpSpPr>
        <p:sp>
          <p:nvSpPr>
            <p:cNvPr id="14353" name="Line 17"/>
            <p:cNvSpPr>
              <a:spLocks noChangeShapeType="1"/>
            </p:cNvSpPr>
            <p:nvPr/>
          </p:nvSpPr>
          <p:spPr bwMode="auto">
            <a:xfrm>
              <a:off x="0" y="0"/>
              <a:ext cx="681" cy="0"/>
            </a:xfrm>
            <a:prstGeom prst="line">
              <a:avLst/>
            </a:prstGeom>
            <a:noFill/>
            <a:ln w="53975">
              <a:solidFill>
                <a:srgbClr val="FF0000"/>
              </a:solidFill>
              <a:round/>
              <a:headEnd type="triangle" w="med" len="med"/>
            </a:ln>
            <a:effectLst>
              <a:outerShdw dist="35921" dir="2700000" algn="ctr" rotWithShape="0">
                <a:schemeClr val="tx1"/>
              </a:outerShdw>
            </a:effectLst>
          </p:spPr>
          <p:txBody>
            <a:bodyPr wrap="none">
              <a:spAutoFit/>
            </a:bodyPr>
            <a:lstStyle/>
            <a:p>
              <a:pPr>
                <a:defRPr/>
              </a:pPr>
              <a:endParaRPr lang="zh-CN" altLang="en-US">
                <a:ea typeface="宋体" panose="02010600030101010101" pitchFamily="2" charset="-122"/>
              </a:endParaRPr>
            </a:p>
          </p:txBody>
        </p:sp>
        <p:sp>
          <p:nvSpPr>
            <p:cNvPr id="11" name="Text Box 18"/>
            <p:cNvSpPr txBox="1">
              <a:spLocks noChangeArrowheads="1"/>
            </p:cNvSpPr>
            <p:nvPr/>
          </p:nvSpPr>
          <p:spPr bwMode="auto">
            <a:xfrm>
              <a:off x="91" y="0"/>
              <a:ext cx="680" cy="327"/>
            </a:xfrm>
            <a:prstGeom prst="rect">
              <a:avLst/>
            </a:prstGeom>
            <a:noFill/>
            <a:ln w="9525">
              <a:noFill/>
              <a:miter lim="800000"/>
            </a:ln>
          </p:spPr>
          <p:txBody>
            <a:bodyPr>
              <a:spAutoFit/>
            </a:bodyPr>
            <a:lstStyle/>
            <a:p>
              <a:pPr algn="just" defTabSz="762000" eaLnBrk="0" hangingPunct="0">
                <a:spcBef>
                  <a:spcPct val="50000"/>
                </a:spcBef>
              </a:pPr>
              <a:r>
                <a:rPr lang="zh-CN" altLang="en-US" sz="2800">
                  <a:solidFill>
                    <a:srgbClr val="000099"/>
                  </a:solidFill>
                  <a:latin typeface="Arial" panose="020B0604020202020204" pitchFamily="34" charset="0"/>
                  <a:ea typeface="隶书" panose="02010509060101010101" pitchFamily="49" charset="-122"/>
                </a:rPr>
                <a:t>冷却</a:t>
              </a:r>
              <a:endParaRPr lang="zh-CN" altLang="en-US" sz="2800">
                <a:solidFill>
                  <a:srgbClr val="000099"/>
                </a:solidFill>
                <a:latin typeface="Arial" panose="020B0604020202020204" pitchFamily="34" charset="0"/>
                <a:ea typeface="隶书" panose="02010509060101010101" pitchFamily="49" charset="-122"/>
              </a:endParaRPr>
            </a:p>
          </p:txBody>
        </p:sp>
      </p:grpSp>
      <p:grpSp>
        <p:nvGrpSpPr>
          <p:cNvPr id="7" name="Group 19"/>
          <p:cNvGrpSpPr/>
          <p:nvPr/>
        </p:nvGrpSpPr>
        <p:grpSpPr bwMode="auto">
          <a:xfrm>
            <a:off x="5330825" y="4073525"/>
            <a:ext cx="1293813" cy="519113"/>
            <a:chOff x="0" y="0"/>
            <a:chExt cx="816" cy="327"/>
          </a:xfrm>
        </p:grpSpPr>
        <p:sp>
          <p:nvSpPr>
            <p:cNvPr id="14350" name="Text Box 20"/>
            <p:cNvSpPr txBox="1">
              <a:spLocks noChangeArrowheads="1"/>
            </p:cNvSpPr>
            <p:nvPr/>
          </p:nvSpPr>
          <p:spPr bwMode="auto">
            <a:xfrm>
              <a:off x="136" y="0"/>
              <a:ext cx="680" cy="327"/>
            </a:xfrm>
            <a:prstGeom prst="rect">
              <a:avLst/>
            </a:prstGeom>
            <a:noFill/>
            <a:ln w="9525">
              <a:noFill/>
              <a:miter lim="800000"/>
            </a:ln>
          </p:spPr>
          <p:txBody>
            <a:bodyPr>
              <a:spAutoFit/>
            </a:bodyPr>
            <a:lstStyle/>
            <a:p>
              <a:pPr algn="just" defTabSz="762000" eaLnBrk="0" hangingPunct="0">
                <a:spcBef>
                  <a:spcPct val="50000"/>
                </a:spcBef>
              </a:pPr>
              <a:r>
                <a:rPr lang="zh-CN" altLang="en-US" sz="2800">
                  <a:solidFill>
                    <a:srgbClr val="000099"/>
                  </a:solidFill>
                  <a:latin typeface="Arial" panose="020B0604020202020204" pitchFamily="34" charset="0"/>
                  <a:ea typeface="隶书" panose="02010509060101010101" pitchFamily="49" charset="-122"/>
                </a:rPr>
                <a:t>冷却</a:t>
              </a:r>
              <a:endParaRPr lang="zh-CN" altLang="en-US" sz="2800">
                <a:solidFill>
                  <a:srgbClr val="000099"/>
                </a:solidFill>
                <a:latin typeface="Arial" panose="020B0604020202020204" pitchFamily="34" charset="0"/>
                <a:ea typeface="隶书" panose="02010509060101010101" pitchFamily="49" charset="-122"/>
              </a:endParaRPr>
            </a:p>
          </p:txBody>
        </p:sp>
        <p:sp>
          <p:nvSpPr>
            <p:cNvPr id="14357" name="Line 21"/>
            <p:cNvSpPr>
              <a:spLocks noChangeShapeType="1"/>
            </p:cNvSpPr>
            <p:nvPr/>
          </p:nvSpPr>
          <p:spPr bwMode="auto">
            <a:xfrm>
              <a:off x="0" y="0"/>
              <a:ext cx="681" cy="0"/>
            </a:xfrm>
            <a:prstGeom prst="line">
              <a:avLst/>
            </a:prstGeom>
            <a:noFill/>
            <a:ln w="53975">
              <a:solidFill>
                <a:srgbClr val="FF0000"/>
              </a:solidFill>
              <a:round/>
              <a:headEnd type="triangle" w="med" len="med"/>
            </a:ln>
            <a:effectLst>
              <a:outerShdw dist="35921" dir="2700000" algn="ctr" rotWithShape="0">
                <a:schemeClr val="tx1"/>
              </a:outerShdw>
            </a:effectLst>
          </p:spPr>
          <p:txBody>
            <a:bodyPr wrap="none">
              <a:spAutoFit/>
            </a:bodyPr>
            <a:lstStyle/>
            <a:p>
              <a:pPr>
                <a:defRPr/>
              </a:pPr>
              <a:endParaRPr lang="zh-CN" altLang="en-US">
                <a:ea typeface="宋体" panose="02010600030101010101" pitchFamily="2" charset="-122"/>
              </a:endParaRPr>
            </a:p>
          </p:txBody>
        </p:sp>
      </p:grpSp>
      <p:sp>
        <p:nvSpPr>
          <p:cNvPr id="14358" name="Text Box 22"/>
          <p:cNvSpPr txBox="1">
            <a:spLocks noChangeArrowheads="1"/>
          </p:cNvSpPr>
          <p:nvPr/>
        </p:nvSpPr>
        <p:spPr bwMode="auto">
          <a:xfrm>
            <a:off x="592138" y="4876800"/>
            <a:ext cx="8247062" cy="1311275"/>
          </a:xfrm>
          <a:prstGeom prst="rect">
            <a:avLst/>
          </a:prstGeom>
          <a:noFill/>
          <a:ln w="9525">
            <a:noFill/>
            <a:miter lim="800000"/>
          </a:ln>
        </p:spPr>
        <p:txBody>
          <a:bodyPr>
            <a:spAutoFit/>
          </a:bodyPr>
          <a:lstStyle/>
          <a:p>
            <a:pPr algn="just" defTabSz="762000" eaLnBrk="0" hangingPunct="0">
              <a:spcBef>
                <a:spcPct val="50000"/>
              </a:spcBef>
            </a:pPr>
            <a:r>
              <a:rPr lang="zh-CN" altLang="en-US" sz="2000" dirty="0">
                <a:solidFill>
                  <a:schemeClr val="tx1"/>
                </a:solidFill>
                <a:latin typeface="隶书" panose="02010509060101010101" pitchFamily="49" charset="-122"/>
                <a:ea typeface="隶书" panose="02010509060101010101" pitchFamily="49" charset="-122"/>
              </a:rPr>
              <a:t> </a:t>
            </a:r>
            <a:r>
              <a:rPr lang="zh-CN" altLang="en-US" sz="2000" dirty="0">
                <a:solidFill>
                  <a:schemeClr val="tx1"/>
                </a:solidFill>
                <a:latin typeface="宋体" panose="02010600030101010101" pitchFamily="2" charset="-122"/>
              </a:rPr>
              <a:t>德国物理学家 </a:t>
            </a:r>
            <a:r>
              <a:rPr lang="en-US" altLang="zh-CN" sz="2000" dirty="0" err="1">
                <a:solidFill>
                  <a:schemeClr val="tx1"/>
                </a:solidFill>
                <a:latin typeface="宋体" panose="02010600030101010101" pitchFamily="2" charset="-122"/>
              </a:rPr>
              <a:t>O.Lehmann</a:t>
            </a:r>
            <a:r>
              <a:rPr lang="en-US" altLang="zh-CN" sz="2000" dirty="0">
                <a:solidFill>
                  <a:schemeClr val="tx1"/>
                </a:solidFill>
                <a:latin typeface="宋体" panose="02010600030101010101" pitchFamily="2" charset="-122"/>
              </a:rPr>
              <a:t> </a:t>
            </a:r>
            <a:r>
              <a:rPr lang="zh-CN" altLang="en-US" sz="2000" dirty="0">
                <a:solidFill>
                  <a:schemeClr val="tx1"/>
                </a:solidFill>
                <a:latin typeface="宋体" panose="02010600030101010101" pitchFamily="2" charset="-122"/>
              </a:rPr>
              <a:t>将其称为：</a:t>
            </a:r>
            <a:r>
              <a:rPr lang="en-US" altLang="zh-CN" sz="2000" dirty="0" err="1">
                <a:solidFill>
                  <a:schemeClr val="tx1"/>
                </a:solidFill>
                <a:latin typeface="宋体" panose="02010600030101010101" pitchFamily="2" charset="-122"/>
              </a:rPr>
              <a:t>Fliessende</a:t>
            </a:r>
            <a:r>
              <a:rPr lang="en-US" altLang="zh-CN" sz="2000" dirty="0">
                <a:solidFill>
                  <a:schemeClr val="tx1"/>
                </a:solidFill>
                <a:latin typeface="宋体" panose="02010600030101010101" pitchFamily="2" charset="-122"/>
              </a:rPr>
              <a:t>   </a:t>
            </a:r>
            <a:r>
              <a:rPr lang="en-US" altLang="zh-CN" sz="2000" dirty="0" err="1">
                <a:solidFill>
                  <a:schemeClr val="tx1"/>
                </a:solidFill>
                <a:latin typeface="宋体" panose="02010600030101010101" pitchFamily="2" charset="-122"/>
              </a:rPr>
              <a:t>Krystalle</a:t>
            </a:r>
            <a:r>
              <a:rPr lang="en-US" altLang="zh-CN" sz="2000" dirty="0">
                <a:solidFill>
                  <a:schemeClr val="tx1"/>
                </a:solidFill>
                <a:latin typeface="宋体" panose="02010600030101010101" pitchFamily="2" charset="-122"/>
              </a:rPr>
              <a:t>(</a:t>
            </a:r>
            <a:r>
              <a:rPr lang="zh-CN" altLang="en-US" sz="2000" dirty="0">
                <a:solidFill>
                  <a:schemeClr val="tx1"/>
                </a:solidFill>
                <a:latin typeface="宋体" panose="02010600030101010101" pitchFamily="2" charset="-122"/>
              </a:rPr>
              <a:t>德语</a:t>
            </a:r>
            <a:r>
              <a:rPr lang="en-US" altLang="zh-CN" sz="2000" dirty="0">
                <a:solidFill>
                  <a:schemeClr val="tx1"/>
                </a:solidFill>
                <a:latin typeface="宋体" panose="02010600030101010101" pitchFamily="2" charset="-122"/>
              </a:rPr>
              <a:t>)</a:t>
            </a:r>
            <a:endParaRPr lang="en-US" altLang="zh-CN" sz="2000" dirty="0">
              <a:solidFill>
                <a:schemeClr val="tx1"/>
              </a:solidFill>
              <a:latin typeface="宋体" panose="02010600030101010101" pitchFamily="2" charset="-122"/>
            </a:endParaRPr>
          </a:p>
          <a:p>
            <a:pPr algn="just" defTabSz="762000" eaLnBrk="0" hangingPunct="0">
              <a:spcBef>
                <a:spcPct val="50000"/>
              </a:spcBef>
            </a:pPr>
            <a:r>
              <a:rPr lang="en-US" altLang="zh-CN" sz="2000" dirty="0">
                <a:solidFill>
                  <a:schemeClr val="tx1"/>
                </a:solidFill>
                <a:latin typeface="宋体" panose="02010600030101010101" pitchFamily="2" charset="-122"/>
              </a:rPr>
              <a:t> </a:t>
            </a:r>
            <a:r>
              <a:rPr lang="zh-CN" altLang="en-US" sz="2000" dirty="0">
                <a:solidFill>
                  <a:schemeClr val="tx1"/>
                </a:solidFill>
                <a:latin typeface="宋体" panose="02010600030101010101" pitchFamily="2" charset="-122"/>
              </a:rPr>
              <a:t>英文为：</a:t>
            </a:r>
            <a:r>
              <a:rPr lang="en-US" altLang="zh-CN" sz="2000" dirty="0">
                <a:solidFill>
                  <a:schemeClr val="tx1"/>
                </a:solidFill>
                <a:latin typeface="宋体" panose="02010600030101010101" pitchFamily="2" charset="-122"/>
              </a:rPr>
              <a:t>Liquid Crystal </a:t>
            </a:r>
            <a:endParaRPr lang="en-US" altLang="zh-CN" sz="2000" dirty="0">
              <a:solidFill>
                <a:schemeClr val="tx1"/>
              </a:solidFill>
              <a:latin typeface="宋体" panose="02010600030101010101" pitchFamily="2" charset="-122"/>
            </a:endParaRPr>
          </a:p>
          <a:p>
            <a:pPr algn="just" defTabSz="762000" eaLnBrk="0" hangingPunct="0">
              <a:spcBef>
                <a:spcPct val="50000"/>
              </a:spcBef>
            </a:pPr>
            <a:r>
              <a:rPr lang="en-US" altLang="zh-CN" sz="2000" dirty="0">
                <a:solidFill>
                  <a:schemeClr val="tx1"/>
                </a:solidFill>
                <a:latin typeface="宋体" panose="02010600030101010101" pitchFamily="2" charset="-122"/>
              </a:rPr>
              <a:t> </a:t>
            </a:r>
            <a:r>
              <a:rPr lang="zh-CN" altLang="en-US" sz="2000" dirty="0">
                <a:solidFill>
                  <a:schemeClr val="tx1"/>
                </a:solidFill>
                <a:latin typeface="宋体" panose="02010600030101010101" pitchFamily="2" charset="-122"/>
              </a:rPr>
              <a:t>中文即：液晶</a:t>
            </a:r>
            <a:endParaRPr lang="zh-CN" altLang="en-US" sz="2000" dirty="0">
              <a:solidFill>
                <a:schemeClr val="tx1"/>
              </a:solidFill>
              <a:latin typeface="宋体" panose="02010600030101010101" pitchFamily="2" charset="-122"/>
            </a:endParaRPr>
          </a:p>
        </p:txBody>
      </p:sp>
      <p:grpSp>
        <p:nvGrpSpPr>
          <p:cNvPr id="8" name="Group 23"/>
          <p:cNvGrpSpPr/>
          <p:nvPr/>
        </p:nvGrpSpPr>
        <p:grpSpPr bwMode="auto">
          <a:xfrm>
            <a:off x="3976688" y="3402013"/>
            <a:ext cx="1727200" cy="1038225"/>
            <a:chOff x="0" y="0"/>
            <a:chExt cx="1088" cy="654"/>
          </a:xfrm>
        </p:grpSpPr>
        <p:sp>
          <p:nvSpPr>
            <p:cNvPr id="14360" name="Oval 24"/>
            <p:cNvSpPr>
              <a:spLocks noChangeArrowheads="1"/>
            </p:cNvSpPr>
            <p:nvPr/>
          </p:nvSpPr>
          <p:spPr bwMode="auto">
            <a:xfrm>
              <a:off x="0" y="45"/>
              <a:ext cx="862" cy="590"/>
            </a:xfrm>
            <a:prstGeom prst="ellipse">
              <a:avLst/>
            </a:prstGeom>
            <a:solidFill>
              <a:schemeClr val="bg1"/>
            </a:solidFill>
            <a:ln w="38100">
              <a:solidFill>
                <a:srgbClr val="008000"/>
              </a:solidFill>
              <a:round/>
            </a:ln>
            <a:effectLst>
              <a:outerShdw dist="35921" dir="2700000" algn="ctr" rotWithShape="0">
                <a:schemeClr val="tx1"/>
              </a:outerShdw>
            </a:effectLst>
          </p:spPr>
          <p:txBody>
            <a:bodyPr anchor="ctr">
              <a:spAutoFit/>
            </a:bodyPr>
            <a:lstStyle/>
            <a:p>
              <a:pPr>
                <a:defRPr/>
              </a:pPr>
              <a:endParaRPr lang="zh-CN" altLang="en-US">
                <a:ea typeface="宋体" panose="02010600030101010101" pitchFamily="2" charset="-122"/>
              </a:endParaRPr>
            </a:p>
          </p:txBody>
        </p:sp>
        <p:sp>
          <p:nvSpPr>
            <p:cNvPr id="14349" name="Text Box 25"/>
            <p:cNvSpPr txBox="1">
              <a:spLocks noChangeArrowheads="1"/>
            </p:cNvSpPr>
            <p:nvPr/>
          </p:nvSpPr>
          <p:spPr bwMode="auto">
            <a:xfrm>
              <a:off x="44" y="0"/>
              <a:ext cx="1044" cy="654"/>
            </a:xfrm>
            <a:prstGeom prst="rect">
              <a:avLst/>
            </a:prstGeom>
            <a:noFill/>
            <a:ln w="9525">
              <a:noFill/>
              <a:miter lim="800000"/>
            </a:ln>
          </p:spPr>
          <p:txBody>
            <a:bodyPr>
              <a:spAutoFit/>
            </a:bodyPr>
            <a:lstStyle/>
            <a:p>
              <a:pPr algn="just" defTabSz="762000" eaLnBrk="0" hangingPunct="0">
                <a:spcBef>
                  <a:spcPct val="50000"/>
                </a:spcBef>
              </a:pPr>
              <a:r>
                <a:rPr lang="zh-CN" altLang="en-US" sz="2000" dirty="0">
                  <a:solidFill>
                    <a:srgbClr val="FF0066"/>
                  </a:solidFill>
                  <a:latin typeface="隶书" panose="02010509060101010101" pitchFamily="49" charset="-122"/>
                  <a:ea typeface="隶书" panose="02010509060101010101" pitchFamily="49" charset="-122"/>
                </a:rPr>
                <a:t> </a:t>
              </a:r>
              <a:r>
                <a:rPr lang="zh-CN" altLang="en-US" sz="2000" dirty="0">
                  <a:solidFill>
                    <a:srgbClr val="FFFF00"/>
                  </a:solidFill>
                  <a:latin typeface="隶书" panose="02010509060101010101" pitchFamily="49" charset="-122"/>
                  <a:ea typeface="隶书" panose="02010509060101010101" pitchFamily="49" charset="-122"/>
                </a:rPr>
                <a:t>乳白色</a:t>
              </a:r>
              <a:endParaRPr lang="zh-CN" altLang="en-US" sz="2000" dirty="0">
                <a:solidFill>
                  <a:srgbClr val="FFFF00"/>
                </a:solidFill>
                <a:latin typeface="隶书" panose="02010509060101010101" pitchFamily="49" charset="-122"/>
                <a:ea typeface="隶书" panose="02010509060101010101" pitchFamily="49" charset="-122"/>
              </a:endParaRPr>
            </a:p>
            <a:p>
              <a:pPr algn="just" defTabSz="762000" eaLnBrk="0" hangingPunct="0">
                <a:spcBef>
                  <a:spcPct val="50000"/>
                </a:spcBef>
              </a:pPr>
              <a:r>
                <a:rPr lang="zh-CN" altLang="en-US" sz="2000" dirty="0">
                  <a:solidFill>
                    <a:srgbClr val="FFFF00"/>
                  </a:solidFill>
                  <a:latin typeface="隶书" panose="02010509060101010101" pitchFamily="49" charset="-122"/>
                  <a:ea typeface="隶书" panose="02010509060101010101" pitchFamily="49" charset="-122"/>
                </a:rPr>
                <a:t>浑浊液体</a:t>
              </a:r>
              <a:r>
                <a:rPr lang="zh-CN" altLang="en-US" sz="2800" dirty="0">
                  <a:solidFill>
                    <a:srgbClr val="FFFF00"/>
                  </a:solidFill>
                  <a:latin typeface="隶书" panose="02010509060101010101" pitchFamily="49" charset="-122"/>
                  <a:ea typeface="隶书" panose="02010509060101010101" pitchFamily="49" charset="-122"/>
                </a:rPr>
                <a:t>  </a:t>
              </a:r>
              <a:endParaRPr lang="zh-CN" sz="2800" dirty="0">
                <a:solidFill>
                  <a:srgbClr val="FFFF00"/>
                </a:solidFill>
                <a:latin typeface="隶书" panose="02010509060101010101" pitchFamily="49" charset="-122"/>
                <a:ea typeface="隶书" panose="020105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ipe(left)">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358">
                                            <p:txEl>
                                              <p:pRg st="0" end="0"/>
                                            </p:txEl>
                                          </p:spTgt>
                                        </p:tgtEl>
                                        <p:attrNameLst>
                                          <p:attrName>style.visibility</p:attrName>
                                        </p:attrNameLst>
                                      </p:cBhvr>
                                      <p:to>
                                        <p:strVal val="visible"/>
                                      </p:to>
                                    </p:set>
                                    <p:animEffect transition="in" filter="wipe(left)">
                                      <p:cBhvr>
                                        <p:cTn id="47" dur="500"/>
                                        <p:tgtEl>
                                          <p:spTgt spid="14358">
                                            <p:txEl>
                                              <p:pRg st="0" end="0"/>
                                            </p:txEl>
                                          </p:spTgt>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4358">
                                            <p:txEl>
                                              <p:pRg st="1" end="1"/>
                                            </p:txEl>
                                          </p:spTgt>
                                        </p:tgtEl>
                                        <p:attrNameLst>
                                          <p:attrName>style.visibility</p:attrName>
                                        </p:attrNameLst>
                                      </p:cBhvr>
                                      <p:to>
                                        <p:strVal val="visible"/>
                                      </p:to>
                                    </p:set>
                                    <p:animEffect transition="in" filter="wipe(left)">
                                      <p:cBhvr>
                                        <p:cTn id="51" dur="500"/>
                                        <p:tgtEl>
                                          <p:spTgt spid="14358">
                                            <p:txEl>
                                              <p:pRg st="1" end="1"/>
                                            </p:txEl>
                                          </p:spTgt>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4358">
                                            <p:txEl>
                                              <p:pRg st="2" end="2"/>
                                            </p:txEl>
                                          </p:spTgt>
                                        </p:tgtEl>
                                        <p:attrNameLst>
                                          <p:attrName>style.visibility</p:attrName>
                                        </p:attrNameLst>
                                      </p:cBhvr>
                                      <p:to>
                                        <p:strVal val="visible"/>
                                      </p:to>
                                    </p:set>
                                    <p:animEffect transition="in" filter="wipe(left)">
                                      <p:cBhvr>
                                        <p:cTn id="55" dur="500"/>
                                        <p:tgtEl>
                                          <p:spTgt spid="143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dvAuto="0" autoUpdateAnimBg="0" build="p"/>
      <p:bldP spid="14358" grpId="0" advAuto="0" autoUpdateAnimBg="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370013" y="609600"/>
            <a:ext cx="6172200" cy="707886"/>
          </a:xfrm>
          <a:prstGeom prst="rect">
            <a:avLst/>
          </a:prstGeom>
          <a:noFill/>
          <a:ln w="9525">
            <a:noFill/>
            <a:miter lim="800000"/>
          </a:ln>
        </p:spPr>
        <p:txBody>
          <a:bodyPr>
            <a:spAutoFit/>
          </a:bodyPr>
          <a:lstStyle/>
          <a:p>
            <a:pPr algn="l"/>
            <a:r>
              <a:rPr lang="en-US" altLang="zh-CN" sz="4000" dirty="0" smtClean="0">
                <a:solidFill>
                  <a:srgbClr val="FFFF00"/>
                </a:solidFill>
                <a:latin typeface="宋体" panose="02010600030101010101" pitchFamily="2" charset="-122"/>
              </a:rPr>
              <a:t>2</a:t>
            </a:r>
            <a:r>
              <a:rPr lang="zh-CN" altLang="en-US" sz="4000" dirty="0" smtClean="0">
                <a:solidFill>
                  <a:srgbClr val="FFFF00"/>
                </a:solidFill>
                <a:latin typeface="宋体" panose="02010600030101010101" pitchFamily="2" charset="-122"/>
              </a:rPr>
              <a:t>、</a:t>
            </a:r>
            <a:r>
              <a:rPr lang="zh-CN" sz="4000" dirty="0">
                <a:solidFill>
                  <a:srgbClr val="FFFF00"/>
                </a:solidFill>
                <a:latin typeface="宋体" panose="02010600030101010101" pitchFamily="2" charset="-122"/>
              </a:rPr>
              <a:t>液晶分子的结构</a:t>
            </a:r>
            <a:endParaRPr lang="zh-CN" sz="4000" dirty="0">
              <a:solidFill>
                <a:srgbClr val="FFFF00"/>
              </a:solidFill>
              <a:latin typeface="宋体" panose="02010600030101010101" pitchFamily="2" charset="-122"/>
            </a:endParaRPr>
          </a:p>
        </p:txBody>
      </p:sp>
      <p:sp>
        <p:nvSpPr>
          <p:cNvPr id="15363" name="Rectangle 3"/>
          <p:cNvSpPr>
            <a:spLocks noChangeArrowheads="1"/>
          </p:cNvSpPr>
          <p:nvPr/>
        </p:nvSpPr>
        <p:spPr bwMode="auto">
          <a:xfrm>
            <a:off x="260350" y="5791200"/>
            <a:ext cx="1898650" cy="457200"/>
          </a:xfrm>
          <a:prstGeom prst="rect">
            <a:avLst/>
          </a:prstGeom>
          <a:noFill/>
          <a:ln w="9525">
            <a:noFill/>
            <a:miter lim="800000"/>
          </a:ln>
        </p:spPr>
        <p:txBody>
          <a:bodyPr wrap="none" anchor="ctr"/>
          <a:lstStyle/>
          <a:p>
            <a:endParaRPr lang="zh-CN" altLang="en-US"/>
          </a:p>
        </p:txBody>
      </p:sp>
      <p:sp>
        <p:nvSpPr>
          <p:cNvPr id="15364" name="Rectangle 4"/>
          <p:cNvSpPr>
            <a:spLocks noChangeArrowheads="1"/>
          </p:cNvSpPr>
          <p:nvPr/>
        </p:nvSpPr>
        <p:spPr bwMode="auto">
          <a:xfrm>
            <a:off x="2722563" y="5791200"/>
            <a:ext cx="2813050" cy="457200"/>
          </a:xfrm>
          <a:prstGeom prst="rect">
            <a:avLst/>
          </a:prstGeom>
          <a:noFill/>
          <a:ln w="9525">
            <a:noFill/>
            <a:miter lim="800000"/>
          </a:ln>
        </p:spPr>
        <p:txBody>
          <a:bodyPr wrap="none" anchor="ctr"/>
          <a:lstStyle/>
          <a:p>
            <a:endParaRPr lang="zh-CN" altLang="en-US"/>
          </a:p>
        </p:txBody>
      </p:sp>
      <p:sp>
        <p:nvSpPr>
          <p:cNvPr id="15365" name="Rectangle 5"/>
          <p:cNvSpPr>
            <a:spLocks noChangeArrowheads="1"/>
          </p:cNvSpPr>
          <p:nvPr/>
        </p:nvSpPr>
        <p:spPr bwMode="auto">
          <a:xfrm>
            <a:off x="260350" y="5791200"/>
            <a:ext cx="1898650" cy="457200"/>
          </a:xfrm>
          <a:prstGeom prst="rect">
            <a:avLst/>
          </a:prstGeom>
          <a:noFill/>
          <a:ln w="9525">
            <a:noFill/>
            <a:miter lim="800000"/>
          </a:ln>
        </p:spPr>
        <p:txBody>
          <a:bodyPr wrap="none" anchor="ctr"/>
          <a:lstStyle/>
          <a:p>
            <a:endParaRPr lang="zh-CN" altLang="en-US"/>
          </a:p>
        </p:txBody>
      </p:sp>
      <p:sp>
        <p:nvSpPr>
          <p:cNvPr id="15366" name="Rectangle 6"/>
          <p:cNvSpPr>
            <a:spLocks noChangeArrowheads="1"/>
          </p:cNvSpPr>
          <p:nvPr/>
        </p:nvSpPr>
        <p:spPr bwMode="auto">
          <a:xfrm>
            <a:off x="2722563" y="5791200"/>
            <a:ext cx="2813050" cy="457200"/>
          </a:xfrm>
          <a:prstGeom prst="rect">
            <a:avLst/>
          </a:prstGeom>
          <a:noFill/>
          <a:ln w="9525">
            <a:noFill/>
            <a:miter lim="800000"/>
          </a:ln>
        </p:spPr>
        <p:txBody>
          <a:bodyPr wrap="none" anchor="ctr"/>
          <a:lstStyle/>
          <a:p>
            <a:endParaRPr lang="zh-CN" altLang="en-US"/>
          </a:p>
        </p:txBody>
      </p:sp>
      <p:grpSp>
        <p:nvGrpSpPr>
          <p:cNvPr id="2" name="Group 7"/>
          <p:cNvGrpSpPr/>
          <p:nvPr/>
        </p:nvGrpSpPr>
        <p:grpSpPr bwMode="auto">
          <a:xfrm>
            <a:off x="1143000" y="1882775"/>
            <a:ext cx="2989263" cy="2220913"/>
            <a:chOff x="0" y="0"/>
            <a:chExt cx="2480" cy="1701"/>
          </a:xfrm>
        </p:grpSpPr>
        <p:grpSp>
          <p:nvGrpSpPr>
            <p:cNvPr id="3" name="Group 8"/>
            <p:cNvGrpSpPr/>
            <p:nvPr/>
          </p:nvGrpSpPr>
          <p:grpSpPr bwMode="auto">
            <a:xfrm>
              <a:off x="0" y="303"/>
              <a:ext cx="1900" cy="1398"/>
              <a:chOff x="0" y="0"/>
              <a:chExt cx="1900" cy="1398"/>
            </a:xfrm>
          </p:grpSpPr>
          <p:grpSp>
            <p:nvGrpSpPr>
              <p:cNvPr id="4" name="Group 9"/>
              <p:cNvGrpSpPr/>
              <p:nvPr/>
            </p:nvGrpSpPr>
            <p:grpSpPr bwMode="auto">
              <a:xfrm>
                <a:off x="578" y="0"/>
                <a:ext cx="1186" cy="900"/>
                <a:chOff x="0" y="0"/>
                <a:chExt cx="1186" cy="900"/>
              </a:xfrm>
            </p:grpSpPr>
            <p:grpSp>
              <p:nvGrpSpPr>
                <p:cNvPr id="5" name="Group 10"/>
                <p:cNvGrpSpPr/>
                <p:nvPr/>
              </p:nvGrpSpPr>
              <p:grpSpPr bwMode="auto">
                <a:xfrm>
                  <a:off x="0" y="357"/>
                  <a:ext cx="543" cy="543"/>
                  <a:chOff x="0" y="0"/>
                  <a:chExt cx="543" cy="543"/>
                </a:xfrm>
              </p:grpSpPr>
              <p:sp>
                <p:nvSpPr>
                  <p:cNvPr id="15406" name="AutoShape 11"/>
                  <p:cNvSpPr>
                    <a:spLocks noChangeArrowheads="1"/>
                  </p:cNvSpPr>
                  <p:nvPr/>
                </p:nvSpPr>
                <p:spPr bwMode="auto">
                  <a:xfrm rot="-1860000">
                    <a:off x="0" y="0"/>
                    <a:ext cx="543" cy="543"/>
                  </a:xfrm>
                  <a:prstGeom prst="hexagon">
                    <a:avLst>
                      <a:gd name="adj" fmla="val 24995"/>
                      <a:gd name="vf" fmla="val 115470"/>
                    </a:avLst>
                  </a:prstGeom>
                  <a:noFill/>
                  <a:ln w="25400">
                    <a:solidFill>
                      <a:srgbClr val="FAFD00"/>
                    </a:solidFill>
                    <a:miter lim="800000"/>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407" name="Oval 12"/>
                  <p:cNvSpPr>
                    <a:spLocks noChangeArrowheads="1"/>
                  </p:cNvSpPr>
                  <p:nvPr/>
                </p:nvSpPr>
                <p:spPr bwMode="auto">
                  <a:xfrm rot="-1860000">
                    <a:off x="124" y="127"/>
                    <a:ext cx="296" cy="296"/>
                  </a:xfrm>
                  <a:prstGeom prst="ellips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grpSp>
            <p:grpSp>
              <p:nvGrpSpPr>
                <p:cNvPr id="6" name="Group 13"/>
                <p:cNvGrpSpPr/>
                <p:nvPr/>
              </p:nvGrpSpPr>
              <p:grpSpPr bwMode="auto">
                <a:xfrm>
                  <a:off x="642" y="0"/>
                  <a:ext cx="544" cy="544"/>
                  <a:chOff x="0" y="0"/>
                  <a:chExt cx="544" cy="544"/>
                </a:xfrm>
              </p:grpSpPr>
              <p:sp>
                <p:nvSpPr>
                  <p:cNvPr id="15404" name="AutoShape 14"/>
                  <p:cNvSpPr>
                    <a:spLocks noChangeArrowheads="1"/>
                  </p:cNvSpPr>
                  <p:nvPr/>
                </p:nvSpPr>
                <p:spPr bwMode="auto">
                  <a:xfrm rot="-1860000">
                    <a:off x="0" y="0"/>
                    <a:ext cx="544" cy="544"/>
                  </a:xfrm>
                  <a:prstGeom prst="hexagon">
                    <a:avLst>
                      <a:gd name="adj" fmla="val 24995"/>
                      <a:gd name="vf" fmla="val 115470"/>
                    </a:avLst>
                  </a:prstGeom>
                  <a:noFill/>
                  <a:ln w="25400">
                    <a:solidFill>
                      <a:srgbClr val="FAFD00"/>
                    </a:solidFill>
                    <a:miter lim="800000"/>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405" name="Oval 15"/>
                  <p:cNvSpPr>
                    <a:spLocks noChangeArrowheads="1"/>
                  </p:cNvSpPr>
                  <p:nvPr/>
                </p:nvSpPr>
                <p:spPr bwMode="auto">
                  <a:xfrm rot="-1860000">
                    <a:off x="124" y="126"/>
                    <a:ext cx="297" cy="296"/>
                  </a:xfrm>
                  <a:prstGeom prst="ellips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grpSp>
            <p:sp>
              <p:nvSpPr>
                <p:cNvPr id="15403" name="Line 16"/>
                <p:cNvSpPr>
                  <a:spLocks noChangeShapeType="1"/>
                </p:cNvSpPr>
                <p:nvPr/>
              </p:nvSpPr>
              <p:spPr bwMode="auto">
                <a:xfrm flipV="1">
                  <a:off x="523" y="414"/>
                  <a:ext cx="153" cy="91"/>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grpSp>
          <p:sp>
            <p:nvSpPr>
              <p:cNvPr id="15395" name="Line 17"/>
              <p:cNvSpPr>
                <a:spLocks noChangeShapeType="1"/>
              </p:cNvSpPr>
              <p:nvPr/>
            </p:nvSpPr>
            <p:spPr bwMode="auto">
              <a:xfrm flipV="1">
                <a:off x="455" y="779"/>
                <a:ext cx="153" cy="91"/>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396" name="Line 18"/>
              <p:cNvSpPr>
                <a:spLocks noChangeShapeType="1"/>
              </p:cNvSpPr>
              <p:nvPr/>
            </p:nvSpPr>
            <p:spPr bwMode="auto">
              <a:xfrm flipV="1">
                <a:off x="224" y="1036"/>
                <a:ext cx="151" cy="91"/>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397" name="Line 19"/>
              <p:cNvSpPr>
                <a:spLocks noChangeShapeType="1"/>
              </p:cNvSpPr>
              <p:nvPr/>
            </p:nvSpPr>
            <p:spPr bwMode="auto">
              <a:xfrm flipV="1">
                <a:off x="381" y="864"/>
                <a:ext cx="72" cy="164"/>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398" name="Line 20"/>
              <p:cNvSpPr>
                <a:spLocks noChangeShapeType="1"/>
              </p:cNvSpPr>
              <p:nvPr/>
            </p:nvSpPr>
            <p:spPr bwMode="auto">
              <a:xfrm flipV="1">
                <a:off x="0" y="1307"/>
                <a:ext cx="153" cy="91"/>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399" name="Line 21"/>
              <p:cNvSpPr>
                <a:spLocks noChangeShapeType="1"/>
              </p:cNvSpPr>
              <p:nvPr/>
            </p:nvSpPr>
            <p:spPr bwMode="auto">
              <a:xfrm flipV="1">
                <a:off x="157" y="1134"/>
                <a:ext cx="73" cy="162"/>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400" name="Line 22"/>
              <p:cNvSpPr>
                <a:spLocks noChangeShapeType="1"/>
              </p:cNvSpPr>
              <p:nvPr/>
            </p:nvSpPr>
            <p:spPr bwMode="auto">
              <a:xfrm flipV="1">
                <a:off x="1748" y="27"/>
                <a:ext cx="152" cy="93"/>
              </a:xfrm>
              <a:prstGeom prst="line">
                <a:avLst/>
              </a:prstGeom>
              <a:noFill/>
              <a:ln w="25400">
                <a:solidFill>
                  <a:srgbClr val="FAFD00"/>
                </a:solidFill>
                <a:round/>
              </a:ln>
              <a:scene3d>
                <a:camera prst="legacyObliqueTopRight"/>
                <a:lightRig rig="legacyFlat3" dir="b"/>
              </a:scene3d>
              <a:sp3d extrusionH="176200" prstMaterial="legacyMatte">
                <a:bevelT w="13500" h="13500" prst="angle"/>
                <a:bevelB w="13500" h="13500" prst="angle"/>
                <a:extrusionClr>
                  <a:srgbClr val="FAFD00"/>
                </a:extrusionClr>
              </a:sp3d>
            </p:spPr>
            <p:txBody>
              <a:bodyPr wrap="none" anchor="ctr">
                <a:flatTx/>
              </a:bodyPr>
              <a:lstStyle/>
              <a:p>
                <a:endParaRPr lang="zh-CN" altLang="en-US"/>
              </a:p>
            </p:txBody>
          </p:sp>
        </p:grpSp>
        <p:sp>
          <p:nvSpPr>
            <p:cNvPr id="15393" name="Rectangle 23"/>
            <p:cNvSpPr>
              <a:spLocks noChangeArrowheads="1"/>
            </p:cNvSpPr>
            <p:nvPr/>
          </p:nvSpPr>
          <p:spPr bwMode="auto">
            <a:xfrm rot="-1860000">
              <a:off x="1843" y="0"/>
              <a:ext cx="637" cy="441"/>
            </a:xfrm>
            <a:prstGeom prst="rect">
              <a:avLst/>
            </a:prstGeom>
            <a:noFill/>
            <a:ln w="9525">
              <a:noFill/>
              <a:miter lim="800000"/>
            </a:ln>
          </p:spPr>
          <p:txBody>
            <a:bodyPr wrap="none" lIns="90488" tIns="44450" rIns="90488" bIns="44450">
              <a:spAutoFit/>
            </a:bodyPr>
            <a:lstStyle/>
            <a:p>
              <a:pPr algn="l" defTabSz="885825" eaLnBrk="0" hangingPunct="0"/>
              <a:r>
                <a:rPr lang="en-US" altLang="zh-CN" sz="3200">
                  <a:solidFill>
                    <a:srgbClr val="00CC00"/>
                  </a:solidFill>
                  <a:latin typeface="Times New Roman" panose="02020603050405020304" pitchFamily="18" charset="0"/>
                  <a:ea typeface="PMingLiU" panose="02020500000000000000" pitchFamily="18" charset="-120"/>
                </a:rPr>
                <a:t>CN</a:t>
              </a:r>
              <a:endParaRPr lang="en-US" altLang="zh-CN" sz="3200">
                <a:solidFill>
                  <a:srgbClr val="00CC00"/>
                </a:solidFill>
                <a:latin typeface="Times New Roman" panose="02020603050405020304" pitchFamily="18" charset="0"/>
                <a:ea typeface="PMingLiU" panose="02020500000000000000" pitchFamily="18" charset="-120"/>
              </a:endParaRPr>
            </a:p>
          </p:txBody>
        </p:sp>
      </p:grpSp>
      <p:sp>
        <p:nvSpPr>
          <p:cNvPr id="15368" name="Rectangle 24"/>
          <p:cNvSpPr>
            <a:spLocks noChangeArrowheads="1"/>
          </p:cNvSpPr>
          <p:nvPr/>
        </p:nvSpPr>
        <p:spPr bwMode="auto">
          <a:xfrm>
            <a:off x="1917700" y="1314450"/>
            <a:ext cx="2022475" cy="457200"/>
          </a:xfrm>
          <a:prstGeom prst="rect">
            <a:avLst/>
          </a:prstGeom>
          <a:noFill/>
          <a:ln w="9525">
            <a:noFill/>
            <a:miter lim="800000"/>
          </a:ln>
        </p:spPr>
        <p:txBody>
          <a:bodyPr wrap="none" lIns="92075" tIns="46038" rIns="92075" bIns="46038">
            <a:spAutoFit/>
          </a:bodyPr>
          <a:lstStyle/>
          <a:p>
            <a:pPr algn="l" eaLnBrk="0" hangingPunct="0"/>
            <a:r>
              <a:rPr lang="zh-CN">
                <a:solidFill>
                  <a:srgbClr val="00CC00"/>
                </a:solidFill>
                <a:latin typeface="Times New Roman" panose="02020603050405020304" pitchFamily="18" charset="0"/>
              </a:rPr>
              <a:t>化学家的观点</a:t>
            </a:r>
            <a:endParaRPr lang="zh-TW">
              <a:solidFill>
                <a:srgbClr val="00CC00"/>
              </a:solidFill>
              <a:latin typeface="Times New Roman" panose="02020603050405020304" pitchFamily="18" charset="0"/>
            </a:endParaRPr>
          </a:p>
        </p:txBody>
      </p:sp>
      <p:sp>
        <p:nvSpPr>
          <p:cNvPr id="15369" name="Rectangle 25"/>
          <p:cNvSpPr>
            <a:spLocks noChangeArrowheads="1"/>
          </p:cNvSpPr>
          <p:nvPr/>
        </p:nvSpPr>
        <p:spPr bwMode="auto">
          <a:xfrm>
            <a:off x="5483225" y="1314450"/>
            <a:ext cx="2328863" cy="457200"/>
          </a:xfrm>
          <a:prstGeom prst="rect">
            <a:avLst/>
          </a:prstGeom>
          <a:noFill/>
          <a:ln w="9525">
            <a:noFill/>
            <a:miter lim="800000"/>
          </a:ln>
        </p:spPr>
        <p:txBody>
          <a:bodyPr wrap="none" lIns="92075" tIns="46038" rIns="92075" bIns="46038">
            <a:spAutoFit/>
          </a:bodyPr>
          <a:lstStyle/>
          <a:p>
            <a:pPr algn="l" eaLnBrk="0" hangingPunct="0"/>
            <a:r>
              <a:rPr lang="zh-CN">
                <a:solidFill>
                  <a:srgbClr val="FF9933"/>
                </a:solidFill>
                <a:latin typeface="Times New Roman" panose="02020603050405020304" pitchFamily="18" charset="0"/>
              </a:rPr>
              <a:t>物理学家的观点</a:t>
            </a:r>
            <a:endParaRPr lang="zh-TW">
              <a:solidFill>
                <a:srgbClr val="FF9933"/>
              </a:solidFill>
              <a:latin typeface="Times New Roman" panose="02020603050405020304" pitchFamily="18" charset="0"/>
            </a:endParaRPr>
          </a:p>
        </p:txBody>
      </p:sp>
      <p:grpSp>
        <p:nvGrpSpPr>
          <p:cNvPr id="7" name="Group 26"/>
          <p:cNvGrpSpPr/>
          <p:nvPr/>
        </p:nvGrpSpPr>
        <p:grpSpPr bwMode="auto">
          <a:xfrm>
            <a:off x="5638800" y="2627313"/>
            <a:ext cx="2379663" cy="1206500"/>
            <a:chOff x="0" y="0"/>
            <a:chExt cx="1823" cy="924"/>
          </a:xfrm>
        </p:grpSpPr>
        <p:sp>
          <p:nvSpPr>
            <p:cNvPr id="15390" name="Oval 27"/>
            <p:cNvSpPr>
              <a:spLocks noChangeArrowheads="1"/>
            </p:cNvSpPr>
            <p:nvPr/>
          </p:nvSpPr>
          <p:spPr bwMode="auto">
            <a:xfrm rot="2700000">
              <a:off x="711" y="-711"/>
              <a:ext cx="402" cy="1823"/>
            </a:xfrm>
            <a:prstGeom prst="ellipse">
              <a:avLst/>
            </a:prstGeom>
            <a:solidFill>
              <a:srgbClr val="FAFD00"/>
            </a:solidFill>
            <a:ln w="9525">
              <a:round/>
            </a:ln>
            <a:scene3d>
              <a:camera prst="legacyObliqueTopRight"/>
              <a:lightRig rig="legacyFlat3" dir="b"/>
            </a:scene3d>
            <a:sp3d extrusionH="277800" prstMaterial="legacyMatte">
              <a:bevelT w="13500" h="13500" prst="angle"/>
              <a:bevelB w="13500" h="13500" prst="angle"/>
              <a:extrusionClr>
                <a:srgbClr val="FAFD00"/>
              </a:extrusionClr>
            </a:sp3d>
          </p:spPr>
          <p:txBody>
            <a:bodyPr wrap="none" anchor="ctr">
              <a:flatTx/>
            </a:bodyPr>
            <a:lstStyle/>
            <a:p>
              <a:endParaRPr lang="zh-CN" altLang="en-US"/>
            </a:p>
          </p:txBody>
        </p:sp>
        <p:sp>
          <p:nvSpPr>
            <p:cNvPr id="15391" name="Rectangle 28"/>
            <p:cNvSpPr>
              <a:spLocks noChangeArrowheads="1"/>
            </p:cNvSpPr>
            <p:nvPr/>
          </p:nvSpPr>
          <p:spPr bwMode="auto">
            <a:xfrm>
              <a:off x="831" y="636"/>
              <a:ext cx="590" cy="288"/>
            </a:xfrm>
            <a:prstGeom prst="rect">
              <a:avLst/>
            </a:prstGeom>
            <a:noFill/>
            <a:ln w="9525">
              <a:noFill/>
              <a:miter lim="800000"/>
            </a:ln>
          </p:spPr>
          <p:txBody>
            <a:bodyPr wrap="none" anchor="ctr"/>
            <a:lstStyle/>
            <a:p>
              <a:endParaRPr lang="zh-CN" altLang="en-US"/>
            </a:p>
          </p:txBody>
        </p:sp>
      </p:grpSp>
      <p:sp>
        <p:nvSpPr>
          <p:cNvPr id="15371" name="Rectangle 29"/>
          <p:cNvSpPr>
            <a:spLocks noChangeArrowheads="1"/>
          </p:cNvSpPr>
          <p:nvPr/>
        </p:nvSpPr>
        <p:spPr bwMode="auto">
          <a:xfrm>
            <a:off x="1828800" y="3646488"/>
            <a:ext cx="4495800" cy="646973"/>
          </a:xfrm>
          <a:prstGeom prst="rect">
            <a:avLst/>
          </a:prstGeom>
          <a:noFill/>
          <a:ln w="9525">
            <a:noFill/>
            <a:miter lim="800000"/>
          </a:ln>
        </p:spPr>
        <p:txBody>
          <a:bodyPr lIns="92075" tIns="46038" rIns="92075" bIns="46038">
            <a:spAutoFit/>
          </a:bodyPr>
          <a:lstStyle/>
          <a:p>
            <a:pPr algn="l" eaLnBrk="0" hangingPunct="0">
              <a:buFontTx/>
              <a:buChar char="•"/>
            </a:pPr>
            <a:r>
              <a:rPr lang="zh-TW" altLang="zh-CN" b="0" dirty="0">
                <a:latin typeface="楷体_GB2312" pitchFamily="49" charset="-122"/>
                <a:ea typeface="楷体_GB2312" pitchFamily="49" charset="-122"/>
              </a:rPr>
              <a:t> </a:t>
            </a:r>
            <a:r>
              <a:rPr lang="zh-CN" sz="2000" dirty="0">
                <a:latin typeface="宋体" panose="02010600030101010101" pitchFamily="2" charset="-122"/>
              </a:rPr>
              <a:t>形状各向异性</a:t>
            </a:r>
            <a:r>
              <a:rPr lang="zh-CN" altLang="zh-CN" sz="2000" dirty="0">
                <a:latin typeface="宋体" panose="02010600030101010101" pitchFamily="2" charset="-122"/>
              </a:rPr>
              <a:t>, </a:t>
            </a:r>
            <a:r>
              <a:rPr lang="zh-CN" sz="2000" dirty="0">
                <a:latin typeface="宋体" panose="02010600030101010101" pitchFamily="2" charset="-122"/>
              </a:rPr>
              <a:t>长度</a:t>
            </a:r>
            <a:r>
              <a:rPr lang="en-US" sz="2000" dirty="0">
                <a:latin typeface="宋体" panose="02010600030101010101" pitchFamily="2" charset="-122"/>
              </a:rPr>
              <a:t> </a:t>
            </a:r>
            <a:r>
              <a:rPr lang="en-US" altLang="zh-CN" sz="2000" dirty="0">
                <a:latin typeface="宋体" panose="02010600030101010101" pitchFamily="2" charset="-122"/>
              </a:rPr>
              <a:t>&gt; 4</a:t>
            </a:r>
            <a:r>
              <a:rPr lang="zh-CN" sz="2000" dirty="0">
                <a:latin typeface="宋体" panose="02010600030101010101" pitchFamily="2" charset="-122"/>
              </a:rPr>
              <a:t>倍宽度</a:t>
            </a:r>
            <a:endParaRPr lang="en-US" sz="2000" dirty="0">
              <a:latin typeface="宋体" panose="02010600030101010101" pitchFamily="2" charset="-122"/>
            </a:endParaRPr>
          </a:p>
        </p:txBody>
      </p:sp>
      <p:sp>
        <p:nvSpPr>
          <p:cNvPr id="15372" name="Rectangle 30"/>
          <p:cNvSpPr>
            <a:spLocks noChangeArrowheads="1"/>
          </p:cNvSpPr>
          <p:nvPr/>
        </p:nvSpPr>
        <p:spPr bwMode="auto">
          <a:xfrm>
            <a:off x="1935163" y="5791200"/>
            <a:ext cx="4572000" cy="428625"/>
          </a:xfrm>
          <a:prstGeom prst="rect">
            <a:avLst/>
          </a:prstGeom>
          <a:noFill/>
          <a:ln w="9525">
            <a:noFill/>
            <a:miter lim="800000"/>
          </a:ln>
        </p:spPr>
        <p:txBody>
          <a:bodyPr lIns="92075" tIns="46038" rIns="92075" bIns="46038">
            <a:spAutoFit/>
          </a:bodyPr>
          <a:lstStyle/>
          <a:p>
            <a:pPr algn="l" eaLnBrk="0" hangingPunct="0"/>
            <a:r>
              <a:rPr lang="zh-CN" sz="2200" dirty="0">
                <a:solidFill>
                  <a:srgbClr val="FFFF00"/>
                </a:solidFill>
                <a:latin typeface="Times New Roman" panose="02020603050405020304" pitchFamily="18" charset="0"/>
              </a:rPr>
              <a:t>上述分子</a:t>
            </a:r>
            <a:r>
              <a:rPr lang="zh-TW" altLang="zh-CN" sz="2200" dirty="0">
                <a:solidFill>
                  <a:srgbClr val="FFFF00"/>
                </a:solidFill>
                <a:latin typeface="Times New Roman" panose="02020603050405020304" pitchFamily="18" charset="0"/>
                <a:ea typeface="PMingLiU" panose="02020500000000000000" pitchFamily="18" charset="-120"/>
              </a:rPr>
              <a:t>(5</a:t>
            </a:r>
            <a:r>
              <a:rPr lang="en-US" altLang="zh-CN" sz="2200" dirty="0">
                <a:solidFill>
                  <a:srgbClr val="FFFF00"/>
                </a:solidFill>
                <a:latin typeface="Times New Roman" panose="02020603050405020304" pitchFamily="18" charset="0"/>
                <a:ea typeface="PMingLiU" panose="02020500000000000000" pitchFamily="18" charset="-120"/>
              </a:rPr>
              <a:t>CB) </a:t>
            </a:r>
            <a:r>
              <a:rPr lang="zh-CN" sz="2200" dirty="0">
                <a:solidFill>
                  <a:srgbClr val="FFFF00"/>
                </a:solidFill>
                <a:latin typeface="Times New Roman" panose="02020603050405020304" pitchFamily="18" charset="0"/>
              </a:rPr>
              <a:t>是</a:t>
            </a:r>
            <a:r>
              <a:rPr lang="zh-TW" sz="2200" dirty="0">
                <a:solidFill>
                  <a:srgbClr val="FFFF00"/>
                </a:solidFill>
                <a:latin typeface="Times New Roman" panose="02020603050405020304" pitchFamily="18" charset="0"/>
                <a:ea typeface="PMingLiU" panose="02020500000000000000" pitchFamily="18" charset="-120"/>
              </a:rPr>
              <a:t> </a:t>
            </a:r>
            <a:r>
              <a:rPr lang="zh-TW" altLang="zh-CN" sz="2200" dirty="0">
                <a:solidFill>
                  <a:srgbClr val="FFFF00"/>
                </a:solidFill>
                <a:latin typeface="Times New Roman" panose="02020603050405020304" pitchFamily="18" charset="0"/>
                <a:ea typeface="PMingLiU" panose="02020500000000000000" pitchFamily="18" charset="-120"/>
              </a:rPr>
              <a:t>~2 </a:t>
            </a:r>
            <a:r>
              <a:rPr lang="en-US" altLang="zh-CN" sz="2200" dirty="0">
                <a:solidFill>
                  <a:srgbClr val="FFFF00"/>
                </a:solidFill>
                <a:latin typeface="Times New Roman" panose="02020603050405020304" pitchFamily="18" charset="0"/>
                <a:ea typeface="PMingLiU" panose="02020500000000000000" pitchFamily="18" charset="-120"/>
              </a:rPr>
              <a:t>nm × 0.5 nm</a:t>
            </a:r>
            <a:endParaRPr lang="en-US" altLang="zh-CN" sz="2200" dirty="0">
              <a:solidFill>
                <a:srgbClr val="FFFF00"/>
              </a:solidFill>
              <a:latin typeface="Times New Roman" panose="02020603050405020304" pitchFamily="18" charset="0"/>
              <a:ea typeface="PMingLiU" panose="02020500000000000000" pitchFamily="18" charset="-120"/>
            </a:endParaRPr>
          </a:p>
        </p:txBody>
      </p:sp>
      <p:sp>
        <p:nvSpPr>
          <p:cNvPr id="15373" name="Rectangle 31"/>
          <p:cNvSpPr>
            <a:spLocks noChangeArrowheads="1"/>
          </p:cNvSpPr>
          <p:nvPr/>
        </p:nvSpPr>
        <p:spPr bwMode="auto">
          <a:xfrm>
            <a:off x="1828800" y="3962400"/>
            <a:ext cx="4615408" cy="646331"/>
          </a:xfrm>
          <a:prstGeom prst="rect">
            <a:avLst/>
          </a:prstGeom>
          <a:noFill/>
          <a:ln w="9525">
            <a:noFill/>
            <a:miter lim="800000"/>
          </a:ln>
        </p:spPr>
        <p:txBody>
          <a:bodyPr wrap="square">
            <a:spAutoFit/>
          </a:bodyPr>
          <a:lstStyle/>
          <a:p>
            <a:pPr algn="l" eaLnBrk="0" hangingPunct="0">
              <a:buFontTx/>
              <a:buChar char="•"/>
            </a:pPr>
            <a:r>
              <a:rPr lang="zh-TW" altLang="zh-CN" dirty="0">
                <a:latin typeface="楷体_GB2312" pitchFamily="49" charset="-122"/>
                <a:ea typeface="楷体_GB2312" pitchFamily="49" charset="-122"/>
              </a:rPr>
              <a:t> </a:t>
            </a:r>
            <a:r>
              <a:rPr lang="zh-CN" sz="2000" dirty="0">
                <a:latin typeface="宋体" panose="02010600030101010101" pitchFamily="2" charset="-122"/>
              </a:rPr>
              <a:t>分子长轴有一定刚性</a:t>
            </a:r>
            <a:endParaRPr lang="en-US" sz="2000" dirty="0">
              <a:latin typeface="宋体" panose="02010600030101010101" pitchFamily="2" charset="-122"/>
            </a:endParaRPr>
          </a:p>
        </p:txBody>
      </p:sp>
      <p:sp>
        <p:nvSpPr>
          <p:cNvPr id="15374" name="Rectangle 32"/>
          <p:cNvSpPr>
            <a:spLocks noChangeArrowheads="1"/>
          </p:cNvSpPr>
          <p:nvPr/>
        </p:nvSpPr>
        <p:spPr bwMode="auto">
          <a:xfrm>
            <a:off x="1828800" y="4276725"/>
            <a:ext cx="5791200" cy="646331"/>
          </a:xfrm>
          <a:prstGeom prst="rect">
            <a:avLst/>
          </a:prstGeom>
          <a:noFill/>
          <a:ln w="9525">
            <a:noFill/>
            <a:miter lim="800000"/>
          </a:ln>
        </p:spPr>
        <p:txBody>
          <a:bodyPr>
            <a:spAutoFit/>
          </a:bodyPr>
          <a:lstStyle/>
          <a:p>
            <a:pPr algn="l" eaLnBrk="0" hangingPunct="0">
              <a:buFontTx/>
              <a:buChar char="•"/>
            </a:pPr>
            <a:r>
              <a:rPr lang="zh-CN" altLang="zh-CN" dirty="0">
                <a:latin typeface="楷体_GB2312" pitchFamily="49" charset="-122"/>
                <a:ea typeface="楷体_GB2312" pitchFamily="49" charset="-122"/>
              </a:rPr>
              <a:t> </a:t>
            </a:r>
            <a:r>
              <a:rPr lang="zh-CN" sz="2000" dirty="0">
                <a:latin typeface="楷体_GB2312" pitchFamily="49" charset="-122"/>
              </a:rPr>
              <a:t>分子末端</a:t>
            </a:r>
            <a:r>
              <a:rPr lang="zh-CN" sz="2000" dirty="0">
                <a:latin typeface="宋体" panose="02010600030101010101" pitchFamily="2" charset="-122"/>
              </a:rPr>
              <a:t>含有</a:t>
            </a:r>
            <a:r>
              <a:rPr lang="zh-CN" sz="2000" dirty="0">
                <a:latin typeface="楷体_GB2312" pitchFamily="49" charset="-122"/>
              </a:rPr>
              <a:t>极性或可极化的基团</a:t>
            </a:r>
            <a:endParaRPr lang="zh-TW" sz="2000" dirty="0">
              <a:latin typeface="楷体_GB2312" pitchFamily="49" charset="-122"/>
            </a:endParaRPr>
          </a:p>
        </p:txBody>
      </p:sp>
      <p:sp>
        <p:nvSpPr>
          <p:cNvPr id="15375" name="Rectangle 33"/>
          <p:cNvSpPr>
            <a:spLocks noChangeArrowheads="1"/>
          </p:cNvSpPr>
          <p:nvPr/>
        </p:nvSpPr>
        <p:spPr bwMode="auto">
          <a:xfrm>
            <a:off x="755576" y="4941168"/>
            <a:ext cx="2582758" cy="646331"/>
          </a:xfrm>
          <a:prstGeom prst="rect">
            <a:avLst/>
          </a:prstGeom>
          <a:noFill/>
          <a:ln w="9525">
            <a:noFill/>
            <a:miter lim="800000"/>
          </a:ln>
        </p:spPr>
        <p:txBody>
          <a:bodyPr wrap="none">
            <a:spAutoFit/>
          </a:bodyPr>
          <a:lstStyle/>
          <a:p>
            <a:pPr algn="l"/>
            <a:r>
              <a:rPr lang="en-US" altLang="zh-CN" dirty="0">
                <a:solidFill>
                  <a:srgbClr val="FFFF00"/>
                </a:solidFill>
                <a:latin typeface="Times New Roman" panose="02020603050405020304" pitchFamily="18" charset="0"/>
                <a:ea typeface="PMingLiU" panose="02020500000000000000" pitchFamily="18" charset="-120"/>
              </a:rPr>
              <a:t>CH</a:t>
            </a:r>
            <a:r>
              <a:rPr lang="en-US" altLang="zh-CN" baseline="-25000" dirty="0">
                <a:solidFill>
                  <a:srgbClr val="FFFF00"/>
                </a:solidFill>
                <a:latin typeface="Times New Roman" panose="02020603050405020304" pitchFamily="18" charset="0"/>
                <a:ea typeface="PMingLiU" panose="02020500000000000000" pitchFamily="18" charset="-120"/>
              </a:rPr>
              <a:t>3 </a:t>
            </a:r>
            <a:r>
              <a:rPr lang="en-US" altLang="zh-CN" dirty="0">
                <a:solidFill>
                  <a:srgbClr val="FFFF00"/>
                </a:solidFill>
                <a:latin typeface="Times New Roman" panose="02020603050405020304" pitchFamily="18" charset="0"/>
                <a:ea typeface="PMingLiU" panose="02020500000000000000" pitchFamily="18" charset="-120"/>
              </a:rPr>
              <a:t>- (CH</a:t>
            </a:r>
            <a:r>
              <a:rPr lang="en-US" altLang="zh-CN" baseline="-25000" dirty="0">
                <a:solidFill>
                  <a:srgbClr val="FFFF00"/>
                </a:solidFill>
                <a:latin typeface="Times New Roman" panose="02020603050405020304" pitchFamily="18" charset="0"/>
                <a:ea typeface="PMingLiU" panose="02020500000000000000" pitchFamily="18" charset="-120"/>
              </a:rPr>
              <a:t>2</a:t>
            </a:r>
            <a:r>
              <a:rPr lang="en-US" altLang="zh-CN" dirty="0">
                <a:solidFill>
                  <a:srgbClr val="FFFF00"/>
                </a:solidFill>
                <a:latin typeface="Times New Roman" panose="02020603050405020304" pitchFamily="18" charset="0"/>
                <a:ea typeface="PMingLiU" panose="02020500000000000000" pitchFamily="18" charset="-120"/>
              </a:rPr>
              <a:t>)</a:t>
            </a:r>
            <a:r>
              <a:rPr lang="en-US" altLang="zh-CN" baseline="-25000" dirty="0">
                <a:solidFill>
                  <a:srgbClr val="FFFF00"/>
                </a:solidFill>
                <a:latin typeface="Times New Roman" panose="02020603050405020304" pitchFamily="18" charset="0"/>
                <a:ea typeface="PMingLiU" panose="02020500000000000000" pitchFamily="18" charset="-120"/>
              </a:rPr>
              <a:t>4</a:t>
            </a:r>
            <a:endParaRPr lang="zh-CN" altLang="zh-CN" baseline="-25000" dirty="0">
              <a:solidFill>
                <a:srgbClr val="FFFF00"/>
              </a:solidFill>
              <a:latin typeface="Times New Roman" panose="02020603050405020304" pitchFamily="18" charset="0"/>
              <a:ea typeface="PMingLiU" panose="02020500000000000000" pitchFamily="18" charset="-120"/>
            </a:endParaRPr>
          </a:p>
        </p:txBody>
      </p:sp>
      <p:grpSp>
        <p:nvGrpSpPr>
          <p:cNvPr id="8" name="Group 34"/>
          <p:cNvGrpSpPr/>
          <p:nvPr/>
        </p:nvGrpSpPr>
        <p:grpSpPr bwMode="auto">
          <a:xfrm>
            <a:off x="3657600" y="4876800"/>
            <a:ext cx="760413" cy="760413"/>
            <a:chOff x="0" y="0"/>
            <a:chExt cx="479" cy="479"/>
          </a:xfrm>
        </p:grpSpPr>
        <p:sp>
          <p:nvSpPr>
            <p:cNvPr id="15388" name="AutoShape 35"/>
            <p:cNvSpPr>
              <a:spLocks noChangeArrowheads="1"/>
            </p:cNvSpPr>
            <p:nvPr/>
          </p:nvSpPr>
          <p:spPr bwMode="auto">
            <a:xfrm>
              <a:off x="0" y="0"/>
              <a:ext cx="479" cy="479"/>
            </a:xfrm>
            <a:prstGeom prst="hexagon">
              <a:avLst>
                <a:gd name="adj" fmla="val 24995"/>
                <a:gd name="vf" fmla="val 115470"/>
              </a:avLst>
            </a:prstGeom>
            <a:noFill/>
            <a:ln w="25400">
              <a:solidFill>
                <a:srgbClr val="FFFFFF"/>
              </a:solidFill>
              <a:miter lim="800000"/>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9" name="Oval 36"/>
            <p:cNvSpPr>
              <a:spLocks noChangeArrowheads="1"/>
            </p:cNvSpPr>
            <p:nvPr/>
          </p:nvSpPr>
          <p:spPr bwMode="auto">
            <a:xfrm>
              <a:off x="81" y="102"/>
              <a:ext cx="306" cy="306"/>
            </a:xfrm>
            <a:prstGeom prst="ellipse">
              <a:avLst/>
            </a:prstGeom>
            <a:noFill/>
            <a:ln w="127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grpSp>
      <p:grpSp>
        <p:nvGrpSpPr>
          <p:cNvPr id="9" name="Group 37"/>
          <p:cNvGrpSpPr/>
          <p:nvPr/>
        </p:nvGrpSpPr>
        <p:grpSpPr bwMode="auto">
          <a:xfrm>
            <a:off x="4876800" y="4876800"/>
            <a:ext cx="760413" cy="760413"/>
            <a:chOff x="0" y="0"/>
            <a:chExt cx="479" cy="479"/>
          </a:xfrm>
        </p:grpSpPr>
        <p:sp>
          <p:nvSpPr>
            <p:cNvPr id="15386" name="AutoShape 38"/>
            <p:cNvSpPr>
              <a:spLocks noChangeArrowheads="1"/>
            </p:cNvSpPr>
            <p:nvPr/>
          </p:nvSpPr>
          <p:spPr bwMode="auto">
            <a:xfrm>
              <a:off x="0" y="0"/>
              <a:ext cx="479" cy="479"/>
            </a:xfrm>
            <a:prstGeom prst="hexagon">
              <a:avLst>
                <a:gd name="adj" fmla="val 24995"/>
                <a:gd name="vf" fmla="val 115470"/>
              </a:avLst>
            </a:prstGeom>
            <a:noFill/>
            <a:ln w="25400">
              <a:solidFill>
                <a:srgbClr val="FFFFFF"/>
              </a:solidFill>
              <a:miter lim="800000"/>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7" name="Oval 39"/>
            <p:cNvSpPr>
              <a:spLocks noChangeArrowheads="1"/>
            </p:cNvSpPr>
            <p:nvPr/>
          </p:nvSpPr>
          <p:spPr bwMode="auto">
            <a:xfrm>
              <a:off x="81" y="102"/>
              <a:ext cx="306" cy="306"/>
            </a:xfrm>
            <a:prstGeom prst="ellipse">
              <a:avLst/>
            </a:prstGeom>
            <a:noFill/>
            <a:ln w="127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grpSp>
      <p:sp>
        <p:nvSpPr>
          <p:cNvPr id="15378" name="Rectangle 40"/>
          <p:cNvSpPr>
            <a:spLocks noChangeArrowheads="1"/>
          </p:cNvSpPr>
          <p:nvPr/>
        </p:nvSpPr>
        <p:spPr bwMode="auto">
          <a:xfrm>
            <a:off x="6019800" y="5029200"/>
            <a:ext cx="1172116" cy="646331"/>
          </a:xfrm>
          <a:prstGeom prst="rect">
            <a:avLst/>
          </a:prstGeom>
          <a:noFill/>
          <a:ln w="9525">
            <a:noFill/>
            <a:miter lim="800000"/>
          </a:ln>
        </p:spPr>
        <p:txBody>
          <a:bodyPr wrap="none">
            <a:spAutoFit/>
          </a:bodyPr>
          <a:lstStyle/>
          <a:p>
            <a:pPr algn="l" eaLnBrk="0" hangingPunct="0"/>
            <a:r>
              <a:rPr lang="en-US" altLang="zh-CN" dirty="0">
                <a:solidFill>
                  <a:srgbClr val="FFFF00"/>
                </a:solidFill>
                <a:latin typeface="Times New Roman" panose="02020603050405020304" pitchFamily="18" charset="0"/>
                <a:ea typeface="PMingLiU" panose="02020500000000000000" pitchFamily="18" charset="-120"/>
              </a:rPr>
              <a:t>C   N</a:t>
            </a:r>
            <a:endParaRPr lang="en-US" altLang="zh-CN" dirty="0">
              <a:solidFill>
                <a:srgbClr val="FFFF00"/>
              </a:solidFill>
              <a:latin typeface="Times New Roman" panose="02020603050405020304" pitchFamily="18" charset="0"/>
              <a:ea typeface="PMingLiU" panose="02020500000000000000" pitchFamily="18" charset="-120"/>
            </a:endParaRPr>
          </a:p>
        </p:txBody>
      </p:sp>
      <p:sp>
        <p:nvSpPr>
          <p:cNvPr id="15379" name="Line 41"/>
          <p:cNvSpPr>
            <a:spLocks noChangeShapeType="1"/>
          </p:cNvSpPr>
          <p:nvPr/>
        </p:nvSpPr>
        <p:spPr bwMode="auto">
          <a:xfrm>
            <a:off x="3276600" y="5257800"/>
            <a:ext cx="361950" cy="0"/>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0" name="Line 42"/>
          <p:cNvSpPr>
            <a:spLocks noChangeShapeType="1"/>
          </p:cNvSpPr>
          <p:nvPr/>
        </p:nvSpPr>
        <p:spPr bwMode="auto">
          <a:xfrm>
            <a:off x="4495800" y="5257800"/>
            <a:ext cx="361950" cy="0"/>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1" name="Line 43"/>
          <p:cNvSpPr>
            <a:spLocks noChangeShapeType="1"/>
          </p:cNvSpPr>
          <p:nvPr/>
        </p:nvSpPr>
        <p:spPr bwMode="auto">
          <a:xfrm>
            <a:off x="5715000" y="5257800"/>
            <a:ext cx="361950" cy="0"/>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grpSp>
        <p:nvGrpSpPr>
          <p:cNvPr id="10" name="Group 44"/>
          <p:cNvGrpSpPr/>
          <p:nvPr/>
        </p:nvGrpSpPr>
        <p:grpSpPr bwMode="auto">
          <a:xfrm>
            <a:off x="6324600" y="5181600"/>
            <a:ext cx="187325" cy="200025"/>
            <a:chOff x="0" y="0"/>
            <a:chExt cx="118" cy="126"/>
          </a:xfrm>
        </p:grpSpPr>
        <p:sp>
          <p:nvSpPr>
            <p:cNvPr id="15383" name="Line 45"/>
            <p:cNvSpPr>
              <a:spLocks noChangeShapeType="1"/>
            </p:cNvSpPr>
            <p:nvPr/>
          </p:nvSpPr>
          <p:spPr bwMode="auto">
            <a:xfrm flipV="1">
              <a:off x="0" y="0"/>
              <a:ext cx="118" cy="2"/>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4" name="Line 46"/>
            <p:cNvSpPr>
              <a:spLocks noChangeShapeType="1"/>
            </p:cNvSpPr>
            <p:nvPr/>
          </p:nvSpPr>
          <p:spPr bwMode="auto">
            <a:xfrm flipV="1">
              <a:off x="0" y="62"/>
              <a:ext cx="118" cy="2"/>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sp>
          <p:nvSpPr>
            <p:cNvPr id="15385" name="Line 47"/>
            <p:cNvSpPr>
              <a:spLocks noChangeShapeType="1"/>
            </p:cNvSpPr>
            <p:nvPr/>
          </p:nvSpPr>
          <p:spPr bwMode="auto">
            <a:xfrm flipV="1">
              <a:off x="0" y="124"/>
              <a:ext cx="118" cy="2"/>
            </a:xfrm>
            <a:prstGeom prst="line">
              <a:avLst/>
            </a:prstGeom>
            <a:noFill/>
            <a:ln w="25400">
              <a:solidFill>
                <a:srgbClr val="FFFFFF"/>
              </a:solidFill>
              <a:round/>
            </a:ln>
            <a:scene3d>
              <a:camera prst="legacyObliqueTopRight"/>
              <a:lightRig rig="legacyFlat3" dir="b"/>
            </a:scene3d>
            <a:sp3d extrusionH="100000" prstMaterial="legacyMatte">
              <a:bevelT w="13500" h="13500" prst="angle"/>
              <a:bevelB w="13500" h="13500" prst="angle"/>
              <a:extrusionClr>
                <a:srgbClr val="FFFFFF"/>
              </a:extrusionClr>
            </a:sp3d>
          </p:spPr>
          <p:txBody>
            <a:bodyPr wrap="none" anchor="ctr">
              <a:flatTx/>
            </a:bodyPr>
            <a:lstStyle/>
            <a:p>
              <a:endParaRPr lang="zh-CN" altLang="en-US"/>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95536" y="332656"/>
            <a:ext cx="7793037" cy="1143000"/>
          </a:xfrm>
        </p:spPr>
        <p:txBody>
          <a:bodyPr/>
          <a:lstStyle/>
          <a:p>
            <a:pPr eaLnBrk="1" hangingPunct="1"/>
            <a:r>
              <a:rPr lang="en-US" altLang="zh-CN" sz="4000" b="1" dirty="0" smtClean="0">
                <a:solidFill>
                  <a:srgbClr val="FFFF00"/>
                </a:solidFill>
                <a:latin typeface="宋体" panose="02010600030101010101" pitchFamily="2" charset="-122"/>
              </a:rPr>
              <a:t>3</a:t>
            </a:r>
            <a:r>
              <a:rPr lang="zh-CN" altLang="en-US" sz="4000" b="1" dirty="0" smtClean="0">
                <a:solidFill>
                  <a:srgbClr val="FFFF00"/>
                </a:solidFill>
                <a:latin typeface="宋体" panose="02010600030101010101" pitchFamily="2" charset="-122"/>
              </a:rPr>
              <a:t>、</a:t>
            </a:r>
            <a:r>
              <a:rPr lang="zh-CN" sz="4000" b="1" dirty="0" smtClean="0">
                <a:solidFill>
                  <a:srgbClr val="FFFF00"/>
                </a:solidFill>
                <a:latin typeface="宋体" panose="02010600030101010101" pitchFamily="2" charset="-122"/>
              </a:rPr>
              <a:t>液晶的定义</a:t>
            </a:r>
            <a:endParaRPr lang="zh-CN" sz="4000" b="1" dirty="0" smtClean="0">
              <a:solidFill>
                <a:srgbClr val="FFFF00"/>
              </a:solidFill>
              <a:latin typeface="宋体" panose="02010600030101010101" pitchFamily="2" charset="-122"/>
            </a:endParaRPr>
          </a:p>
        </p:txBody>
      </p:sp>
      <p:sp>
        <p:nvSpPr>
          <p:cNvPr id="16387" name="Rectangle 3"/>
          <p:cNvSpPr>
            <a:spLocks noGrp="1" noChangeArrowheads="1"/>
          </p:cNvSpPr>
          <p:nvPr>
            <p:ph type="body" idx="1"/>
          </p:nvPr>
        </p:nvSpPr>
        <p:spPr/>
        <p:txBody>
          <a:bodyPr/>
          <a:lstStyle/>
          <a:p>
            <a:pPr eaLnBrk="1" hangingPunct="1"/>
            <a:r>
              <a:rPr lang="zh-CN" altLang="en-US" sz="2800" b="1" dirty="0" smtClean="0"/>
              <a:t>通常物质有三态：固体   液体   气体</a:t>
            </a:r>
            <a:endParaRPr lang="zh-CN" altLang="en-US" sz="2800" b="1" dirty="0" smtClean="0"/>
          </a:p>
          <a:p>
            <a:pPr eaLnBrk="1" hangingPunct="1"/>
            <a:r>
              <a:rPr lang="zh-CN" altLang="en-US" sz="2800" b="1" dirty="0" smtClean="0"/>
              <a:t>液晶是物质的第四态</a:t>
            </a:r>
            <a:r>
              <a:rPr lang="en-US" altLang="zh-CN" sz="2800" b="1" dirty="0" smtClean="0"/>
              <a:t>——</a:t>
            </a:r>
            <a:r>
              <a:rPr lang="zh-CN" altLang="en-US" sz="2800" b="1" dirty="0" smtClean="0"/>
              <a:t>介乎于各向同性液体和晶体之间的中间相（</a:t>
            </a:r>
            <a:r>
              <a:rPr lang="en-US" altLang="zh-CN" sz="2800" b="1" dirty="0" err="1" smtClean="0"/>
              <a:t>mesophase</a:t>
            </a:r>
            <a:r>
              <a:rPr lang="zh-CN" altLang="en-US" sz="2800" b="1" dirty="0" smtClean="0"/>
              <a:t>）</a:t>
            </a:r>
            <a:br>
              <a:rPr lang="zh-CN" altLang="en-US" sz="2800" b="1" dirty="0" smtClean="0"/>
            </a:br>
            <a:endParaRPr lang="zh-CN" altLang="en-US" sz="2800" b="1" dirty="0" smtClean="0"/>
          </a:p>
          <a:p>
            <a:pPr eaLnBrk="1" hangingPunct="1"/>
            <a:r>
              <a:rPr lang="zh-CN" altLang="en-US" sz="2800" b="1" dirty="0" smtClean="0"/>
              <a:t>晶体</a:t>
            </a:r>
            <a:r>
              <a:rPr lang="zh-CN" altLang="en-US" sz="2400" b="1" dirty="0" smtClean="0"/>
              <a:t>        </a:t>
            </a:r>
            <a:r>
              <a:rPr lang="zh-CN" altLang="en-US" sz="2800" b="1" dirty="0" smtClean="0">
                <a:solidFill>
                  <a:srgbClr val="FFFF00"/>
                </a:solidFill>
              </a:rPr>
              <a:t>液晶</a:t>
            </a:r>
            <a:r>
              <a:rPr lang="zh-CN" altLang="en-US" sz="2400" b="1" dirty="0" smtClean="0"/>
              <a:t>       </a:t>
            </a:r>
            <a:r>
              <a:rPr lang="zh-CN" altLang="en-US" sz="2800" b="1" dirty="0" smtClean="0"/>
              <a:t>（各向同性）液体</a:t>
            </a:r>
            <a:r>
              <a:rPr lang="zh-CN" altLang="en-US" sz="2400" b="1" dirty="0" smtClean="0"/>
              <a:t>          </a:t>
            </a:r>
            <a:r>
              <a:rPr lang="zh-CN" altLang="en-US" sz="2800" b="1" dirty="0" smtClean="0"/>
              <a:t>气体</a:t>
            </a:r>
            <a:br>
              <a:rPr lang="zh-CN" altLang="en-US" sz="2400" b="1" dirty="0" smtClean="0"/>
            </a:br>
            <a:endParaRPr lang="zh-CN" altLang="en-US" sz="2400" b="1" dirty="0" smtClean="0"/>
          </a:p>
          <a:p>
            <a:pPr eaLnBrk="1" hangingPunct="1"/>
            <a:r>
              <a:rPr lang="zh-CN" altLang="en-US" sz="2800" b="1" dirty="0" smtClean="0"/>
              <a:t>具有液晶相的物质都是有机化合物</a:t>
            </a:r>
            <a:br>
              <a:rPr lang="zh-CN" altLang="en-US" sz="2800" b="1" dirty="0" smtClean="0"/>
            </a:br>
            <a:endParaRPr lang="zh-CN" altLang="en-US" sz="2800" b="1" dirty="0" smtClean="0"/>
          </a:p>
        </p:txBody>
      </p:sp>
      <p:sp>
        <p:nvSpPr>
          <p:cNvPr id="16388" name="Line 4"/>
          <p:cNvSpPr>
            <a:spLocks noChangeShapeType="1"/>
          </p:cNvSpPr>
          <p:nvPr/>
        </p:nvSpPr>
        <p:spPr bwMode="auto">
          <a:xfrm>
            <a:off x="2362200" y="4038600"/>
            <a:ext cx="628650" cy="0"/>
          </a:xfrm>
          <a:prstGeom prst="line">
            <a:avLst/>
          </a:prstGeom>
          <a:noFill/>
          <a:ln w="38100">
            <a:solidFill>
              <a:schemeClr val="tx1"/>
            </a:solidFill>
            <a:round/>
            <a:tailEnd type="triangle" w="med" len="med"/>
          </a:ln>
        </p:spPr>
        <p:txBody>
          <a:bodyPr wrap="none"/>
          <a:lstStyle/>
          <a:p>
            <a:endParaRPr lang="zh-CN" altLang="en-US"/>
          </a:p>
        </p:txBody>
      </p:sp>
      <p:sp>
        <p:nvSpPr>
          <p:cNvPr id="16389" name="Line 5"/>
          <p:cNvSpPr>
            <a:spLocks noChangeShapeType="1"/>
          </p:cNvSpPr>
          <p:nvPr/>
        </p:nvSpPr>
        <p:spPr bwMode="auto">
          <a:xfrm flipH="1">
            <a:off x="2362200" y="4267200"/>
            <a:ext cx="533400" cy="0"/>
          </a:xfrm>
          <a:prstGeom prst="line">
            <a:avLst/>
          </a:prstGeom>
          <a:noFill/>
          <a:ln w="38100">
            <a:solidFill>
              <a:schemeClr val="tx1"/>
            </a:solidFill>
            <a:round/>
            <a:tailEnd type="triangle" w="med" len="med"/>
          </a:ln>
        </p:spPr>
        <p:txBody>
          <a:bodyPr wrap="none"/>
          <a:lstStyle/>
          <a:p>
            <a:endParaRPr lang="zh-CN" altLang="en-US"/>
          </a:p>
        </p:txBody>
      </p:sp>
      <p:sp>
        <p:nvSpPr>
          <p:cNvPr id="16390" name="Line 6"/>
          <p:cNvSpPr>
            <a:spLocks noChangeShapeType="1"/>
          </p:cNvSpPr>
          <p:nvPr/>
        </p:nvSpPr>
        <p:spPr bwMode="auto">
          <a:xfrm>
            <a:off x="3810000" y="4114800"/>
            <a:ext cx="628650" cy="0"/>
          </a:xfrm>
          <a:prstGeom prst="line">
            <a:avLst/>
          </a:prstGeom>
          <a:noFill/>
          <a:ln w="38100">
            <a:solidFill>
              <a:schemeClr val="tx1"/>
            </a:solidFill>
            <a:round/>
            <a:tailEnd type="triangle" w="med" len="med"/>
          </a:ln>
        </p:spPr>
        <p:txBody>
          <a:bodyPr wrap="none"/>
          <a:lstStyle/>
          <a:p>
            <a:endParaRPr lang="zh-CN" altLang="en-US"/>
          </a:p>
        </p:txBody>
      </p:sp>
      <p:sp>
        <p:nvSpPr>
          <p:cNvPr id="16391" name="Line 7"/>
          <p:cNvSpPr>
            <a:spLocks noChangeShapeType="1"/>
          </p:cNvSpPr>
          <p:nvPr/>
        </p:nvSpPr>
        <p:spPr bwMode="auto">
          <a:xfrm flipH="1">
            <a:off x="3886200" y="4267200"/>
            <a:ext cx="533400" cy="0"/>
          </a:xfrm>
          <a:prstGeom prst="line">
            <a:avLst/>
          </a:prstGeom>
          <a:noFill/>
          <a:ln w="38100">
            <a:solidFill>
              <a:schemeClr val="tx1"/>
            </a:solidFill>
            <a:round/>
            <a:tailEnd type="triangle" w="med" len="med"/>
          </a:ln>
        </p:spPr>
        <p:txBody>
          <a:bodyPr wrap="none"/>
          <a:lstStyle/>
          <a:p>
            <a:endParaRPr lang="zh-CN" altLang="en-US"/>
          </a:p>
        </p:txBody>
      </p:sp>
      <p:sp>
        <p:nvSpPr>
          <p:cNvPr id="16392" name="Line 8"/>
          <p:cNvSpPr>
            <a:spLocks noChangeShapeType="1"/>
          </p:cNvSpPr>
          <p:nvPr/>
        </p:nvSpPr>
        <p:spPr bwMode="auto">
          <a:xfrm>
            <a:off x="7391400" y="4114800"/>
            <a:ext cx="628650" cy="0"/>
          </a:xfrm>
          <a:prstGeom prst="line">
            <a:avLst/>
          </a:prstGeom>
          <a:noFill/>
          <a:ln w="38100">
            <a:solidFill>
              <a:schemeClr val="tx1"/>
            </a:solidFill>
            <a:round/>
            <a:tailEnd type="triangle" w="med" len="med"/>
          </a:ln>
        </p:spPr>
        <p:txBody>
          <a:bodyPr wrap="none"/>
          <a:lstStyle/>
          <a:p>
            <a:endParaRPr lang="zh-CN" altLang="en-US"/>
          </a:p>
        </p:txBody>
      </p:sp>
      <p:sp>
        <p:nvSpPr>
          <p:cNvPr id="16393" name="Line 9"/>
          <p:cNvSpPr>
            <a:spLocks noChangeShapeType="1"/>
          </p:cNvSpPr>
          <p:nvPr/>
        </p:nvSpPr>
        <p:spPr bwMode="auto">
          <a:xfrm flipH="1">
            <a:off x="7391400" y="4267200"/>
            <a:ext cx="533400" cy="0"/>
          </a:xfrm>
          <a:prstGeom prst="line">
            <a:avLst/>
          </a:prstGeom>
          <a:noFill/>
          <a:ln w="38100">
            <a:solidFill>
              <a:schemeClr val="tx1"/>
            </a:solidFill>
            <a:round/>
            <a:tailEnd type="triangle" w="med" len="med"/>
          </a:ln>
        </p:spPr>
        <p:txBody>
          <a:bodyPr wrap="none"/>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350963" y="609600"/>
            <a:ext cx="7793037" cy="1143000"/>
          </a:xfrm>
          <a:prstGeom prst="rect">
            <a:avLst/>
          </a:prstGeom>
          <a:noFill/>
          <a:ln w="9525">
            <a:noFill/>
            <a:miter lim="800000"/>
          </a:ln>
        </p:spPr>
        <p:txBody>
          <a:bodyPr anchor="b"/>
          <a:lstStyle/>
          <a:p>
            <a:pPr algn="l"/>
            <a:r>
              <a:rPr lang="en-US" altLang="zh-CN" sz="4000" dirty="0" smtClean="0">
                <a:solidFill>
                  <a:srgbClr val="FFFF00"/>
                </a:solidFill>
                <a:latin typeface="宋体" panose="02010600030101010101" pitchFamily="2" charset="-122"/>
              </a:rPr>
              <a:t>4</a:t>
            </a:r>
            <a:r>
              <a:rPr lang="zh-CN" altLang="en-US" sz="4000" dirty="0" smtClean="0">
                <a:solidFill>
                  <a:srgbClr val="FFFF00"/>
                </a:solidFill>
                <a:latin typeface="宋体" panose="02010600030101010101" pitchFamily="2" charset="-122"/>
              </a:rPr>
              <a:t>、</a:t>
            </a:r>
            <a:r>
              <a:rPr lang="zh-CN" sz="4000" dirty="0">
                <a:solidFill>
                  <a:srgbClr val="FFFF00"/>
                </a:solidFill>
                <a:latin typeface="宋体" panose="02010600030101010101" pitchFamily="2" charset="-122"/>
              </a:rPr>
              <a:t>液晶的特点</a:t>
            </a:r>
            <a:endParaRPr lang="zh-CN" sz="4000" dirty="0">
              <a:solidFill>
                <a:srgbClr val="FFFF00"/>
              </a:solidFill>
              <a:latin typeface="宋体" panose="02010600030101010101" pitchFamily="2" charset="-122"/>
            </a:endParaRPr>
          </a:p>
        </p:txBody>
      </p:sp>
      <p:graphicFrame>
        <p:nvGraphicFramePr>
          <p:cNvPr id="17411" name="Group 3"/>
          <p:cNvGraphicFramePr>
            <a:graphicFrameLocks noGrp="1"/>
          </p:cNvGraphicFramePr>
          <p:nvPr/>
        </p:nvGraphicFramePr>
        <p:xfrm>
          <a:off x="685800" y="2481263"/>
          <a:ext cx="8001000" cy="2449514"/>
        </p:xfrm>
        <a:graphic>
          <a:graphicData uri="http://schemas.openxmlformats.org/drawingml/2006/table">
            <a:tbl>
              <a:tblPr/>
              <a:tblGrid>
                <a:gridCol w="931863"/>
                <a:gridCol w="2268537"/>
                <a:gridCol w="2514600"/>
                <a:gridCol w="2286000"/>
              </a:tblGrid>
              <a:tr h="6111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1600" b="1" i="0" u="none" strike="noStrike" cap="none" normalizeH="0" baseline="0" dirty="0" smtClean="0">
                        <a:ln>
                          <a:noFill/>
                        </a:ln>
                        <a:solidFill>
                          <a:srgbClr val="990000"/>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各向同性</a:t>
                      </a:r>
                      <a:r>
                        <a:rPr kumimoji="0" lang="en-US" altLang="zh-CN"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液体</a:t>
                      </a:r>
                      <a:endPar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液晶</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晶体</a:t>
                      </a:r>
                      <a:endPar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893763">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rPr>
                        <a:t>宏观</a:t>
                      </a:r>
                      <a:endParaRPr kumimoji="0" lang="zh-CN" altLang="en-US" sz="1600" b="1" i="0" u="none" strike="noStrike" cap="none" normalizeH="0" baseline="0" dirty="0" smtClean="0">
                        <a:ln>
                          <a:noFill/>
                        </a:ln>
                        <a:solidFill>
                          <a:srgbClr val="FFFF00"/>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rPr>
                        <a:t>流动性、各向同性</a:t>
                      </a:r>
                      <a:endPar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流动性、各向异性</a:t>
                      </a:r>
                      <a:endParaRPr kumimoji="0" lang="zh-CN" altLang="en-US" sz="16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有一定形状、各向异性</a:t>
                      </a:r>
                      <a:endPar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944563">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rPr>
                        <a:t>微观</a:t>
                      </a:r>
                      <a:endParaRPr kumimoji="0" lang="zh-CN" altLang="en-US" sz="1600" b="1" i="0" u="none" strike="noStrike" cap="none" normalizeH="0" baseline="0" dirty="0" smtClean="0">
                        <a:ln>
                          <a:noFill/>
                        </a:ln>
                        <a:solidFill>
                          <a:srgbClr val="FFFF00"/>
                        </a:solidFill>
                        <a:effectLst/>
                        <a:latin typeface="Tahoma" panose="020B060403050404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rPr>
                        <a:t>位置短程序</a:t>
                      </a:r>
                      <a:endParaRPr kumimoji="0" lang="zh-CN" altLang="en-US" sz="1600" b="1" i="0" u="none" strike="noStrike" cap="none" normalizeH="0" baseline="0" dirty="0" smtClean="0">
                        <a:ln>
                          <a:noFill/>
                        </a:ln>
                        <a:solidFill>
                          <a:srgbClr val="FFFF00"/>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位置短程序、方向序</a:t>
                      </a:r>
                      <a:endParaRPr kumimoji="0" lang="zh-CN" altLang="en-US" sz="16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tab pos="3981450" algn="l"/>
                        </a:tabLst>
                      </a:pPr>
                      <a:r>
                        <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位置长程序</a:t>
                      </a:r>
                      <a:endParaRPr kumimoji="0" lang="zh-CN" altLang="en-US" sz="16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7433" name="Rectangle 25"/>
          <p:cNvSpPr>
            <a:spLocks noChangeArrowheads="1"/>
          </p:cNvSpPr>
          <p:nvPr/>
        </p:nvSpPr>
        <p:spPr bwMode="auto">
          <a:xfrm>
            <a:off x="3987800" y="1898650"/>
            <a:ext cx="877163" cy="651973"/>
          </a:xfrm>
          <a:prstGeom prst="rect">
            <a:avLst/>
          </a:prstGeom>
          <a:noFill/>
          <a:ln w="9525">
            <a:noFill/>
            <a:miter lim="800000"/>
          </a:ln>
        </p:spPr>
        <p:txBody>
          <a:bodyPr wrap="none">
            <a:spAutoFit/>
          </a:bodyPr>
          <a:lstStyle/>
          <a:p>
            <a:pPr algn="l">
              <a:lnSpc>
                <a:spcPct val="110000"/>
              </a:lnSpc>
            </a:pPr>
            <a:r>
              <a:rPr lang="zh-CN" altLang="en-US" dirty="0">
                <a:solidFill>
                  <a:srgbClr val="FFFF00"/>
                </a:solidFill>
                <a:latin typeface="Times New Roman" panose="02020603050405020304" pitchFamily="18" charset="0"/>
              </a:rPr>
              <a:t>表</a:t>
            </a:r>
            <a:r>
              <a:rPr lang="en-US" altLang="zh-CN" dirty="0">
                <a:solidFill>
                  <a:srgbClr val="FFFF00"/>
                </a:solidFill>
                <a:latin typeface="Times New Roman" panose="02020603050405020304" pitchFamily="18" charset="0"/>
              </a:rPr>
              <a:t>1</a:t>
            </a:r>
            <a:endParaRPr lang="en-US" altLang="zh-CN" dirty="0">
              <a:solidFill>
                <a:srgbClr val="FFFF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ipe(left)">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84213" y="6394450"/>
            <a:ext cx="1898650" cy="457200"/>
          </a:xfrm>
          <a:prstGeom prst="rect">
            <a:avLst/>
          </a:prstGeom>
          <a:noFill/>
          <a:ln w="9525">
            <a:noFill/>
            <a:miter lim="800000"/>
          </a:ln>
        </p:spPr>
        <p:txBody>
          <a:bodyPr wrap="none" anchor="ctr"/>
          <a:lstStyle/>
          <a:p>
            <a:endParaRPr lang="zh-CN" altLang="en-US"/>
          </a:p>
        </p:txBody>
      </p:sp>
      <p:sp>
        <p:nvSpPr>
          <p:cNvPr id="18435" name="Rectangle 3"/>
          <p:cNvSpPr>
            <a:spLocks noChangeArrowheads="1"/>
          </p:cNvSpPr>
          <p:nvPr/>
        </p:nvSpPr>
        <p:spPr bwMode="auto">
          <a:xfrm>
            <a:off x="3146425" y="6394450"/>
            <a:ext cx="2813050" cy="457200"/>
          </a:xfrm>
          <a:prstGeom prst="rect">
            <a:avLst/>
          </a:prstGeom>
          <a:noFill/>
          <a:ln w="9525">
            <a:noFill/>
            <a:miter lim="800000"/>
          </a:ln>
        </p:spPr>
        <p:txBody>
          <a:bodyPr wrap="none" anchor="ctr"/>
          <a:lstStyle/>
          <a:p>
            <a:endParaRPr lang="zh-CN" altLang="en-US"/>
          </a:p>
        </p:txBody>
      </p:sp>
      <p:sp>
        <p:nvSpPr>
          <p:cNvPr id="18436" name="Rectangle 4"/>
          <p:cNvSpPr>
            <a:spLocks noChangeArrowheads="1"/>
          </p:cNvSpPr>
          <p:nvPr/>
        </p:nvSpPr>
        <p:spPr bwMode="auto">
          <a:xfrm>
            <a:off x="3146425" y="6394450"/>
            <a:ext cx="2813050" cy="457200"/>
          </a:xfrm>
          <a:prstGeom prst="rect">
            <a:avLst/>
          </a:prstGeom>
          <a:noFill/>
          <a:ln w="9525">
            <a:noFill/>
            <a:miter lim="800000"/>
          </a:ln>
        </p:spPr>
        <p:txBody>
          <a:bodyPr wrap="none" anchor="ctr"/>
          <a:lstStyle/>
          <a:p>
            <a:endParaRPr lang="zh-CN" altLang="en-US"/>
          </a:p>
        </p:txBody>
      </p:sp>
      <p:sp>
        <p:nvSpPr>
          <p:cNvPr id="18437" name="Line 5"/>
          <p:cNvSpPr>
            <a:spLocks noChangeShapeType="1"/>
          </p:cNvSpPr>
          <p:nvPr/>
        </p:nvSpPr>
        <p:spPr bwMode="auto">
          <a:xfrm>
            <a:off x="142875" y="5711825"/>
            <a:ext cx="8874125" cy="0"/>
          </a:xfrm>
          <a:prstGeom prst="line">
            <a:avLst/>
          </a:prstGeom>
          <a:noFill/>
          <a:ln w="50800">
            <a:solidFill>
              <a:srgbClr val="FFFFFF"/>
            </a:solidFill>
            <a:round/>
            <a:tailEnd type="stealth" w="med" len="lg"/>
          </a:ln>
        </p:spPr>
        <p:txBody>
          <a:bodyPr wrap="none" anchor="ctr"/>
          <a:lstStyle/>
          <a:p>
            <a:endParaRPr lang="zh-CN" altLang="en-US"/>
          </a:p>
        </p:txBody>
      </p:sp>
      <p:sp>
        <p:nvSpPr>
          <p:cNvPr id="18438" name="Line 6"/>
          <p:cNvSpPr>
            <a:spLocks noChangeShapeType="1"/>
          </p:cNvSpPr>
          <p:nvPr/>
        </p:nvSpPr>
        <p:spPr bwMode="auto">
          <a:xfrm flipV="1">
            <a:off x="3065463" y="5267325"/>
            <a:ext cx="0" cy="835025"/>
          </a:xfrm>
          <a:prstGeom prst="line">
            <a:avLst/>
          </a:prstGeom>
          <a:noFill/>
          <a:ln w="50800">
            <a:solidFill>
              <a:srgbClr val="FFFFFF"/>
            </a:solidFill>
            <a:round/>
          </a:ln>
        </p:spPr>
        <p:txBody>
          <a:bodyPr wrap="none" anchor="ctr"/>
          <a:lstStyle/>
          <a:p>
            <a:endParaRPr lang="zh-CN" altLang="en-US"/>
          </a:p>
        </p:txBody>
      </p:sp>
      <p:sp>
        <p:nvSpPr>
          <p:cNvPr id="18439" name="Line 7"/>
          <p:cNvSpPr>
            <a:spLocks noChangeShapeType="1"/>
          </p:cNvSpPr>
          <p:nvPr/>
        </p:nvSpPr>
        <p:spPr bwMode="auto">
          <a:xfrm flipV="1">
            <a:off x="6372225" y="5305425"/>
            <a:ext cx="0" cy="835025"/>
          </a:xfrm>
          <a:prstGeom prst="line">
            <a:avLst/>
          </a:prstGeom>
          <a:noFill/>
          <a:ln w="50800">
            <a:solidFill>
              <a:srgbClr val="FFFFFF"/>
            </a:solidFill>
            <a:round/>
          </a:ln>
        </p:spPr>
        <p:txBody>
          <a:bodyPr wrap="none" anchor="ctr"/>
          <a:lstStyle/>
          <a:p>
            <a:endParaRPr lang="zh-CN" altLang="en-US"/>
          </a:p>
        </p:txBody>
      </p:sp>
      <p:sp>
        <p:nvSpPr>
          <p:cNvPr id="18440" name="Rectangle 8"/>
          <p:cNvSpPr>
            <a:spLocks noChangeArrowheads="1"/>
          </p:cNvSpPr>
          <p:nvPr/>
        </p:nvSpPr>
        <p:spPr bwMode="auto">
          <a:xfrm>
            <a:off x="3392488" y="6181725"/>
            <a:ext cx="2192337" cy="641350"/>
          </a:xfrm>
          <a:prstGeom prst="rect">
            <a:avLst/>
          </a:prstGeom>
          <a:noFill/>
          <a:ln w="9525">
            <a:noFill/>
            <a:miter lim="800000"/>
          </a:ln>
        </p:spPr>
        <p:txBody>
          <a:bodyPr lIns="92075" tIns="46038" rIns="92075" bIns="46038">
            <a:spAutoFit/>
          </a:bodyPr>
          <a:lstStyle/>
          <a:p>
            <a:pPr algn="l" eaLnBrk="0" hangingPunct="0"/>
            <a:r>
              <a:rPr lang="zh-CN" sz="3600" i="1">
                <a:solidFill>
                  <a:srgbClr val="FFFFFF"/>
                </a:solidFill>
                <a:latin typeface="Arial" panose="020B0604020202020204" pitchFamily="34" charset="0"/>
              </a:rPr>
              <a:t>温      度</a:t>
            </a:r>
            <a:endParaRPr lang="zh-TW" sz="3600" i="1">
              <a:solidFill>
                <a:srgbClr val="FFFFFF"/>
              </a:solidFill>
              <a:latin typeface="Arial" panose="020B0604020202020204" pitchFamily="34" charset="0"/>
            </a:endParaRPr>
          </a:p>
        </p:txBody>
      </p:sp>
      <p:sp>
        <p:nvSpPr>
          <p:cNvPr id="18441" name="Rectangle 9"/>
          <p:cNvSpPr>
            <a:spLocks noChangeArrowheads="1"/>
          </p:cNvSpPr>
          <p:nvPr/>
        </p:nvSpPr>
        <p:spPr bwMode="auto">
          <a:xfrm>
            <a:off x="1143000" y="5708650"/>
            <a:ext cx="7177088" cy="519113"/>
          </a:xfrm>
          <a:prstGeom prst="rect">
            <a:avLst/>
          </a:prstGeom>
          <a:noFill/>
          <a:ln w="9525">
            <a:noFill/>
            <a:miter lim="800000"/>
          </a:ln>
        </p:spPr>
        <p:txBody>
          <a:bodyPr wrap="none" lIns="92075" tIns="46038" rIns="92075" bIns="46038">
            <a:spAutoFit/>
          </a:bodyPr>
          <a:lstStyle/>
          <a:p>
            <a:pPr algn="l" eaLnBrk="0" hangingPunct="0"/>
            <a:r>
              <a:rPr lang="zh-CN" altLang="zh-CN" sz="2600" dirty="0">
                <a:solidFill>
                  <a:schemeClr val="hlink"/>
                </a:solidFill>
                <a:latin typeface="楷体_GB2312" pitchFamily="49" charset="-122"/>
                <a:ea typeface="楷体_GB2312" pitchFamily="49" charset="-122"/>
              </a:rPr>
              <a:t>   </a:t>
            </a:r>
            <a:r>
              <a:rPr lang="zh-CN" sz="2600" dirty="0">
                <a:latin typeface="宋体" panose="02010600030101010101" pitchFamily="2" charset="-122"/>
              </a:rPr>
              <a:t>晶体 </a:t>
            </a:r>
            <a:r>
              <a:rPr lang="zh-CN" sz="2600" dirty="0">
                <a:solidFill>
                  <a:schemeClr val="hlink"/>
                </a:solidFill>
                <a:latin typeface="宋体" panose="02010600030101010101" pitchFamily="2" charset="-122"/>
              </a:rPr>
              <a:t>       </a:t>
            </a:r>
            <a:r>
              <a:rPr lang="zh-CN" sz="2600" dirty="0">
                <a:latin typeface="宋体" panose="02010600030101010101" pitchFamily="2" charset="-122"/>
              </a:rPr>
              <a:t>向列相液晶 </a:t>
            </a:r>
            <a:r>
              <a:rPr lang="zh-CN" sz="2600" dirty="0">
                <a:solidFill>
                  <a:schemeClr val="hlink"/>
                </a:solidFill>
                <a:latin typeface="宋体" panose="02010600030101010101" pitchFamily="2" charset="-122"/>
              </a:rPr>
              <a:t>     </a:t>
            </a:r>
            <a:r>
              <a:rPr lang="zh-CN" sz="2600" dirty="0">
                <a:latin typeface="宋体" panose="02010600030101010101" pitchFamily="2" charset="-122"/>
              </a:rPr>
              <a:t>各向同性</a:t>
            </a:r>
            <a:r>
              <a:rPr lang="zh-CN" sz="2600" dirty="0">
                <a:latin typeface="楷体_GB2312" pitchFamily="49" charset="-122"/>
                <a:ea typeface="楷体_GB2312" pitchFamily="49" charset="-122"/>
              </a:rPr>
              <a:t>相</a:t>
            </a:r>
            <a:r>
              <a:rPr lang="zh-CN" sz="2800" b="0" dirty="0">
                <a:latin typeface="楷体_GB2312" pitchFamily="49" charset="-122"/>
                <a:ea typeface="楷体_GB2312" pitchFamily="49" charset="-122"/>
              </a:rPr>
              <a:t> </a:t>
            </a:r>
            <a:endParaRPr lang="en-US" sz="2800" b="0" dirty="0">
              <a:latin typeface="楷体_GB2312" pitchFamily="49" charset="-122"/>
              <a:ea typeface="楷体_GB2312" pitchFamily="49" charset="-122"/>
            </a:endParaRPr>
          </a:p>
        </p:txBody>
      </p:sp>
      <p:sp>
        <p:nvSpPr>
          <p:cNvPr id="18442" name="Text Box 10"/>
          <p:cNvSpPr txBox="1">
            <a:spLocks noChangeArrowheads="1"/>
          </p:cNvSpPr>
          <p:nvPr/>
        </p:nvSpPr>
        <p:spPr bwMode="auto">
          <a:xfrm>
            <a:off x="2819400" y="990600"/>
            <a:ext cx="3200400" cy="641350"/>
          </a:xfrm>
          <a:prstGeom prst="rect">
            <a:avLst/>
          </a:prstGeom>
          <a:noFill/>
          <a:ln w="9525">
            <a:noFill/>
            <a:miter lim="800000"/>
          </a:ln>
        </p:spPr>
        <p:txBody>
          <a:bodyPr>
            <a:spAutoFit/>
          </a:bodyPr>
          <a:lstStyle/>
          <a:p>
            <a:pPr eaLnBrk="0" hangingPunct="0">
              <a:spcBef>
                <a:spcPct val="50000"/>
              </a:spcBef>
            </a:pPr>
            <a:r>
              <a:rPr lang="zh-CN" sz="3600" dirty="0">
                <a:latin typeface="Arial" panose="020B0604020202020204" pitchFamily="34" charset="0"/>
              </a:rPr>
              <a:t>液   晶   相</a:t>
            </a:r>
            <a:endParaRPr lang="en-US" sz="3600" dirty="0">
              <a:latin typeface="Arial" panose="020B0604020202020204" pitchFamily="34" charset="0"/>
            </a:endParaRPr>
          </a:p>
        </p:txBody>
      </p:sp>
      <p:pic>
        <p:nvPicPr>
          <p:cNvPr id="18443" name="Picture 11" descr="11"/>
          <p:cNvPicPr>
            <a:picLocks noChangeAspect="1" noChangeArrowheads="1"/>
          </p:cNvPicPr>
          <p:nvPr/>
        </p:nvPicPr>
        <p:blipFill>
          <a:blip r:embed="rId1" cstate="print"/>
          <a:srcRect/>
          <a:stretch>
            <a:fillRect/>
          </a:stretch>
        </p:blipFill>
        <p:spPr bwMode="auto">
          <a:xfrm>
            <a:off x="1066800" y="2127250"/>
            <a:ext cx="7181850" cy="3462338"/>
          </a:xfrm>
          <a:prstGeom prst="rect">
            <a:avLst/>
          </a:prstGeom>
          <a:noFill/>
          <a:ln w="9525">
            <a:noFill/>
            <a:miter lim="800000"/>
            <a:headEnd/>
            <a:tailEnd/>
          </a:ln>
        </p:spPr>
      </p:pic>
      <p:sp>
        <p:nvSpPr>
          <p:cNvPr id="18444" name="Rectangle 12"/>
          <p:cNvSpPr>
            <a:spLocks noChangeArrowheads="1"/>
          </p:cNvSpPr>
          <p:nvPr/>
        </p:nvSpPr>
        <p:spPr bwMode="auto">
          <a:xfrm>
            <a:off x="4114800" y="6242050"/>
            <a:ext cx="1066800" cy="493713"/>
          </a:xfrm>
          <a:prstGeom prst="rect">
            <a:avLst/>
          </a:prstGeom>
          <a:noFill/>
          <a:ln w="9525">
            <a:noFill/>
            <a:miter lim="800000"/>
          </a:ln>
        </p:spPr>
        <p:txBody>
          <a:bodyPr anchor="b">
            <a:spAutoFit/>
          </a:bodyPr>
          <a:lstStyle/>
          <a:p>
            <a:pPr>
              <a:lnSpc>
                <a:spcPct val="110000"/>
              </a:lnSpc>
            </a:pPr>
            <a:r>
              <a:rPr lang="zh-CN" altLang="en-US">
                <a:solidFill>
                  <a:srgbClr val="4134EE"/>
                </a:solidFill>
                <a:latin typeface="Times New Roman" panose="02020603050405020304" pitchFamily="18" charset="0"/>
              </a:rPr>
              <a:t>图</a:t>
            </a:r>
            <a:r>
              <a:rPr lang="en-US" altLang="zh-CN">
                <a:solidFill>
                  <a:srgbClr val="4134EE"/>
                </a:solidFill>
                <a:latin typeface="Times New Roman" panose="02020603050405020304" pitchFamily="18" charset="0"/>
              </a:rPr>
              <a:t>1</a:t>
            </a:r>
            <a:endParaRPr lang="en-US" altLang="zh-CN">
              <a:solidFill>
                <a:srgbClr val="4134EE"/>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143250" y="3281363"/>
            <a:ext cx="1066800" cy="533400"/>
          </a:xfrm>
          <a:prstGeom prst="rect">
            <a:avLst/>
          </a:prstGeom>
          <a:noFill/>
          <a:ln w="9525">
            <a:noFill/>
            <a:miter lim="800000"/>
          </a:ln>
        </p:spPr>
        <p:txBody>
          <a:bodyPr anchor="b"/>
          <a:lstStyle/>
          <a:p>
            <a:pPr algn="l"/>
            <a:r>
              <a:rPr lang="zh-CN" altLang="en-US" sz="2000" dirty="0">
                <a:solidFill>
                  <a:srgbClr val="FFFF00"/>
                </a:solidFill>
                <a:latin typeface="宋体" panose="02010600030101010101" pitchFamily="2" charset="-122"/>
              </a:rPr>
              <a:t>加电场</a:t>
            </a:r>
            <a:endParaRPr lang="zh-CN" altLang="en-US" sz="2000" dirty="0">
              <a:solidFill>
                <a:srgbClr val="FFFF00"/>
              </a:solidFill>
              <a:latin typeface="宋体" panose="02010600030101010101" pitchFamily="2" charset="-122"/>
            </a:endParaRPr>
          </a:p>
        </p:txBody>
      </p:sp>
      <p:sp>
        <p:nvSpPr>
          <p:cNvPr id="11267" name="Rectangle 3"/>
          <p:cNvSpPr>
            <a:spLocks noChangeArrowheads="1"/>
          </p:cNvSpPr>
          <p:nvPr/>
        </p:nvSpPr>
        <p:spPr bwMode="auto">
          <a:xfrm>
            <a:off x="1295400" y="1143000"/>
            <a:ext cx="5029200" cy="707886"/>
          </a:xfrm>
          <a:prstGeom prst="rect">
            <a:avLst/>
          </a:prstGeom>
          <a:noFill/>
          <a:ln w="9525">
            <a:noFill/>
            <a:miter lim="800000"/>
          </a:ln>
        </p:spPr>
        <p:txBody>
          <a:bodyPr>
            <a:spAutoFit/>
          </a:bodyPr>
          <a:lstStyle/>
          <a:p>
            <a:pPr algn="l">
              <a:spcBef>
                <a:spcPct val="20000"/>
              </a:spcBef>
            </a:pPr>
            <a:r>
              <a:rPr lang="zh-CN" sz="4000" dirty="0" smtClean="0">
                <a:solidFill>
                  <a:srgbClr val="FFFF00"/>
                </a:solidFill>
                <a:latin typeface="宋体" panose="02010600030101010101" pitchFamily="2" charset="-122"/>
              </a:rPr>
              <a:t>液晶显示</a:t>
            </a:r>
            <a:r>
              <a:rPr lang="zh-CN" sz="4000" dirty="0">
                <a:solidFill>
                  <a:srgbClr val="FFFF00"/>
                </a:solidFill>
                <a:latin typeface="宋体" panose="02010600030101010101" pitchFamily="2" charset="-122"/>
              </a:rPr>
              <a:t>的原理</a:t>
            </a:r>
            <a:endParaRPr lang="zh-CN" sz="4000" dirty="0">
              <a:solidFill>
                <a:srgbClr val="FFFF00"/>
              </a:solidFill>
              <a:latin typeface="宋体" panose="02010600030101010101" pitchFamily="2" charset="-122"/>
            </a:endParaRPr>
          </a:p>
        </p:txBody>
      </p:sp>
      <p:sp>
        <p:nvSpPr>
          <p:cNvPr id="11268" name="Rectangle 4"/>
          <p:cNvSpPr>
            <a:spLocks noChangeArrowheads="1"/>
          </p:cNvSpPr>
          <p:nvPr/>
        </p:nvSpPr>
        <p:spPr bwMode="auto">
          <a:xfrm>
            <a:off x="942975" y="2209800"/>
            <a:ext cx="1905000" cy="533400"/>
          </a:xfrm>
          <a:prstGeom prst="rect">
            <a:avLst/>
          </a:prstGeom>
          <a:solidFill>
            <a:schemeClr val="accent1"/>
          </a:solidFill>
          <a:ln w="9525">
            <a:solidFill>
              <a:schemeClr val="tx1"/>
            </a:solidFill>
            <a:miter lim="800000"/>
          </a:ln>
        </p:spPr>
        <p:txBody>
          <a:bodyPr wrap="none" anchor="ctr"/>
          <a:lstStyle/>
          <a:p>
            <a:pPr>
              <a:spcBef>
                <a:spcPct val="20000"/>
              </a:spcBef>
            </a:pPr>
            <a:r>
              <a:rPr lang="zh-CN" altLang="en-US" sz="2000" dirty="0">
                <a:solidFill>
                  <a:srgbClr val="FF0000"/>
                </a:solidFill>
                <a:latin typeface="Times New Roman" panose="02020603050405020304" pitchFamily="18" charset="0"/>
              </a:rPr>
              <a:t>基片的表面处理</a:t>
            </a:r>
            <a:endParaRPr lang="zh-CN" altLang="en-US" sz="2000" dirty="0">
              <a:solidFill>
                <a:srgbClr val="FF0000"/>
              </a:solidFill>
              <a:latin typeface="Times New Roman" panose="02020603050405020304" pitchFamily="18" charset="0"/>
            </a:endParaRPr>
          </a:p>
        </p:txBody>
      </p:sp>
      <p:sp>
        <p:nvSpPr>
          <p:cNvPr id="11269" name="Rectangle 5"/>
          <p:cNvSpPr>
            <a:spLocks noChangeArrowheads="1"/>
          </p:cNvSpPr>
          <p:nvPr/>
        </p:nvSpPr>
        <p:spPr bwMode="auto">
          <a:xfrm>
            <a:off x="571500" y="3429000"/>
            <a:ext cx="2505075" cy="733425"/>
          </a:xfrm>
          <a:prstGeom prst="rect">
            <a:avLst/>
          </a:prstGeom>
          <a:solidFill>
            <a:schemeClr val="accent1"/>
          </a:solidFill>
          <a:ln w="9525">
            <a:solidFill>
              <a:schemeClr val="tx1"/>
            </a:solidFill>
            <a:miter lim="800000"/>
          </a:ln>
        </p:spPr>
        <p:txBody>
          <a:bodyPr wrap="none" anchor="ctr"/>
          <a:lstStyle/>
          <a:p>
            <a:pPr>
              <a:spcBef>
                <a:spcPct val="20000"/>
              </a:spcBef>
            </a:pPr>
            <a:r>
              <a:rPr lang="zh-CN" altLang="en-US" sz="2000" dirty="0">
                <a:solidFill>
                  <a:srgbClr val="FF0000"/>
                </a:solidFill>
                <a:latin typeface="Times New Roman" panose="02020603050405020304" pitchFamily="18" charset="0"/>
              </a:rPr>
              <a:t>液晶分子呈有序排列</a:t>
            </a:r>
            <a:endParaRPr lang="zh-CN" altLang="en-US" sz="2000" dirty="0">
              <a:solidFill>
                <a:srgbClr val="FF0000"/>
              </a:solidFill>
              <a:latin typeface="Times New Roman" panose="02020603050405020304" pitchFamily="18" charset="0"/>
            </a:endParaRPr>
          </a:p>
          <a:p>
            <a:pPr>
              <a:spcBef>
                <a:spcPct val="20000"/>
              </a:spcBef>
            </a:pPr>
            <a:r>
              <a:rPr lang="zh-CN" altLang="en-US" sz="2000" dirty="0">
                <a:solidFill>
                  <a:srgbClr val="FF0000"/>
                </a:solidFill>
                <a:latin typeface="Times New Roman" panose="02020603050405020304" pitchFamily="18" charset="0"/>
              </a:rPr>
              <a:t>有一定的光学状态</a:t>
            </a:r>
            <a:endParaRPr lang="zh-CN" altLang="en-US" sz="2000" dirty="0">
              <a:solidFill>
                <a:srgbClr val="FF0000"/>
              </a:solidFill>
              <a:latin typeface="Times New Roman" panose="02020603050405020304" pitchFamily="18" charset="0"/>
            </a:endParaRPr>
          </a:p>
        </p:txBody>
      </p:sp>
      <p:sp>
        <p:nvSpPr>
          <p:cNvPr id="11270" name="Rectangle 6"/>
          <p:cNvSpPr>
            <a:spLocks noChangeArrowheads="1"/>
          </p:cNvSpPr>
          <p:nvPr/>
        </p:nvSpPr>
        <p:spPr bwMode="auto">
          <a:xfrm>
            <a:off x="4159250" y="3457575"/>
            <a:ext cx="1803400" cy="666750"/>
          </a:xfrm>
          <a:prstGeom prst="rect">
            <a:avLst/>
          </a:prstGeom>
          <a:solidFill>
            <a:schemeClr val="accent1"/>
          </a:solidFill>
          <a:ln w="9525">
            <a:solidFill>
              <a:schemeClr val="tx1"/>
            </a:solidFill>
            <a:miter lim="800000"/>
          </a:ln>
        </p:spPr>
        <p:txBody>
          <a:bodyPr wrap="none" anchor="ctr"/>
          <a:lstStyle/>
          <a:p>
            <a:pPr>
              <a:spcBef>
                <a:spcPct val="20000"/>
              </a:spcBef>
            </a:pPr>
            <a:r>
              <a:rPr lang="zh-CN" altLang="en-US" sz="2000" dirty="0">
                <a:solidFill>
                  <a:srgbClr val="FF0000"/>
                </a:solidFill>
                <a:latin typeface="Times New Roman" panose="02020603050405020304" pitchFamily="18" charset="0"/>
              </a:rPr>
              <a:t>液晶分子排列</a:t>
            </a:r>
            <a:endParaRPr lang="zh-CN" altLang="en-US" sz="2000" dirty="0">
              <a:solidFill>
                <a:srgbClr val="FF0000"/>
              </a:solidFill>
              <a:latin typeface="Times New Roman" panose="02020603050405020304" pitchFamily="18" charset="0"/>
            </a:endParaRPr>
          </a:p>
          <a:p>
            <a:pPr>
              <a:spcBef>
                <a:spcPct val="20000"/>
              </a:spcBef>
            </a:pPr>
            <a:r>
              <a:rPr lang="zh-CN" altLang="en-US" sz="2000" dirty="0">
                <a:solidFill>
                  <a:srgbClr val="FF0000"/>
                </a:solidFill>
                <a:latin typeface="Times New Roman" panose="02020603050405020304" pitchFamily="18" charset="0"/>
              </a:rPr>
              <a:t>发生变化</a:t>
            </a:r>
            <a:endParaRPr lang="zh-CN" altLang="en-US" sz="2000" dirty="0">
              <a:solidFill>
                <a:srgbClr val="FF0000"/>
              </a:solidFill>
              <a:latin typeface="Times New Roman" panose="02020603050405020304" pitchFamily="18" charset="0"/>
            </a:endParaRPr>
          </a:p>
        </p:txBody>
      </p:sp>
      <p:sp>
        <p:nvSpPr>
          <p:cNvPr id="11271" name="Rectangle 7"/>
          <p:cNvSpPr>
            <a:spLocks noChangeArrowheads="1"/>
          </p:cNvSpPr>
          <p:nvPr/>
        </p:nvSpPr>
        <p:spPr bwMode="auto">
          <a:xfrm>
            <a:off x="6561138" y="3424238"/>
            <a:ext cx="2115318" cy="666750"/>
          </a:xfrm>
          <a:prstGeom prst="rect">
            <a:avLst/>
          </a:prstGeom>
          <a:solidFill>
            <a:schemeClr val="accent1"/>
          </a:solidFill>
          <a:ln w="9525">
            <a:solidFill>
              <a:schemeClr val="tx1"/>
            </a:solidFill>
            <a:miter lim="800000"/>
          </a:ln>
        </p:spPr>
        <p:txBody>
          <a:bodyPr wrap="none" anchor="ctr"/>
          <a:lstStyle/>
          <a:p>
            <a:pPr>
              <a:spcBef>
                <a:spcPct val="20000"/>
              </a:spcBef>
            </a:pPr>
            <a:r>
              <a:rPr lang="zh-CN" altLang="en-US" sz="2000" dirty="0">
                <a:solidFill>
                  <a:srgbClr val="FF0000"/>
                </a:solidFill>
                <a:latin typeface="Times New Roman" panose="02020603050405020304" pitchFamily="18" charset="0"/>
              </a:rPr>
              <a:t>光学状态发生变化</a:t>
            </a:r>
            <a:endParaRPr lang="zh-CN" altLang="en-US" sz="2000" dirty="0">
              <a:solidFill>
                <a:srgbClr val="FF0000"/>
              </a:solidFill>
              <a:latin typeface="Times New Roman" panose="02020603050405020304" pitchFamily="18" charset="0"/>
            </a:endParaRPr>
          </a:p>
        </p:txBody>
      </p:sp>
      <p:sp>
        <p:nvSpPr>
          <p:cNvPr id="11272" name="Rectangle 8"/>
          <p:cNvSpPr>
            <a:spLocks noChangeArrowheads="1"/>
          </p:cNvSpPr>
          <p:nvPr/>
        </p:nvSpPr>
        <p:spPr bwMode="auto">
          <a:xfrm>
            <a:off x="6003925" y="4795838"/>
            <a:ext cx="2606675" cy="533400"/>
          </a:xfrm>
          <a:prstGeom prst="rect">
            <a:avLst/>
          </a:prstGeom>
          <a:solidFill>
            <a:schemeClr val="accent1"/>
          </a:solidFill>
          <a:ln w="9525">
            <a:solidFill>
              <a:schemeClr val="tx1"/>
            </a:solidFill>
            <a:miter lim="800000"/>
          </a:ln>
        </p:spPr>
        <p:txBody>
          <a:bodyPr wrap="none" anchor="ctr"/>
          <a:lstStyle/>
          <a:p>
            <a:pPr>
              <a:spcBef>
                <a:spcPct val="20000"/>
              </a:spcBef>
            </a:pPr>
            <a:r>
              <a:rPr lang="zh-CN" altLang="en-US" sz="2000" dirty="0">
                <a:solidFill>
                  <a:srgbClr val="FF0000"/>
                </a:solidFill>
                <a:latin typeface="Times New Roman" panose="02020603050405020304" pitchFamily="18" charset="0"/>
              </a:rPr>
              <a:t>产生对比度→显示</a:t>
            </a:r>
            <a:endParaRPr lang="zh-CN" altLang="en-US" sz="2000" dirty="0">
              <a:solidFill>
                <a:srgbClr val="FF0000"/>
              </a:solidFill>
              <a:latin typeface="Times New Roman" panose="02020603050405020304" pitchFamily="18" charset="0"/>
            </a:endParaRPr>
          </a:p>
        </p:txBody>
      </p:sp>
      <p:sp>
        <p:nvSpPr>
          <p:cNvPr id="11273" name="Line 9"/>
          <p:cNvSpPr>
            <a:spLocks noChangeShapeType="1"/>
          </p:cNvSpPr>
          <p:nvPr/>
        </p:nvSpPr>
        <p:spPr bwMode="auto">
          <a:xfrm>
            <a:off x="7448550" y="4181475"/>
            <a:ext cx="0" cy="533400"/>
          </a:xfrm>
          <a:prstGeom prst="line">
            <a:avLst/>
          </a:prstGeom>
          <a:noFill/>
          <a:ln w="28575">
            <a:solidFill>
              <a:schemeClr val="tx1"/>
            </a:solidFill>
            <a:round/>
            <a:tailEnd type="triangle" w="med" len="med"/>
          </a:ln>
        </p:spPr>
        <p:txBody>
          <a:bodyPr wrap="none"/>
          <a:lstStyle/>
          <a:p>
            <a:endParaRPr lang="zh-CN" altLang="en-US"/>
          </a:p>
        </p:txBody>
      </p:sp>
      <p:sp>
        <p:nvSpPr>
          <p:cNvPr id="11274" name="Line 10"/>
          <p:cNvSpPr>
            <a:spLocks noChangeShapeType="1"/>
          </p:cNvSpPr>
          <p:nvPr/>
        </p:nvSpPr>
        <p:spPr bwMode="auto">
          <a:xfrm>
            <a:off x="6024563" y="3776663"/>
            <a:ext cx="457200" cy="0"/>
          </a:xfrm>
          <a:prstGeom prst="line">
            <a:avLst/>
          </a:prstGeom>
          <a:noFill/>
          <a:ln w="28575">
            <a:solidFill>
              <a:schemeClr val="tx1"/>
            </a:solidFill>
            <a:round/>
            <a:tailEnd type="triangle" w="med" len="med"/>
          </a:ln>
        </p:spPr>
        <p:txBody>
          <a:bodyPr wrap="none"/>
          <a:lstStyle/>
          <a:p>
            <a:endParaRPr lang="zh-CN" altLang="en-US"/>
          </a:p>
        </p:txBody>
      </p:sp>
      <p:sp>
        <p:nvSpPr>
          <p:cNvPr id="11275" name="Line 11"/>
          <p:cNvSpPr>
            <a:spLocks noChangeShapeType="1"/>
          </p:cNvSpPr>
          <p:nvPr/>
        </p:nvSpPr>
        <p:spPr bwMode="auto">
          <a:xfrm>
            <a:off x="3186113" y="3814763"/>
            <a:ext cx="914400" cy="0"/>
          </a:xfrm>
          <a:prstGeom prst="line">
            <a:avLst/>
          </a:prstGeom>
          <a:noFill/>
          <a:ln w="28575">
            <a:solidFill>
              <a:schemeClr val="tx1"/>
            </a:solidFill>
            <a:round/>
            <a:tailEnd type="triangle" w="med" len="med"/>
          </a:ln>
        </p:spPr>
        <p:txBody>
          <a:bodyPr wrap="none"/>
          <a:lstStyle/>
          <a:p>
            <a:endParaRPr lang="zh-CN" altLang="en-US"/>
          </a:p>
        </p:txBody>
      </p:sp>
      <p:sp>
        <p:nvSpPr>
          <p:cNvPr id="11276" name="Line 12"/>
          <p:cNvSpPr>
            <a:spLocks noChangeShapeType="1"/>
          </p:cNvSpPr>
          <p:nvPr/>
        </p:nvSpPr>
        <p:spPr bwMode="auto">
          <a:xfrm>
            <a:off x="1928813" y="2824163"/>
            <a:ext cx="0" cy="457200"/>
          </a:xfrm>
          <a:prstGeom prst="line">
            <a:avLst/>
          </a:prstGeom>
          <a:noFill/>
          <a:ln w="28575">
            <a:solidFill>
              <a:schemeClr val="tx1"/>
            </a:solidFill>
            <a:round/>
            <a:tailEnd type="triangle" w="med" len="med"/>
          </a:ln>
        </p:spPr>
        <p:txBody>
          <a:bodyPr wrap="none"/>
          <a:lstStyle/>
          <a:p>
            <a:endParaRPr lang="zh-CN" altLang="en-US"/>
          </a:p>
        </p:txBody>
      </p:sp>
      <p:sp>
        <p:nvSpPr>
          <p:cNvPr id="11277" name="Line 13"/>
          <p:cNvSpPr>
            <a:spLocks noChangeShapeType="1"/>
          </p:cNvSpPr>
          <p:nvPr/>
        </p:nvSpPr>
        <p:spPr bwMode="auto">
          <a:xfrm flipV="1">
            <a:off x="2005013" y="4271963"/>
            <a:ext cx="0" cy="838200"/>
          </a:xfrm>
          <a:prstGeom prst="line">
            <a:avLst/>
          </a:prstGeom>
          <a:noFill/>
          <a:ln w="28575">
            <a:solidFill>
              <a:schemeClr val="tx1"/>
            </a:solidFill>
            <a:round/>
            <a:tailEnd type="triangle" w="med" len="med"/>
          </a:ln>
        </p:spPr>
        <p:txBody>
          <a:bodyPr wrap="none"/>
          <a:lstStyle/>
          <a:p>
            <a:endParaRPr lang="zh-CN" altLang="en-US"/>
          </a:p>
        </p:txBody>
      </p:sp>
      <p:sp>
        <p:nvSpPr>
          <p:cNvPr id="11278" name="Line 14"/>
          <p:cNvSpPr>
            <a:spLocks noChangeShapeType="1"/>
          </p:cNvSpPr>
          <p:nvPr/>
        </p:nvSpPr>
        <p:spPr bwMode="auto">
          <a:xfrm flipV="1">
            <a:off x="2005012" y="5085184"/>
            <a:ext cx="3935139" cy="24979"/>
          </a:xfrm>
          <a:prstGeom prst="line">
            <a:avLst/>
          </a:prstGeom>
          <a:noFill/>
          <a:ln w="28575">
            <a:solidFill>
              <a:schemeClr val="tx1"/>
            </a:solidFill>
            <a:round/>
          </a:ln>
        </p:spPr>
        <p:txBody>
          <a:bodyPr wrap="none"/>
          <a:lstStyle/>
          <a:p>
            <a:endParaRPr lang="zh-CN" altLang="en-US"/>
          </a:p>
        </p:txBody>
      </p:sp>
      <p:sp>
        <p:nvSpPr>
          <p:cNvPr id="11279" name="Rectangle 15"/>
          <p:cNvSpPr>
            <a:spLocks noChangeArrowheads="1"/>
          </p:cNvSpPr>
          <p:nvPr/>
        </p:nvSpPr>
        <p:spPr bwMode="auto">
          <a:xfrm>
            <a:off x="3600450" y="4676775"/>
            <a:ext cx="1206500" cy="396875"/>
          </a:xfrm>
          <a:prstGeom prst="rect">
            <a:avLst/>
          </a:prstGeom>
          <a:noFill/>
          <a:ln w="9525">
            <a:noFill/>
            <a:miter lim="800000"/>
          </a:ln>
          <a:effectLst/>
        </p:spPr>
        <p:txBody>
          <a:bodyPr wrap="none">
            <a:spAutoFit/>
          </a:bodyPr>
          <a:lstStyle/>
          <a:p>
            <a:pPr>
              <a:spcBef>
                <a:spcPct val="20000"/>
              </a:spcBef>
              <a:defRPr/>
            </a:pPr>
            <a:r>
              <a:rPr lang="zh-CN" altLang="en-US" sz="2000" dirty="0">
                <a:effectLst>
                  <a:outerShdw blurRad="38100" dist="38100" dir="2700000" algn="tl">
                    <a:srgbClr val="C0C0C0"/>
                  </a:outerShdw>
                </a:effectLst>
                <a:latin typeface="Times New Roman" panose="02020603050405020304" pitchFamily="18" charset="0"/>
                <a:ea typeface="宋体" panose="02010600030101010101" pitchFamily="2" charset="-122"/>
              </a:rPr>
              <a:t>撤除电场</a:t>
            </a:r>
            <a:endParaRPr lang="zh-CN" altLang="en-US" sz="2000" dirty="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384A0EE1-7650-43D4-B429-74F919B5DC65}" type="slidenum">
              <a:rPr lang="en-US" altLang="zh-CN"/>
            </a:fld>
            <a:endParaRPr lang="en-US" altLang="zh-CN"/>
          </a:p>
        </p:txBody>
      </p:sp>
      <p:pic>
        <p:nvPicPr>
          <p:cNvPr id="396292" name="Picture 4"/>
          <p:cNvPicPr>
            <a:picLocks noChangeAspect="1" noChangeArrowheads="1"/>
          </p:cNvPicPr>
          <p:nvPr/>
        </p:nvPicPr>
        <p:blipFill>
          <a:blip r:embed="rId1" cstate="print"/>
          <a:srcRect/>
          <a:stretch>
            <a:fillRect/>
          </a:stretch>
        </p:blipFill>
        <p:spPr bwMode="auto">
          <a:xfrm>
            <a:off x="2339975" y="1412875"/>
            <a:ext cx="6192838" cy="3652838"/>
          </a:xfrm>
          <a:prstGeom prst="rect">
            <a:avLst/>
          </a:prstGeom>
          <a:noFill/>
        </p:spPr>
      </p:pic>
      <p:pic>
        <p:nvPicPr>
          <p:cNvPr id="396293" name="Picture 5"/>
          <p:cNvPicPr>
            <a:picLocks noChangeAspect="1" noChangeArrowheads="1"/>
          </p:cNvPicPr>
          <p:nvPr/>
        </p:nvPicPr>
        <p:blipFill>
          <a:blip r:embed="rId2" cstate="print"/>
          <a:srcRect/>
          <a:stretch>
            <a:fillRect/>
          </a:stretch>
        </p:blipFill>
        <p:spPr bwMode="auto">
          <a:xfrm>
            <a:off x="539750" y="2565400"/>
            <a:ext cx="1533525" cy="2232025"/>
          </a:xfrm>
          <a:prstGeom prst="rect">
            <a:avLst/>
          </a:prstGeom>
          <a:noFill/>
        </p:spPr>
      </p:pic>
      <p:sp>
        <p:nvSpPr>
          <p:cNvPr id="396294" name="Text Box 6"/>
          <p:cNvSpPr txBox="1">
            <a:spLocks noChangeArrowheads="1"/>
          </p:cNvSpPr>
          <p:nvPr/>
        </p:nvSpPr>
        <p:spPr bwMode="auto">
          <a:xfrm>
            <a:off x="1042988" y="692150"/>
            <a:ext cx="7199312" cy="579438"/>
          </a:xfrm>
          <a:prstGeom prst="rect">
            <a:avLst/>
          </a:prstGeom>
          <a:noFill/>
          <a:ln w="9525">
            <a:noFill/>
            <a:miter lim="800000"/>
          </a:ln>
          <a:effectLst/>
        </p:spPr>
        <p:txBody>
          <a:bodyPr>
            <a:spAutoFit/>
          </a:bodyPr>
          <a:lstStyle/>
          <a:p>
            <a:pPr algn="ctr">
              <a:spcBef>
                <a:spcPct val="50000"/>
              </a:spcBef>
            </a:pPr>
            <a:r>
              <a:rPr lang="zh-CN" altLang="en-US" sz="3200" b="1">
                <a:solidFill>
                  <a:srgbClr val="FFCC00"/>
                </a:solidFill>
                <a:ea typeface="楷体_GB2312" pitchFamily="49" charset="-122"/>
              </a:rPr>
              <a:t>液晶显示器原理</a:t>
            </a:r>
            <a:endParaRPr lang="zh-CN" altLang="en-US" sz="3200" b="1">
              <a:solidFill>
                <a:srgbClr val="FFCC00"/>
              </a:solidFill>
              <a:ea typeface="楷体_GB2312" pitchFamily="49" charset="-122"/>
            </a:endParaRPr>
          </a:p>
        </p:txBody>
      </p:sp>
      <p:sp>
        <p:nvSpPr>
          <p:cNvPr id="396295" name="Text Box 7"/>
          <p:cNvSpPr txBox="1">
            <a:spLocks noChangeArrowheads="1"/>
          </p:cNvSpPr>
          <p:nvPr/>
        </p:nvSpPr>
        <p:spPr bwMode="auto">
          <a:xfrm>
            <a:off x="755650" y="5300663"/>
            <a:ext cx="7488238" cy="831850"/>
          </a:xfrm>
          <a:prstGeom prst="rect">
            <a:avLst/>
          </a:prstGeom>
          <a:noFill/>
          <a:ln w="9525">
            <a:solidFill>
              <a:schemeClr val="bg1"/>
            </a:solidFill>
            <a:miter lim="800000"/>
          </a:ln>
          <a:effectLst/>
        </p:spPr>
        <p:txBody>
          <a:bodyPr>
            <a:spAutoFit/>
          </a:bodyPr>
          <a:lstStyle/>
          <a:p>
            <a:pPr>
              <a:lnSpc>
                <a:spcPct val="120000"/>
              </a:lnSpc>
              <a:spcBef>
                <a:spcPct val="50000"/>
              </a:spcBef>
            </a:pPr>
            <a:r>
              <a:rPr lang="zh-CN" altLang="en-US" sz="2000" b="1">
                <a:solidFill>
                  <a:srgbClr val="FFFF00"/>
                </a:solidFill>
                <a:latin typeface="楷体_GB2312" pitchFamily="49" charset="-122"/>
                <a:ea typeface="楷体_GB2312" pitchFamily="49" charset="-122"/>
              </a:rPr>
              <a:t>未加电压时，两垂直取向模使相列液晶分子成</a:t>
            </a:r>
            <a:r>
              <a:rPr lang="en-US" altLang="zh-CN" sz="2000" b="1">
                <a:solidFill>
                  <a:srgbClr val="FFFF00"/>
                </a:solidFill>
                <a:latin typeface="楷体_GB2312" pitchFamily="49" charset="-122"/>
                <a:ea typeface="楷体_GB2312" pitchFamily="49" charset="-122"/>
              </a:rPr>
              <a:t>90</a:t>
            </a:r>
            <a:r>
              <a:rPr lang="zh-CN" altLang="en-US" sz="2000" b="1">
                <a:solidFill>
                  <a:srgbClr val="FFFF00"/>
                </a:solidFill>
                <a:latin typeface="楷体_GB2312" pitchFamily="49" charset="-122"/>
                <a:ea typeface="楷体_GB2312" pitchFamily="49" charset="-122"/>
              </a:rPr>
              <a:t>度扭曲排列，偏振光的偏振方向旋转</a:t>
            </a:r>
            <a:r>
              <a:rPr lang="en-US" altLang="zh-CN" sz="2000" b="1">
                <a:solidFill>
                  <a:srgbClr val="FFFF00"/>
                </a:solidFill>
                <a:latin typeface="楷体_GB2312" pitchFamily="49" charset="-122"/>
                <a:ea typeface="楷体_GB2312" pitchFamily="49" charset="-122"/>
              </a:rPr>
              <a:t>90</a:t>
            </a:r>
            <a:r>
              <a:rPr lang="zh-CN" altLang="en-US" sz="2000" b="1">
                <a:solidFill>
                  <a:srgbClr val="FFFF00"/>
                </a:solidFill>
                <a:latin typeface="楷体_GB2312" pitchFamily="49" charset="-122"/>
                <a:ea typeface="楷体_GB2312" pitchFamily="49" charset="-122"/>
              </a:rPr>
              <a:t>度，因此光可以通过正交的两偏振片。</a:t>
            </a:r>
            <a:endParaRPr lang="zh-CN" altLang="en-US" sz="2000" b="1">
              <a:solidFill>
                <a:srgbClr val="FFFF00"/>
              </a:solidFill>
              <a:latin typeface="楷体_GB2312" pitchFamily="49" charset="-122"/>
              <a:ea typeface="楷体_GB2312"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46EEC2-886A-491E-A8F7-B875C925C665}" type="slidenum">
              <a:rPr lang="en-US" altLang="zh-CN"/>
            </a:fld>
            <a:endParaRPr lang="en-US" altLang="zh-CN"/>
          </a:p>
        </p:txBody>
      </p:sp>
      <p:sp>
        <p:nvSpPr>
          <p:cNvPr id="397316" name="Text Box 4"/>
          <p:cNvSpPr txBox="1">
            <a:spLocks noChangeArrowheads="1"/>
          </p:cNvSpPr>
          <p:nvPr/>
        </p:nvSpPr>
        <p:spPr bwMode="auto">
          <a:xfrm>
            <a:off x="1331913" y="4941888"/>
            <a:ext cx="6840537" cy="831850"/>
          </a:xfrm>
          <a:prstGeom prst="rect">
            <a:avLst/>
          </a:prstGeom>
          <a:noFill/>
          <a:ln w="9525">
            <a:solidFill>
              <a:schemeClr val="bg1"/>
            </a:solidFill>
            <a:miter lim="800000"/>
          </a:ln>
          <a:effectLst/>
        </p:spPr>
        <p:txBody>
          <a:bodyPr>
            <a:spAutoFit/>
          </a:bodyPr>
          <a:lstStyle/>
          <a:p>
            <a:pPr>
              <a:lnSpc>
                <a:spcPct val="120000"/>
              </a:lnSpc>
              <a:spcBef>
                <a:spcPct val="50000"/>
              </a:spcBef>
            </a:pPr>
            <a:r>
              <a:rPr lang="zh-CN" altLang="en-US" sz="2000" b="1">
                <a:solidFill>
                  <a:srgbClr val="FFFF00"/>
                </a:solidFill>
                <a:ea typeface="楷体_GB2312" pitchFamily="49" charset="-122"/>
              </a:rPr>
              <a:t>加电压时，液晶分子顺电场方向排列，偏振光通过液晶不改变偏振方向，因此不能通过正交的偏振片组成的液晶盒。</a:t>
            </a:r>
            <a:endParaRPr lang="zh-CN" altLang="en-US" sz="2000" b="1">
              <a:solidFill>
                <a:srgbClr val="FFFF00"/>
              </a:solidFill>
              <a:ea typeface="楷体_GB2312" pitchFamily="49" charset="-122"/>
            </a:endParaRPr>
          </a:p>
        </p:txBody>
      </p:sp>
      <p:pic>
        <p:nvPicPr>
          <p:cNvPr id="397317" name="Picture 5"/>
          <p:cNvPicPr>
            <a:picLocks noChangeAspect="1" noChangeArrowheads="1"/>
          </p:cNvPicPr>
          <p:nvPr/>
        </p:nvPicPr>
        <p:blipFill>
          <a:blip r:embed="rId1" cstate="print"/>
          <a:srcRect/>
          <a:stretch>
            <a:fillRect/>
          </a:stretch>
        </p:blipFill>
        <p:spPr bwMode="auto">
          <a:xfrm>
            <a:off x="1692275" y="1125538"/>
            <a:ext cx="6264275" cy="3446462"/>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24BB5299-6027-41A4-BC72-C8D4FED9DEF0}" type="slidenum">
              <a:rPr lang="en-US" altLang="zh-CN"/>
            </a:fld>
            <a:endParaRPr lang="en-US" altLang="zh-CN"/>
          </a:p>
        </p:txBody>
      </p:sp>
      <p:sp>
        <p:nvSpPr>
          <p:cNvPr id="398340" name="Rectangle 4"/>
          <p:cNvSpPr>
            <a:spLocks noChangeArrowheads="1"/>
          </p:cNvSpPr>
          <p:nvPr/>
        </p:nvSpPr>
        <p:spPr bwMode="auto">
          <a:xfrm>
            <a:off x="900113" y="1341438"/>
            <a:ext cx="7343775" cy="579437"/>
          </a:xfrm>
          <a:prstGeom prst="rect">
            <a:avLst/>
          </a:prstGeom>
          <a:noFill/>
          <a:ln w="9525">
            <a:noFill/>
            <a:miter lim="800000"/>
          </a:ln>
          <a:effectLst/>
        </p:spPr>
        <p:txBody>
          <a:bodyPr>
            <a:spAutoFit/>
          </a:bodyPr>
          <a:lstStyle/>
          <a:p>
            <a:pPr algn="ctr"/>
            <a:r>
              <a:rPr lang="zh-CN" altLang="en-US" sz="3200" b="1">
                <a:solidFill>
                  <a:srgbClr val="FFFF00"/>
                </a:solidFill>
                <a:ea typeface="楷体_GB2312" pitchFamily="49" charset="-122"/>
              </a:rPr>
              <a:t>薄膜晶体管液晶显示器</a:t>
            </a:r>
            <a:endParaRPr lang="zh-CN" altLang="en-US" sz="3200">
              <a:solidFill>
                <a:srgbClr val="FFFF00"/>
              </a:solidFill>
              <a:ea typeface="楷体_GB2312" pitchFamily="49" charset="-122"/>
            </a:endParaRPr>
          </a:p>
        </p:txBody>
      </p:sp>
      <p:sp>
        <p:nvSpPr>
          <p:cNvPr id="398341" name="Rectangle 5"/>
          <p:cNvSpPr>
            <a:spLocks noChangeArrowheads="1"/>
          </p:cNvSpPr>
          <p:nvPr/>
        </p:nvSpPr>
        <p:spPr bwMode="auto">
          <a:xfrm>
            <a:off x="1258888" y="4508500"/>
            <a:ext cx="6697662" cy="1196975"/>
          </a:xfrm>
          <a:prstGeom prst="rect">
            <a:avLst/>
          </a:prstGeom>
          <a:noFill/>
          <a:ln w="9525">
            <a:solidFill>
              <a:schemeClr val="bg1"/>
            </a:solidFill>
            <a:miter lim="800000"/>
          </a:ln>
          <a:effectLst/>
        </p:spPr>
        <p:txBody>
          <a:bodyPr>
            <a:spAutoFit/>
          </a:bodyPr>
          <a:lstStyle/>
          <a:p>
            <a:pPr>
              <a:lnSpc>
                <a:spcPct val="120000"/>
              </a:lnSpc>
            </a:pPr>
            <a:r>
              <a:rPr lang="en-US" altLang="zh-CN" sz="2000" b="1">
                <a:solidFill>
                  <a:srgbClr val="FFFF00"/>
                </a:solidFill>
                <a:latin typeface="楷体_GB2312" pitchFamily="49" charset="-122"/>
                <a:ea typeface="楷体_GB2312" pitchFamily="49" charset="-122"/>
              </a:rPr>
              <a:t>TFT </a:t>
            </a:r>
            <a:r>
              <a:rPr lang="zh-CN" altLang="en-US" sz="2000" b="1">
                <a:solidFill>
                  <a:srgbClr val="FFFF00"/>
                </a:solidFill>
                <a:latin typeface="楷体_GB2312" pitchFamily="49" charset="-122"/>
                <a:ea typeface="楷体_GB2312" pitchFamily="49" charset="-122"/>
              </a:rPr>
              <a:t>的作用是电子开关，三端器件：在玻璃基版上有</a:t>
            </a:r>
            <a:r>
              <a:rPr lang="en-US" altLang="zh-CN" sz="2000" b="1">
                <a:solidFill>
                  <a:srgbClr val="FFFF00"/>
                </a:solidFill>
                <a:latin typeface="楷体_GB2312" pitchFamily="49" charset="-122"/>
                <a:ea typeface="楷体_GB2312" pitchFamily="49" charset="-122"/>
              </a:rPr>
              <a:t>Si</a:t>
            </a:r>
            <a:r>
              <a:rPr lang="zh-CN" altLang="en-US" sz="2000" b="1">
                <a:solidFill>
                  <a:srgbClr val="FFFF00"/>
                </a:solidFill>
                <a:latin typeface="楷体_GB2312" pitchFamily="49" charset="-122"/>
                <a:ea typeface="楷体_GB2312" pitchFamily="49" charset="-122"/>
              </a:rPr>
              <a:t>半导体层，上两边分别有的源极和漏极，下面有栅级，在栅极上施加电压来控制源极和漏极间的电流。</a:t>
            </a:r>
            <a:endParaRPr lang="zh-CN" altLang="en-US" sz="2000" b="1">
              <a:solidFill>
                <a:srgbClr val="FFFF00"/>
              </a:solidFill>
              <a:latin typeface="楷体_GB2312" pitchFamily="49" charset="-122"/>
              <a:ea typeface="楷体_GB2312" pitchFamily="49" charset="-122"/>
            </a:endParaRPr>
          </a:p>
        </p:txBody>
      </p:sp>
      <p:pic>
        <p:nvPicPr>
          <p:cNvPr id="398342" name="Picture 6"/>
          <p:cNvPicPr>
            <a:picLocks noChangeAspect="1" noChangeArrowheads="1"/>
          </p:cNvPicPr>
          <p:nvPr/>
        </p:nvPicPr>
        <p:blipFill>
          <a:blip r:embed="rId1" cstate="print"/>
          <a:srcRect/>
          <a:stretch>
            <a:fillRect/>
          </a:stretch>
        </p:blipFill>
        <p:spPr bwMode="auto">
          <a:xfrm>
            <a:off x="1331913" y="2276475"/>
            <a:ext cx="6564312" cy="20320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poumian"/>
          <p:cNvPicPr>
            <a:picLocks noChangeAspect="1" noChangeArrowheads="1"/>
          </p:cNvPicPr>
          <p:nvPr/>
        </p:nvPicPr>
        <p:blipFill>
          <a:blip r:embed="rId1" cstate="print"/>
          <a:srcRect/>
          <a:stretch>
            <a:fillRect/>
          </a:stretch>
        </p:blipFill>
        <p:spPr bwMode="auto">
          <a:xfrm>
            <a:off x="1116013" y="1838325"/>
            <a:ext cx="7016750" cy="4038600"/>
          </a:xfrm>
          <a:prstGeom prst="rect">
            <a:avLst/>
          </a:prstGeom>
          <a:noFill/>
          <a:ln w="38100">
            <a:solidFill>
              <a:schemeClr val="accent1"/>
            </a:solidFill>
            <a:miter lim="800000"/>
            <a:headEnd/>
            <a:tailEnd/>
          </a:ln>
        </p:spPr>
      </p:pic>
      <p:sp>
        <p:nvSpPr>
          <p:cNvPr id="27651" name="Rectangle 3"/>
          <p:cNvSpPr>
            <a:spLocks noChangeArrowheads="1"/>
          </p:cNvSpPr>
          <p:nvPr/>
        </p:nvSpPr>
        <p:spPr bwMode="auto">
          <a:xfrm>
            <a:off x="611188" y="1196975"/>
            <a:ext cx="2022475" cy="457200"/>
          </a:xfrm>
          <a:prstGeom prst="rect">
            <a:avLst/>
          </a:prstGeom>
          <a:noFill/>
          <a:ln w="28575" algn="ctr">
            <a:noFill/>
            <a:miter lim="800000"/>
          </a:ln>
        </p:spPr>
        <p:txBody>
          <a:bodyPr wrap="none" anchorCtr="1">
            <a:spAutoFit/>
          </a:bodyPr>
          <a:lstStyle/>
          <a:p>
            <a:pPr>
              <a:spcBef>
                <a:spcPct val="20000"/>
              </a:spcBef>
            </a:pPr>
            <a:r>
              <a:rPr kumimoji="1" lang="zh-CN" altLang="en-US">
                <a:latin typeface="Times New Roman" panose="02020603050405020304" pitchFamily="18" charset="0"/>
              </a:rPr>
              <a:t>液晶屏剖面图</a:t>
            </a:r>
            <a:endParaRPr kumimoji="1" lang="zh-CN" altLang="en-US">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p:cNvSpPr>
            <a:spLocks noGrp="1" noChangeArrowheads="1"/>
          </p:cNvSpPr>
          <p:nvPr>
            <p:ph type="body" sz="half" idx="1"/>
          </p:nvPr>
        </p:nvSpPr>
        <p:spPr>
          <a:xfrm>
            <a:off x="701675" y="981075"/>
            <a:ext cx="7740650" cy="4114800"/>
          </a:xfrm>
          <a:solidFill>
            <a:schemeClr val="bg1"/>
          </a:solidFill>
        </p:spPr>
        <p:txBody>
          <a:bodyPr/>
          <a:lstStyle/>
          <a:p>
            <a:pPr eaLnBrk="1" hangingPunct="1">
              <a:buFont typeface="Wingdings" panose="05000000000000000000" pitchFamily="2" charset="2"/>
              <a:buNone/>
            </a:pPr>
            <a:r>
              <a:rPr lang="zh-CN" altLang="en-US" sz="2800" b="1" smtClean="0">
                <a:latin typeface="Times New Roman" panose="02020603050405020304" pitchFamily="18" charset="0"/>
              </a:rPr>
              <a:t>步骤：</a:t>
            </a:r>
            <a:endParaRPr lang="zh-CN" altLang="en-US" sz="2800" b="1" smtClean="0">
              <a:latin typeface="Times New Roman" panose="02020603050405020304" pitchFamily="18" charset="0"/>
            </a:endParaRPr>
          </a:p>
          <a:p>
            <a:pPr eaLnBrk="1" hangingPunct="1">
              <a:buFont typeface="Wingdings" panose="05000000000000000000" pitchFamily="2" charset="2"/>
              <a:buNone/>
            </a:pPr>
            <a:endParaRPr lang="zh-CN" altLang="en-US" sz="2800" b="1" smtClean="0">
              <a:latin typeface="Times New Roman" panose="02020603050405020304" pitchFamily="18" charset="0"/>
            </a:endParaRPr>
          </a:p>
          <a:p>
            <a:pPr eaLnBrk="1" hangingPunct="1">
              <a:buFont typeface="Wingdings" panose="05000000000000000000" pitchFamily="2" charset="2"/>
              <a:buNone/>
            </a:pPr>
            <a:r>
              <a:rPr lang="en-US" altLang="zh-CN" sz="2400" b="1" smtClean="0">
                <a:latin typeface="Times New Roman" panose="02020603050405020304" pitchFamily="18" charset="0"/>
              </a:rPr>
              <a:t>1.</a:t>
            </a:r>
            <a:r>
              <a:rPr lang="zh-CN" altLang="en-US" sz="2400" b="1" smtClean="0">
                <a:latin typeface="Times New Roman" panose="02020603050405020304" pitchFamily="18" charset="0"/>
              </a:rPr>
              <a:t>在半导体表面被反射，损失一部分光能；</a:t>
            </a:r>
            <a:endParaRPr lang="zh-CN" altLang="en-US" sz="2400" b="1" smtClean="0">
              <a:latin typeface="Times New Roman" panose="02020603050405020304" pitchFamily="18" charset="0"/>
            </a:endParaRPr>
          </a:p>
          <a:p>
            <a:pPr algn="just" eaLnBrk="1" hangingPunct="1">
              <a:buFont typeface="Wingdings" panose="05000000000000000000" pitchFamily="2" charset="2"/>
              <a:buNone/>
            </a:pPr>
            <a:r>
              <a:rPr lang="en-US" altLang="zh-CN" sz="2400" b="1" smtClean="0">
                <a:latin typeface="Times New Roman" panose="02020603050405020304" pitchFamily="18" charset="0"/>
              </a:rPr>
              <a:t>2.</a:t>
            </a:r>
            <a:r>
              <a:rPr lang="zh-CN" altLang="en-US" sz="2400" b="1" smtClean="0">
                <a:latin typeface="Times New Roman" panose="02020603050405020304" pitchFamily="18" charset="0"/>
              </a:rPr>
              <a:t>透过不能产生电子空穴对的表面，进一步消耗一部分光能；</a:t>
            </a:r>
            <a:endParaRPr lang="zh-CN" altLang="en-US" sz="2400" b="1" smtClean="0">
              <a:latin typeface="Times New Roman" panose="02020603050405020304" pitchFamily="18" charset="0"/>
            </a:endParaRPr>
          </a:p>
          <a:p>
            <a:pPr algn="just" eaLnBrk="1" hangingPunct="1">
              <a:buFont typeface="Wingdings" panose="05000000000000000000" pitchFamily="2" charset="2"/>
              <a:buNone/>
            </a:pPr>
            <a:r>
              <a:rPr lang="en-US" altLang="zh-CN" sz="2400" b="1" smtClean="0">
                <a:latin typeface="Times New Roman" panose="02020603050405020304" pitchFamily="18" charset="0"/>
              </a:rPr>
              <a:t>3.</a:t>
            </a:r>
            <a:r>
              <a:rPr lang="zh-CN" altLang="en-US" sz="2400" b="1" smtClean="0">
                <a:latin typeface="Times New Roman" panose="02020603050405020304" pitchFamily="18" charset="0"/>
              </a:rPr>
              <a:t>剩余的光能到达能够产生电子空穴对的耗尽区，产生</a:t>
            </a:r>
            <a:r>
              <a:rPr lang="zh-CN" altLang="en-US" sz="2400" b="1" smtClean="0">
                <a:solidFill>
                  <a:srgbClr val="FFFF00"/>
                </a:solidFill>
                <a:latin typeface="Times New Roman" panose="02020603050405020304" pitchFamily="18" charset="0"/>
              </a:rPr>
              <a:t>电子空穴对</a:t>
            </a:r>
            <a:r>
              <a:rPr lang="zh-CN" altLang="en-US" sz="2400" b="1" smtClean="0">
                <a:latin typeface="Times New Roman" panose="02020603050405020304" pitchFamily="18" charset="0"/>
              </a:rPr>
              <a:t>；</a:t>
            </a:r>
            <a:endParaRPr lang="zh-CN" altLang="en-US" sz="2400" b="1" smtClean="0">
              <a:latin typeface="Times New Roman" panose="02020603050405020304" pitchFamily="18" charset="0"/>
            </a:endParaRPr>
          </a:p>
          <a:p>
            <a:pPr eaLnBrk="1" hangingPunct="1">
              <a:buFont typeface="Wingdings" panose="05000000000000000000" pitchFamily="2" charset="2"/>
              <a:buNone/>
            </a:pPr>
            <a:r>
              <a:rPr lang="en-US" altLang="zh-CN" sz="2400" b="1" smtClean="0">
                <a:latin typeface="Times New Roman" panose="02020603050405020304" pitchFamily="18" charset="0"/>
              </a:rPr>
              <a:t>4.</a:t>
            </a:r>
            <a:r>
              <a:rPr lang="zh-CN" altLang="en-US" sz="2400" b="1" smtClean="0">
                <a:latin typeface="Times New Roman" panose="02020603050405020304" pitchFamily="18" charset="0"/>
              </a:rPr>
              <a:t>最后剩余的一部分光能，透过耗尽区而消耗掉。</a:t>
            </a:r>
            <a:endParaRPr lang="zh-CN" altLang="en-US" sz="2400" b="1" smtClean="0">
              <a:latin typeface="Times New Roman" panose="02020603050405020304" pitchFamily="18" charset="0"/>
            </a:endParaRPr>
          </a:p>
        </p:txBody>
      </p:sp>
      <p:graphicFrame>
        <p:nvGraphicFramePr>
          <p:cNvPr id="373764" name="Object 4"/>
          <p:cNvGraphicFramePr>
            <a:graphicFrameLocks noChangeAspect="1"/>
          </p:cNvGraphicFramePr>
          <p:nvPr>
            <p:ph sz="half" idx="2"/>
          </p:nvPr>
        </p:nvGraphicFramePr>
        <p:xfrm>
          <a:off x="1403350" y="4797425"/>
          <a:ext cx="6119813" cy="915988"/>
        </p:xfrm>
        <a:graphic>
          <a:graphicData uri="http://schemas.openxmlformats.org/presentationml/2006/ole">
            <mc:AlternateContent xmlns:mc="http://schemas.openxmlformats.org/markup-compatibility/2006">
              <mc:Choice xmlns:v="urn:schemas-microsoft-com:vml" Requires="v">
                <p:oleObj spid="_x0000_s1025" name="公式" r:id="rId1" imgW="63093600" imgH="9448800" progId="">
                  <p:embed/>
                </p:oleObj>
              </mc:Choice>
              <mc:Fallback>
                <p:oleObj name="公式" r:id="rId1" imgW="63093600" imgH="9448800" progId="">
                  <p:embed/>
                  <p:pic>
                    <p:nvPicPr>
                      <p:cNvPr id="0" name="Object 4"/>
                      <p:cNvPicPr>
                        <a:picLocks noChangeAspect="1"/>
                      </p:cNvPicPr>
                      <p:nvPr/>
                    </p:nvPicPr>
                    <p:blipFill>
                      <a:blip r:embed="rId2"/>
                      <a:stretch>
                        <a:fillRect/>
                      </a:stretch>
                    </p:blipFill>
                    <p:spPr>
                      <a:xfrm>
                        <a:off x="1403350" y="4797425"/>
                        <a:ext cx="6119813" cy="915988"/>
                      </a:xfrm>
                      <a:prstGeom prst="rect">
                        <a:avLst/>
                      </a:prstGeom>
                      <a:solidFill>
                        <a:srgbClr val="00FFCC"/>
                      </a:solidFill>
                      <a:ln w="9525">
                        <a:noFill/>
                      </a:ln>
                    </p:spPr>
                  </p:pic>
                </p:oleObj>
              </mc:Fallback>
            </mc:AlternateContent>
          </a:graphicData>
        </a:graphic>
      </p:graphicFrame>
      <p:sp>
        <p:nvSpPr>
          <p:cNvPr id="4" name="日期占位符 3"/>
          <p:cNvSpPr>
            <a:spLocks noGrp="1"/>
          </p:cNvSpPr>
          <p:nvPr>
            <p:ph type="dt" sz="half" idx="10"/>
          </p:nvPr>
        </p:nvSpPr>
        <p:spPr/>
        <p:txBody>
          <a:bodyPr/>
          <a:lstStyle/>
          <a:p>
            <a:pPr>
              <a:defRPr/>
            </a:pPr>
            <a:fld id="{9D02ECF9-8991-4A5A-AA69-DE96FDFA8B57}"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1E35E8CF-9E1C-4A31-A8BD-0C80FC30432F}" type="slidenum">
              <a:rPr lang="en-US" altLang="zh-CN" smtClean="0"/>
            </a:fld>
            <a:endParaRPr lang="en-US" altLang="zh-CN"/>
          </a:p>
        </p:txBody>
      </p:sp>
      <p:grpSp>
        <p:nvGrpSpPr>
          <p:cNvPr id="2" name="Group 4"/>
          <p:cNvGrpSpPr/>
          <p:nvPr/>
        </p:nvGrpSpPr>
        <p:grpSpPr bwMode="auto">
          <a:xfrm>
            <a:off x="2296795" y="327025"/>
            <a:ext cx="3611245" cy="1221740"/>
            <a:chOff x="1344" y="1776"/>
            <a:chExt cx="3072" cy="1200"/>
          </a:xfrm>
        </p:grpSpPr>
        <p:sp>
          <p:nvSpPr>
            <p:cNvPr id="95238" name="Text Box 5"/>
            <p:cNvSpPr txBox="1">
              <a:spLocks noChangeArrowheads="1"/>
            </p:cNvSpPr>
            <p:nvPr/>
          </p:nvSpPr>
          <p:spPr bwMode="auto">
            <a:xfrm>
              <a:off x="2021" y="2347"/>
              <a:ext cx="576" cy="629"/>
            </a:xfrm>
            <a:prstGeom prst="rect">
              <a:avLst/>
            </a:prstGeom>
            <a:solidFill>
              <a:srgbClr val="FFFFFF"/>
            </a:solidFill>
            <a:ln w="9525">
              <a:solidFill>
                <a:srgbClr val="000000"/>
              </a:solidFill>
              <a:miter lim="800000"/>
            </a:ln>
          </p:spPr>
          <p:txBody>
            <a:bodyPr/>
            <a:p>
              <a:pPr eaLnBrk="0" hangingPunct="0"/>
              <a:r>
                <a:rPr lang="en-US" altLang="zh-CN" sz="2400">
                  <a:solidFill>
                    <a:srgbClr val="000000"/>
                  </a:solidFill>
                  <a:latin typeface="Times New Roman" panose="02020603050405020304" pitchFamily="18" charset="0"/>
                  <a:ea typeface="宋体" panose="02010600030101010101" pitchFamily="2" charset="-122"/>
                </a:rPr>
                <a:t>P</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39" name="Text Box 6"/>
            <p:cNvSpPr txBox="1">
              <a:spLocks noChangeArrowheads="1"/>
            </p:cNvSpPr>
            <p:nvPr/>
          </p:nvSpPr>
          <p:spPr bwMode="auto">
            <a:xfrm>
              <a:off x="2478" y="2352"/>
              <a:ext cx="114" cy="624"/>
            </a:xfrm>
            <a:prstGeom prst="rect">
              <a:avLst/>
            </a:prstGeom>
            <a:solidFill>
              <a:srgbClr val="FFCC99"/>
            </a:solidFill>
            <a:ln w="9525">
              <a:solidFill>
                <a:srgbClr val="000000"/>
              </a:solidFill>
              <a:miter lim="800000"/>
            </a:ln>
          </p:spPr>
          <p:txBody>
            <a:bodyPr/>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0" name="Line 7"/>
            <p:cNvSpPr>
              <a:spLocks noChangeShapeType="1"/>
            </p:cNvSpPr>
            <p:nvPr/>
          </p:nvSpPr>
          <p:spPr bwMode="auto">
            <a:xfrm>
              <a:off x="2478" y="1937"/>
              <a:ext cx="0" cy="454"/>
            </a:xfrm>
            <a:prstGeom prst="line">
              <a:avLst/>
            </a:prstGeom>
            <a:noFill/>
            <a:ln w="9525">
              <a:solidFill>
                <a:schemeClr val="tx1"/>
              </a:solidFill>
              <a:round/>
            </a:ln>
          </p:spPr>
          <p:txBody>
            <a:bodyPr/>
            <a:p>
              <a:endParaRPr lang="zh-CN" altLang="en-US"/>
            </a:p>
          </p:txBody>
        </p:sp>
        <p:sp>
          <p:nvSpPr>
            <p:cNvPr id="95241" name="Line 8"/>
            <p:cNvSpPr>
              <a:spLocks noChangeShapeType="1"/>
            </p:cNvSpPr>
            <p:nvPr/>
          </p:nvSpPr>
          <p:spPr bwMode="auto">
            <a:xfrm>
              <a:off x="2249" y="2054"/>
              <a:ext cx="229" cy="0"/>
            </a:xfrm>
            <a:prstGeom prst="line">
              <a:avLst/>
            </a:prstGeom>
            <a:noFill/>
            <a:ln w="9525">
              <a:solidFill>
                <a:schemeClr val="tx1"/>
              </a:solidFill>
              <a:round/>
              <a:tailEnd type="triangle" w="med" len="med"/>
            </a:ln>
          </p:spPr>
          <p:txBody>
            <a:bodyPr/>
            <a:p>
              <a:endParaRPr lang="zh-CN" altLang="en-US"/>
            </a:p>
          </p:txBody>
        </p:sp>
        <p:grpSp>
          <p:nvGrpSpPr>
            <p:cNvPr id="3" name="Group 9"/>
            <p:cNvGrpSpPr/>
            <p:nvPr/>
          </p:nvGrpSpPr>
          <p:grpSpPr bwMode="auto">
            <a:xfrm>
              <a:off x="3767" y="1937"/>
              <a:ext cx="649" cy="1039"/>
              <a:chOff x="3767" y="1937"/>
              <a:chExt cx="649" cy="1039"/>
            </a:xfrm>
          </p:grpSpPr>
          <p:sp>
            <p:nvSpPr>
              <p:cNvPr id="95247" name="Text Box 10"/>
              <p:cNvSpPr txBox="1">
                <a:spLocks noChangeArrowheads="1"/>
              </p:cNvSpPr>
              <p:nvPr/>
            </p:nvSpPr>
            <p:spPr bwMode="auto">
              <a:xfrm>
                <a:off x="3767" y="2347"/>
                <a:ext cx="649" cy="629"/>
              </a:xfrm>
              <a:prstGeom prst="rect">
                <a:avLst/>
              </a:prstGeom>
              <a:solidFill>
                <a:srgbClr val="FFFFFF"/>
              </a:solidFill>
              <a:ln w="9525">
                <a:solidFill>
                  <a:srgbClr val="000000"/>
                </a:solidFill>
                <a:miter lim="800000"/>
              </a:ln>
            </p:spPr>
            <p:txBody>
              <a:bodyPr/>
              <a:p>
                <a:pPr algn="r" eaLnBrk="0" hangingPunct="0"/>
                <a:r>
                  <a:rPr lang="en-US" altLang="zh-CN" sz="2400">
                    <a:solidFill>
                      <a:srgbClr val="000000"/>
                    </a:solidFill>
                    <a:latin typeface="Times New Roman" panose="02020603050405020304" pitchFamily="18" charset="0"/>
                    <a:ea typeface="宋体" panose="02010600030101010101" pitchFamily="2" charset="-122"/>
                  </a:rPr>
                  <a:t>N</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95248" name="Text Box 11"/>
              <p:cNvSpPr txBox="1">
                <a:spLocks noChangeArrowheads="1"/>
              </p:cNvSpPr>
              <p:nvPr/>
            </p:nvSpPr>
            <p:spPr bwMode="auto">
              <a:xfrm>
                <a:off x="3776" y="2352"/>
                <a:ext cx="112" cy="624"/>
              </a:xfrm>
              <a:prstGeom prst="rect">
                <a:avLst/>
              </a:prstGeom>
              <a:solidFill>
                <a:srgbClr val="CCFFCC"/>
              </a:solidFill>
              <a:ln w="9525">
                <a:solidFill>
                  <a:srgbClr val="000000"/>
                </a:solidFill>
                <a:miter lim="800000"/>
              </a:ln>
            </p:spPr>
            <p:txBody>
              <a:bodyPr/>
              <a:p>
                <a:pPr algn="just" eaLnBrk="0" hangingPunct="0"/>
                <a:endParaRPr lang="zh-CN" altLang="zh-CN" sz="1000">
                  <a:solidFill>
                    <a:srgbClr val="000000"/>
                  </a:solidFill>
                  <a:latin typeface="Times New Roman" panose="02020603050405020304" pitchFamily="18" charset="0"/>
                  <a:ea typeface="宋体" panose="02010600030101010101" pitchFamily="2" charset="-122"/>
                </a:endParaRPr>
              </a:p>
            </p:txBody>
          </p:sp>
          <p:sp>
            <p:nvSpPr>
              <p:cNvPr id="95249" name="Line 12"/>
              <p:cNvSpPr>
                <a:spLocks noChangeShapeType="1"/>
              </p:cNvSpPr>
              <p:nvPr/>
            </p:nvSpPr>
            <p:spPr bwMode="auto">
              <a:xfrm>
                <a:off x="3904" y="1937"/>
                <a:ext cx="0" cy="380"/>
              </a:xfrm>
              <a:prstGeom prst="line">
                <a:avLst/>
              </a:prstGeom>
              <a:noFill/>
              <a:ln w="9525">
                <a:solidFill>
                  <a:schemeClr val="tx1"/>
                </a:solidFill>
                <a:round/>
              </a:ln>
            </p:spPr>
            <p:txBody>
              <a:bodyPr/>
              <a:p>
                <a:endParaRPr lang="zh-CN" altLang="en-US"/>
              </a:p>
            </p:txBody>
          </p:sp>
          <p:sp>
            <p:nvSpPr>
              <p:cNvPr id="95250" name="Line 13"/>
              <p:cNvSpPr>
                <a:spLocks noChangeShapeType="1"/>
              </p:cNvSpPr>
              <p:nvPr/>
            </p:nvSpPr>
            <p:spPr bwMode="auto">
              <a:xfrm flipH="1">
                <a:off x="3913" y="2069"/>
                <a:ext cx="238" cy="0"/>
              </a:xfrm>
              <a:prstGeom prst="line">
                <a:avLst/>
              </a:prstGeom>
              <a:noFill/>
              <a:ln w="9525">
                <a:solidFill>
                  <a:schemeClr val="tx1"/>
                </a:solidFill>
                <a:round/>
                <a:tailEnd type="triangle" w="med" len="med"/>
              </a:ln>
            </p:spPr>
            <p:txBody>
              <a:bodyPr/>
              <a:p>
                <a:endParaRPr lang="zh-CN" altLang="en-US"/>
              </a:p>
            </p:txBody>
          </p:sp>
        </p:grpSp>
        <p:sp>
          <p:nvSpPr>
            <p:cNvPr id="95243" name="Text Box 14"/>
            <p:cNvSpPr txBox="1">
              <a:spLocks noChangeArrowheads="1"/>
            </p:cNvSpPr>
            <p:nvPr/>
          </p:nvSpPr>
          <p:spPr bwMode="auto">
            <a:xfrm>
              <a:off x="2770" y="1776"/>
              <a:ext cx="823" cy="498"/>
            </a:xfrm>
            <a:prstGeom prst="rect">
              <a:avLst/>
            </a:prstGeom>
            <a:noFill/>
            <a:ln w="9525">
              <a:noFill/>
              <a:miter lim="800000"/>
            </a:ln>
          </p:spPr>
          <p:txBody>
            <a:bodyPr/>
            <a:p>
              <a:pPr algn="just" eaLnBrk="0" hangingPunct="0"/>
              <a:r>
                <a:rPr lang="zh-CN" altLang="en-US" sz="1800" dirty="0">
                  <a:solidFill>
                    <a:srgbClr val="FFFF00"/>
                  </a:solidFill>
                  <a:latin typeface="Times New Roman" panose="02020603050405020304" pitchFamily="18" charset="0"/>
                  <a:ea typeface="宋体" panose="02010600030101010101" pitchFamily="2" charset="-122"/>
                </a:rPr>
                <a:t>耗尽区</a:t>
              </a:r>
              <a:endParaRPr lang="zh-CN" altLang="en-US" sz="1800" dirty="0">
                <a:solidFill>
                  <a:srgbClr val="FFFF00"/>
                </a:solidFill>
                <a:latin typeface="Times New Roman" panose="02020603050405020304" pitchFamily="18" charset="0"/>
                <a:ea typeface="宋体" panose="02010600030101010101" pitchFamily="2" charset="-122"/>
              </a:endParaRPr>
            </a:p>
          </p:txBody>
        </p:sp>
        <p:sp>
          <p:nvSpPr>
            <p:cNvPr id="95244" name="Line 15"/>
            <p:cNvSpPr>
              <a:spLocks noChangeShapeType="1"/>
            </p:cNvSpPr>
            <p:nvPr/>
          </p:nvSpPr>
          <p:spPr bwMode="auto">
            <a:xfrm>
              <a:off x="1344" y="2552"/>
              <a:ext cx="667" cy="58"/>
            </a:xfrm>
            <a:prstGeom prst="line">
              <a:avLst/>
            </a:prstGeom>
            <a:noFill/>
            <a:ln w="9525">
              <a:solidFill>
                <a:srgbClr val="FF0000"/>
              </a:solidFill>
              <a:round/>
              <a:tailEnd type="triangle" w="med" len="med"/>
            </a:ln>
          </p:spPr>
          <p:txBody>
            <a:bodyPr/>
            <a:p>
              <a:endParaRPr lang="zh-CN" altLang="en-US"/>
            </a:p>
          </p:txBody>
        </p:sp>
        <p:sp>
          <p:nvSpPr>
            <p:cNvPr id="95245" name="Line 16"/>
            <p:cNvSpPr>
              <a:spLocks noChangeShapeType="1"/>
            </p:cNvSpPr>
            <p:nvPr/>
          </p:nvSpPr>
          <p:spPr bwMode="auto">
            <a:xfrm>
              <a:off x="1353" y="2742"/>
              <a:ext cx="668" cy="58"/>
            </a:xfrm>
            <a:prstGeom prst="line">
              <a:avLst/>
            </a:prstGeom>
            <a:noFill/>
            <a:ln w="9525">
              <a:solidFill>
                <a:srgbClr val="FF0000"/>
              </a:solidFill>
              <a:round/>
              <a:tailEnd type="triangle" w="med" len="med"/>
            </a:ln>
          </p:spPr>
          <p:txBody>
            <a:bodyPr/>
            <a:p>
              <a:endParaRPr lang="zh-CN" altLang="en-US"/>
            </a:p>
          </p:txBody>
        </p:sp>
        <p:sp>
          <p:nvSpPr>
            <p:cNvPr id="95246" name="Text Box 17"/>
            <p:cNvSpPr txBox="1">
              <a:spLocks noChangeArrowheads="1"/>
            </p:cNvSpPr>
            <p:nvPr/>
          </p:nvSpPr>
          <p:spPr bwMode="auto">
            <a:xfrm>
              <a:off x="2597" y="2347"/>
              <a:ext cx="1179" cy="629"/>
            </a:xfrm>
            <a:prstGeom prst="rect">
              <a:avLst/>
            </a:prstGeom>
            <a:solidFill>
              <a:srgbClr val="FFFFFF"/>
            </a:solidFill>
            <a:ln w="9525">
              <a:solidFill>
                <a:srgbClr val="000000"/>
              </a:solidFill>
              <a:miter lim="800000"/>
            </a:ln>
          </p:spPr>
          <p:txBody>
            <a:bodyPr/>
            <a:p>
              <a:pPr algn="just" eaLnBrk="0" hangingPunct="0"/>
              <a:r>
                <a:rPr lang="en-US" altLang="zh-CN" sz="2400">
                  <a:solidFill>
                    <a:srgbClr val="000000"/>
                  </a:solidFill>
                  <a:latin typeface="Times New Roman" panose="02020603050405020304" pitchFamily="18" charset="0"/>
                  <a:ea typeface="宋体" panose="02010600030101010101" pitchFamily="2" charset="-122"/>
                </a:rPr>
                <a:t>I</a:t>
              </a:r>
              <a:r>
                <a:rPr lang="zh-CN" altLang="en-US" sz="2400">
                  <a:solidFill>
                    <a:srgbClr val="000000"/>
                  </a:solidFill>
                  <a:latin typeface="Times New Roman" panose="02020603050405020304" pitchFamily="18" charset="0"/>
                  <a:ea typeface="宋体" panose="02010600030101010101" pitchFamily="2" charset="-122"/>
                </a:rPr>
                <a:t>区</a:t>
              </a:r>
              <a:endParaRPr lang="zh-CN" altLang="en-US" sz="2400">
                <a:solidFill>
                  <a:srgbClr val="000000"/>
                </a:solidFill>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63">
                                            <p:bg/>
                                          </p:spTgt>
                                        </p:tgtEl>
                                        <p:attrNameLst>
                                          <p:attrName>style.visibility</p:attrName>
                                        </p:attrNameLst>
                                      </p:cBhvr>
                                      <p:to>
                                        <p:strVal val="visible"/>
                                      </p:to>
                                    </p:set>
                                    <p:animEffect transition="in" filter="wipe(left)">
                                      <p:cBhvr>
                                        <p:cTn id="7" dur="500"/>
                                        <p:tgtEl>
                                          <p:spTgt spid="37376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3">
                                            <p:txEl>
                                              <p:pRg st="0" end="0"/>
                                            </p:txEl>
                                          </p:spTgt>
                                        </p:tgtEl>
                                        <p:attrNameLst>
                                          <p:attrName>style.visibility</p:attrName>
                                        </p:attrNameLst>
                                      </p:cBhvr>
                                      <p:to>
                                        <p:strVal val="visible"/>
                                      </p:to>
                                    </p:set>
                                    <p:animEffect transition="in" filter="wipe(left)">
                                      <p:cBhvr>
                                        <p:cTn id="12" dur="500"/>
                                        <p:tgtEl>
                                          <p:spTgt spid="3737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63">
                                            <p:txEl>
                                              <p:pRg st="2" end="2"/>
                                            </p:txEl>
                                          </p:spTgt>
                                        </p:tgtEl>
                                        <p:attrNameLst>
                                          <p:attrName>style.visibility</p:attrName>
                                        </p:attrNameLst>
                                      </p:cBhvr>
                                      <p:to>
                                        <p:strVal val="visible"/>
                                      </p:to>
                                    </p:set>
                                    <p:animEffect transition="in" filter="wipe(left)">
                                      <p:cBhvr>
                                        <p:cTn id="17" dur="500"/>
                                        <p:tgtEl>
                                          <p:spTgt spid="3737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3763">
                                            <p:txEl>
                                              <p:pRg st="3" end="3"/>
                                            </p:txEl>
                                          </p:spTgt>
                                        </p:tgtEl>
                                        <p:attrNameLst>
                                          <p:attrName>style.visibility</p:attrName>
                                        </p:attrNameLst>
                                      </p:cBhvr>
                                      <p:to>
                                        <p:strVal val="visible"/>
                                      </p:to>
                                    </p:set>
                                    <p:animEffect transition="in" filter="wipe(left)">
                                      <p:cBhvr>
                                        <p:cTn id="22" dur="500"/>
                                        <p:tgtEl>
                                          <p:spTgt spid="3737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3763">
                                            <p:txEl>
                                              <p:pRg st="4" end="4"/>
                                            </p:txEl>
                                          </p:spTgt>
                                        </p:tgtEl>
                                        <p:attrNameLst>
                                          <p:attrName>style.visibility</p:attrName>
                                        </p:attrNameLst>
                                      </p:cBhvr>
                                      <p:to>
                                        <p:strVal val="visible"/>
                                      </p:to>
                                    </p:set>
                                    <p:animEffect transition="in" filter="wipe(left)">
                                      <p:cBhvr>
                                        <p:cTn id="27" dur="500"/>
                                        <p:tgtEl>
                                          <p:spTgt spid="3737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3763">
                                            <p:txEl>
                                              <p:pRg st="5" end="5"/>
                                            </p:txEl>
                                          </p:spTgt>
                                        </p:tgtEl>
                                        <p:attrNameLst>
                                          <p:attrName>style.visibility</p:attrName>
                                        </p:attrNameLst>
                                      </p:cBhvr>
                                      <p:to>
                                        <p:strVal val="visible"/>
                                      </p:to>
                                    </p:set>
                                    <p:animEffect transition="in" filter="wipe(left)">
                                      <p:cBhvr>
                                        <p:cTn id="32" dur="500"/>
                                        <p:tgtEl>
                                          <p:spTgt spid="3737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3764"/>
                                        </p:tgtEl>
                                        <p:attrNameLst>
                                          <p:attrName>style.visibility</p:attrName>
                                        </p:attrNameLst>
                                      </p:cBhvr>
                                      <p:to>
                                        <p:strVal val="visible"/>
                                      </p:to>
                                    </p:set>
                                    <p:animEffect transition="in" filter="wipe(left)">
                                      <p:cBhvr>
                                        <p:cTn id="37" dur="500"/>
                                        <p:tgtEl>
                                          <p:spTgt spid="373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animBg="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07504" y="116632"/>
            <a:ext cx="5613460" cy="523220"/>
          </a:xfrm>
          <a:prstGeom prst="rect">
            <a:avLst/>
          </a:prstGeom>
          <a:noFill/>
          <a:ln w="28575" algn="ctr">
            <a:noFill/>
            <a:miter lim="800000"/>
          </a:ln>
        </p:spPr>
        <p:txBody>
          <a:bodyPr wrap="none" anchorCtr="1">
            <a:spAutoFit/>
          </a:bodyPr>
          <a:lstStyle/>
          <a:p>
            <a:pPr algn="l">
              <a:spcBef>
                <a:spcPct val="50000"/>
              </a:spcBef>
            </a:pPr>
            <a:r>
              <a:rPr lang="en-US" altLang="zh-CN" sz="2800" dirty="0">
                <a:solidFill>
                  <a:srgbClr val="FFFF00"/>
                </a:solidFill>
              </a:rPr>
              <a:t>TFT-LCD</a:t>
            </a:r>
            <a:r>
              <a:rPr lang="zh-CN" altLang="en-US" sz="2800" dirty="0">
                <a:solidFill>
                  <a:srgbClr val="FFFF00"/>
                </a:solidFill>
              </a:rPr>
              <a:t>阵列基板的整体基本布局</a:t>
            </a:r>
            <a:endParaRPr lang="zh-CN" altLang="en-US" sz="2800" dirty="0">
              <a:solidFill>
                <a:srgbClr val="FFFF00"/>
              </a:solidFill>
            </a:endParaRPr>
          </a:p>
        </p:txBody>
      </p:sp>
      <p:grpSp>
        <p:nvGrpSpPr>
          <p:cNvPr id="2" name="Group 3"/>
          <p:cNvGrpSpPr/>
          <p:nvPr/>
        </p:nvGrpSpPr>
        <p:grpSpPr bwMode="auto">
          <a:xfrm>
            <a:off x="1043608" y="764704"/>
            <a:ext cx="6912767" cy="4464521"/>
            <a:chOff x="930" y="527"/>
            <a:chExt cx="3900" cy="3085"/>
          </a:xfrm>
        </p:grpSpPr>
        <p:pic>
          <p:nvPicPr>
            <p:cNvPr id="29701" name="Picture 4" descr="布局图"/>
            <p:cNvPicPr>
              <a:picLocks noChangeAspect="1" noChangeArrowheads="1"/>
            </p:cNvPicPr>
            <p:nvPr/>
          </p:nvPicPr>
          <p:blipFill>
            <a:blip r:embed="rId1" cstate="print"/>
            <a:srcRect/>
            <a:stretch>
              <a:fillRect/>
            </a:stretch>
          </p:blipFill>
          <p:spPr bwMode="auto">
            <a:xfrm>
              <a:off x="930" y="527"/>
              <a:ext cx="3900" cy="3085"/>
            </a:xfrm>
            <a:prstGeom prst="rect">
              <a:avLst/>
            </a:prstGeom>
            <a:solidFill>
              <a:srgbClr val="FFFFFF"/>
            </a:solidFill>
            <a:ln w="38100">
              <a:solidFill>
                <a:schemeClr val="accent1"/>
              </a:solidFill>
              <a:miter lim="800000"/>
              <a:headEnd/>
              <a:tailEnd/>
            </a:ln>
          </p:spPr>
        </p:pic>
        <p:grpSp>
          <p:nvGrpSpPr>
            <p:cNvPr id="3" name="Group 5"/>
            <p:cNvGrpSpPr/>
            <p:nvPr/>
          </p:nvGrpSpPr>
          <p:grpSpPr bwMode="auto">
            <a:xfrm>
              <a:off x="1592" y="826"/>
              <a:ext cx="2812" cy="2495"/>
              <a:chOff x="3590" y="3060"/>
              <a:chExt cx="5775" cy="5413"/>
            </a:xfrm>
          </p:grpSpPr>
          <p:sp>
            <p:nvSpPr>
              <p:cNvPr id="29703" name="Rectangle 6"/>
              <p:cNvSpPr>
                <a:spLocks noChangeArrowheads="1"/>
              </p:cNvSpPr>
              <p:nvPr/>
            </p:nvSpPr>
            <p:spPr bwMode="auto">
              <a:xfrm>
                <a:off x="4565" y="3879"/>
                <a:ext cx="3969" cy="4422"/>
              </a:xfrm>
              <a:prstGeom prst="rect">
                <a:avLst/>
              </a:prstGeom>
              <a:noFill/>
              <a:ln w="76200">
                <a:solidFill>
                  <a:srgbClr val="0000FF"/>
                </a:solidFill>
                <a:miter lim="800000"/>
              </a:ln>
            </p:spPr>
            <p:txBody>
              <a:bodyPr/>
              <a:lstStyle/>
              <a:p>
                <a:endParaRPr lang="zh-CN" altLang="en-US"/>
              </a:p>
            </p:txBody>
          </p:sp>
          <p:sp>
            <p:nvSpPr>
              <p:cNvPr id="29704" name="Text Box 7"/>
              <p:cNvSpPr txBox="1">
                <a:spLocks noChangeArrowheads="1"/>
              </p:cNvSpPr>
              <p:nvPr/>
            </p:nvSpPr>
            <p:spPr bwMode="auto">
              <a:xfrm>
                <a:off x="6395" y="5802"/>
                <a:ext cx="340" cy="340"/>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a</a:t>
                </a:r>
                <a:endParaRPr kumimoji="1" lang="en-US" altLang="zh-CN" sz="3600">
                  <a:solidFill>
                    <a:srgbClr val="003399"/>
                  </a:solidFill>
                  <a:latin typeface="Times New Roman" panose="02020603050405020304" pitchFamily="18" charset="0"/>
                </a:endParaRPr>
              </a:p>
            </p:txBody>
          </p:sp>
          <p:sp>
            <p:nvSpPr>
              <p:cNvPr id="29705" name="Text Box 8"/>
              <p:cNvSpPr txBox="1">
                <a:spLocks noChangeArrowheads="1"/>
              </p:cNvSpPr>
              <p:nvPr/>
            </p:nvSpPr>
            <p:spPr bwMode="auto">
              <a:xfrm>
                <a:off x="3965" y="5133"/>
                <a:ext cx="340" cy="340"/>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b</a:t>
                </a:r>
                <a:endParaRPr kumimoji="1" lang="en-US" altLang="zh-CN" sz="3600">
                  <a:solidFill>
                    <a:srgbClr val="003399"/>
                  </a:solidFill>
                  <a:latin typeface="Times New Roman" panose="02020603050405020304" pitchFamily="18" charset="0"/>
                </a:endParaRPr>
              </a:p>
            </p:txBody>
          </p:sp>
          <p:sp>
            <p:nvSpPr>
              <p:cNvPr id="29706" name="Text Box 9"/>
              <p:cNvSpPr txBox="1">
                <a:spLocks noChangeArrowheads="1"/>
              </p:cNvSpPr>
              <p:nvPr/>
            </p:nvSpPr>
            <p:spPr bwMode="auto">
              <a:xfrm>
                <a:off x="3965" y="7161"/>
                <a:ext cx="340" cy="340"/>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b</a:t>
                </a:r>
                <a:endParaRPr kumimoji="1" lang="en-US" altLang="zh-CN" sz="3600">
                  <a:solidFill>
                    <a:srgbClr val="003399"/>
                  </a:solidFill>
                  <a:latin typeface="Times New Roman" panose="02020603050405020304" pitchFamily="18" charset="0"/>
                </a:endParaRPr>
              </a:p>
            </p:txBody>
          </p:sp>
          <p:sp>
            <p:nvSpPr>
              <p:cNvPr id="29707" name="Text Box 10"/>
              <p:cNvSpPr txBox="1">
                <a:spLocks noChangeArrowheads="1"/>
              </p:cNvSpPr>
              <p:nvPr/>
            </p:nvSpPr>
            <p:spPr bwMode="auto">
              <a:xfrm>
                <a:off x="5405" y="3417"/>
                <a:ext cx="340" cy="340"/>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c</a:t>
                </a:r>
                <a:endParaRPr kumimoji="1" lang="en-US" altLang="zh-CN" sz="3600">
                  <a:solidFill>
                    <a:srgbClr val="003399"/>
                  </a:solidFill>
                  <a:latin typeface="Times New Roman" panose="02020603050405020304" pitchFamily="18" charset="0"/>
                </a:endParaRPr>
              </a:p>
            </p:txBody>
          </p:sp>
          <p:sp>
            <p:nvSpPr>
              <p:cNvPr id="29708" name="Text Box 11"/>
              <p:cNvSpPr txBox="1">
                <a:spLocks noChangeArrowheads="1"/>
              </p:cNvSpPr>
              <p:nvPr/>
            </p:nvSpPr>
            <p:spPr bwMode="auto">
              <a:xfrm>
                <a:off x="3590" y="5133"/>
                <a:ext cx="227" cy="283"/>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d</a:t>
                </a:r>
                <a:endParaRPr kumimoji="1" lang="en-US" altLang="zh-CN" sz="3600">
                  <a:solidFill>
                    <a:srgbClr val="003399"/>
                  </a:solidFill>
                  <a:latin typeface="Times New Roman" panose="02020603050405020304" pitchFamily="18" charset="0"/>
                </a:endParaRPr>
              </a:p>
            </p:txBody>
          </p:sp>
          <p:sp>
            <p:nvSpPr>
              <p:cNvPr id="29709" name="Text Box 12"/>
              <p:cNvSpPr txBox="1">
                <a:spLocks noChangeArrowheads="1"/>
              </p:cNvSpPr>
              <p:nvPr/>
            </p:nvSpPr>
            <p:spPr bwMode="auto">
              <a:xfrm>
                <a:off x="4310" y="3060"/>
                <a:ext cx="227" cy="283"/>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d</a:t>
                </a:r>
                <a:endParaRPr kumimoji="1" lang="en-US" altLang="zh-CN" sz="3600">
                  <a:solidFill>
                    <a:srgbClr val="003399"/>
                  </a:solidFill>
                  <a:latin typeface="Times New Roman" panose="02020603050405020304" pitchFamily="18" charset="0"/>
                </a:endParaRPr>
              </a:p>
            </p:txBody>
          </p:sp>
          <p:sp>
            <p:nvSpPr>
              <p:cNvPr id="29710" name="Text Box 13"/>
              <p:cNvSpPr txBox="1">
                <a:spLocks noChangeArrowheads="1"/>
              </p:cNvSpPr>
              <p:nvPr/>
            </p:nvSpPr>
            <p:spPr bwMode="auto">
              <a:xfrm>
                <a:off x="4325" y="3699"/>
                <a:ext cx="227" cy="266"/>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e</a:t>
                </a:r>
                <a:endParaRPr kumimoji="1" lang="en-US" altLang="zh-CN" sz="3600">
                  <a:solidFill>
                    <a:srgbClr val="003399"/>
                  </a:solidFill>
                  <a:latin typeface="Times New Roman" panose="02020603050405020304" pitchFamily="18" charset="0"/>
                </a:endParaRPr>
              </a:p>
            </p:txBody>
          </p:sp>
          <p:sp>
            <p:nvSpPr>
              <p:cNvPr id="29711" name="Text Box 14"/>
              <p:cNvSpPr txBox="1">
                <a:spLocks noChangeArrowheads="1"/>
              </p:cNvSpPr>
              <p:nvPr/>
            </p:nvSpPr>
            <p:spPr bwMode="auto">
              <a:xfrm>
                <a:off x="8405" y="3648"/>
                <a:ext cx="227" cy="266"/>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e</a:t>
                </a:r>
                <a:endParaRPr kumimoji="1" lang="en-US" altLang="zh-CN" sz="3600">
                  <a:solidFill>
                    <a:srgbClr val="003399"/>
                  </a:solidFill>
                  <a:latin typeface="Times New Roman" panose="02020603050405020304" pitchFamily="18" charset="0"/>
                </a:endParaRPr>
              </a:p>
            </p:txBody>
          </p:sp>
          <p:sp>
            <p:nvSpPr>
              <p:cNvPr id="29712" name="Oval 15"/>
              <p:cNvSpPr>
                <a:spLocks noChangeArrowheads="1"/>
              </p:cNvSpPr>
              <p:nvPr/>
            </p:nvSpPr>
            <p:spPr bwMode="auto">
              <a:xfrm>
                <a:off x="4265" y="6099"/>
                <a:ext cx="180" cy="468"/>
              </a:xfrm>
              <a:prstGeom prst="ellipse">
                <a:avLst/>
              </a:prstGeom>
              <a:noFill/>
              <a:ln w="28575">
                <a:solidFill>
                  <a:srgbClr val="FFFF00"/>
                </a:solidFill>
                <a:round/>
              </a:ln>
            </p:spPr>
            <p:txBody>
              <a:bodyPr/>
              <a:lstStyle/>
              <a:p>
                <a:endParaRPr lang="zh-CN" altLang="en-US"/>
              </a:p>
            </p:txBody>
          </p:sp>
          <p:sp>
            <p:nvSpPr>
              <p:cNvPr id="29713" name="Oval 16"/>
              <p:cNvSpPr>
                <a:spLocks noChangeArrowheads="1"/>
              </p:cNvSpPr>
              <p:nvPr/>
            </p:nvSpPr>
            <p:spPr bwMode="auto">
              <a:xfrm>
                <a:off x="8360" y="5757"/>
                <a:ext cx="180" cy="468"/>
              </a:xfrm>
              <a:prstGeom prst="ellipse">
                <a:avLst/>
              </a:prstGeom>
              <a:noFill/>
              <a:ln w="28575">
                <a:solidFill>
                  <a:srgbClr val="FFFF00"/>
                </a:solidFill>
                <a:round/>
              </a:ln>
            </p:spPr>
            <p:txBody>
              <a:bodyPr/>
              <a:lstStyle/>
              <a:p>
                <a:endParaRPr lang="zh-CN" altLang="en-US"/>
              </a:p>
            </p:txBody>
          </p:sp>
          <p:sp>
            <p:nvSpPr>
              <p:cNvPr id="29714" name="Oval 17"/>
              <p:cNvSpPr>
                <a:spLocks noChangeArrowheads="1"/>
              </p:cNvSpPr>
              <p:nvPr/>
            </p:nvSpPr>
            <p:spPr bwMode="auto">
              <a:xfrm>
                <a:off x="6125" y="8082"/>
                <a:ext cx="360" cy="156"/>
              </a:xfrm>
              <a:prstGeom prst="ellipse">
                <a:avLst/>
              </a:prstGeom>
              <a:noFill/>
              <a:ln w="28575">
                <a:solidFill>
                  <a:srgbClr val="FFFF00"/>
                </a:solidFill>
                <a:round/>
              </a:ln>
            </p:spPr>
            <p:txBody>
              <a:bodyPr/>
              <a:lstStyle/>
              <a:p>
                <a:endParaRPr lang="zh-CN" altLang="en-US"/>
              </a:p>
            </p:txBody>
          </p:sp>
          <p:sp>
            <p:nvSpPr>
              <p:cNvPr id="29715" name="Oval 18"/>
              <p:cNvSpPr>
                <a:spLocks noChangeArrowheads="1"/>
              </p:cNvSpPr>
              <p:nvPr/>
            </p:nvSpPr>
            <p:spPr bwMode="auto">
              <a:xfrm>
                <a:off x="6305" y="3417"/>
                <a:ext cx="360" cy="156"/>
              </a:xfrm>
              <a:prstGeom prst="ellipse">
                <a:avLst/>
              </a:prstGeom>
              <a:noFill/>
              <a:ln w="28575">
                <a:solidFill>
                  <a:srgbClr val="FFFF00"/>
                </a:solidFill>
                <a:round/>
              </a:ln>
            </p:spPr>
            <p:txBody>
              <a:bodyPr/>
              <a:lstStyle/>
              <a:p>
                <a:endParaRPr lang="zh-CN" altLang="en-US"/>
              </a:p>
            </p:txBody>
          </p:sp>
          <p:sp>
            <p:nvSpPr>
              <p:cNvPr id="29716" name="Oval 19"/>
              <p:cNvSpPr>
                <a:spLocks noChangeArrowheads="1"/>
              </p:cNvSpPr>
              <p:nvPr/>
            </p:nvSpPr>
            <p:spPr bwMode="auto">
              <a:xfrm rot="1524719">
                <a:off x="3650" y="8097"/>
                <a:ext cx="900" cy="201"/>
              </a:xfrm>
              <a:prstGeom prst="ellipse">
                <a:avLst/>
              </a:prstGeom>
              <a:noFill/>
              <a:ln w="19050">
                <a:solidFill>
                  <a:srgbClr val="339966"/>
                </a:solidFill>
                <a:round/>
              </a:ln>
            </p:spPr>
            <p:txBody>
              <a:bodyPr/>
              <a:lstStyle/>
              <a:p>
                <a:endParaRPr lang="zh-CN" altLang="en-US"/>
              </a:p>
            </p:txBody>
          </p:sp>
          <p:sp>
            <p:nvSpPr>
              <p:cNvPr id="29717" name="Oval 20"/>
              <p:cNvSpPr>
                <a:spLocks noChangeArrowheads="1"/>
              </p:cNvSpPr>
              <p:nvPr/>
            </p:nvSpPr>
            <p:spPr bwMode="auto">
              <a:xfrm rot="-1915443">
                <a:off x="8105" y="7992"/>
                <a:ext cx="900" cy="267"/>
              </a:xfrm>
              <a:prstGeom prst="ellipse">
                <a:avLst/>
              </a:prstGeom>
              <a:noFill/>
              <a:ln w="19050">
                <a:solidFill>
                  <a:srgbClr val="339966"/>
                </a:solidFill>
                <a:round/>
              </a:ln>
            </p:spPr>
            <p:txBody>
              <a:bodyPr/>
              <a:lstStyle/>
              <a:p>
                <a:endParaRPr lang="zh-CN" altLang="en-US"/>
              </a:p>
            </p:txBody>
          </p:sp>
          <p:sp>
            <p:nvSpPr>
              <p:cNvPr id="29718" name="Oval 21"/>
              <p:cNvSpPr>
                <a:spLocks noChangeArrowheads="1"/>
              </p:cNvSpPr>
              <p:nvPr/>
            </p:nvSpPr>
            <p:spPr bwMode="auto">
              <a:xfrm rot="2016521">
                <a:off x="8360" y="3195"/>
                <a:ext cx="585" cy="234"/>
              </a:xfrm>
              <a:prstGeom prst="ellipse">
                <a:avLst/>
              </a:prstGeom>
              <a:noFill/>
              <a:ln w="28575">
                <a:solidFill>
                  <a:srgbClr val="339966"/>
                </a:solidFill>
                <a:round/>
              </a:ln>
            </p:spPr>
            <p:txBody>
              <a:bodyPr/>
              <a:lstStyle/>
              <a:p>
                <a:endParaRPr lang="zh-CN" altLang="en-US"/>
              </a:p>
            </p:txBody>
          </p:sp>
          <p:sp>
            <p:nvSpPr>
              <p:cNvPr id="29719" name="Oval 22"/>
              <p:cNvSpPr>
                <a:spLocks noChangeArrowheads="1"/>
              </p:cNvSpPr>
              <p:nvPr/>
            </p:nvSpPr>
            <p:spPr bwMode="auto">
              <a:xfrm rot="-3268715">
                <a:off x="3680" y="3261"/>
                <a:ext cx="540" cy="156"/>
              </a:xfrm>
              <a:prstGeom prst="ellipse">
                <a:avLst/>
              </a:prstGeom>
              <a:noFill/>
              <a:ln w="19050">
                <a:solidFill>
                  <a:srgbClr val="339966"/>
                </a:solidFill>
                <a:round/>
              </a:ln>
            </p:spPr>
            <p:txBody>
              <a:bodyPr/>
              <a:lstStyle/>
              <a:p>
                <a:endParaRPr lang="zh-CN" altLang="en-US"/>
              </a:p>
            </p:txBody>
          </p:sp>
          <p:sp>
            <p:nvSpPr>
              <p:cNvPr id="29720" name="Text Box 23"/>
              <p:cNvSpPr txBox="1">
                <a:spLocks noChangeArrowheads="1"/>
              </p:cNvSpPr>
              <p:nvPr/>
            </p:nvSpPr>
            <p:spPr bwMode="auto">
              <a:xfrm>
                <a:off x="9005" y="4821"/>
                <a:ext cx="360" cy="312"/>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f</a:t>
                </a:r>
                <a:endParaRPr kumimoji="1" lang="en-US" altLang="zh-CN" sz="3600">
                  <a:solidFill>
                    <a:srgbClr val="003399"/>
                  </a:solidFill>
                  <a:latin typeface="Times New Roman" panose="02020603050405020304" pitchFamily="18" charset="0"/>
                </a:endParaRPr>
              </a:p>
            </p:txBody>
          </p:sp>
          <p:sp>
            <p:nvSpPr>
              <p:cNvPr id="29721" name="Line 24"/>
              <p:cNvSpPr>
                <a:spLocks noChangeShapeType="1"/>
              </p:cNvSpPr>
              <p:nvPr/>
            </p:nvSpPr>
            <p:spPr bwMode="auto">
              <a:xfrm flipH="1">
                <a:off x="8465" y="5133"/>
                <a:ext cx="540" cy="624"/>
              </a:xfrm>
              <a:prstGeom prst="line">
                <a:avLst/>
              </a:prstGeom>
              <a:noFill/>
              <a:ln w="19050">
                <a:solidFill>
                  <a:srgbClr val="FFFF00"/>
                </a:solidFill>
                <a:round/>
                <a:tailEnd type="arrow" w="sm" len="sm"/>
              </a:ln>
            </p:spPr>
            <p:txBody>
              <a:bodyPr/>
              <a:lstStyle/>
              <a:p>
                <a:endParaRPr lang="zh-CN" altLang="en-US"/>
              </a:p>
            </p:txBody>
          </p:sp>
          <p:sp>
            <p:nvSpPr>
              <p:cNvPr id="29722" name="Text Box 25"/>
              <p:cNvSpPr txBox="1">
                <a:spLocks noChangeArrowheads="1"/>
              </p:cNvSpPr>
              <p:nvPr/>
            </p:nvSpPr>
            <p:spPr bwMode="auto">
              <a:xfrm>
                <a:off x="9005" y="6537"/>
                <a:ext cx="340" cy="369"/>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g</a:t>
                </a:r>
                <a:endParaRPr kumimoji="1" lang="en-US" altLang="zh-CN" sz="3600">
                  <a:solidFill>
                    <a:srgbClr val="003399"/>
                  </a:solidFill>
                  <a:latin typeface="Times New Roman" panose="02020603050405020304" pitchFamily="18" charset="0"/>
                </a:endParaRPr>
              </a:p>
            </p:txBody>
          </p:sp>
          <p:sp>
            <p:nvSpPr>
              <p:cNvPr id="29723" name="Line 26"/>
              <p:cNvSpPr>
                <a:spLocks noChangeShapeType="1"/>
              </p:cNvSpPr>
              <p:nvPr/>
            </p:nvSpPr>
            <p:spPr bwMode="auto">
              <a:xfrm flipH="1">
                <a:off x="8825" y="6849"/>
                <a:ext cx="180" cy="1092"/>
              </a:xfrm>
              <a:prstGeom prst="line">
                <a:avLst/>
              </a:prstGeom>
              <a:noFill/>
              <a:ln w="28575">
                <a:solidFill>
                  <a:srgbClr val="339966"/>
                </a:solidFill>
                <a:round/>
                <a:tailEnd type="arrow" w="sm" len="sm"/>
              </a:ln>
            </p:spPr>
            <p:txBody>
              <a:bodyPr/>
              <a:lstStyle/>
              <a:p>
                <a:endParaRPr lang="zh-CN" altLang="en-US"/>
              </a:p>
            </p:txBody>
          </p:sp>
          <p:sp>
            <p:nvSpPr>
              <p:cNvPr id="29724" name="Text Box 27"/>
              <p:cNvSpPr txBox="1">
                <a:spLocks noChangeArrowheads="1"/>
              </p:cNvSpPr>
              <p:nvPr/>
            </p:nvSpPr>
            <p:spPr bwMode="auto">
              <a:xfrm>
                <a:off x="7385" y="3417"/>
                <a:ext cx="340" cy="340"/>
              </a:xfrm>
              <a:prstGeom prst="rect">
                <a:avLst/>
              </a:prstGeom>
              <a:solidFill>
                <a:srgbClr val="FFFFFF"/>
              </a:solidFill>
              <a:ln w="9525">
                <a:noFill/>
                <a:miter lim="800000"/>
              </a:ln>
            </p:spPr>
            <p:txBody>
              <a:bodyPr lIns="0" tIns="0" rIns="0" bIns="0"/>
              <a:lstStyle/>
              <a:p>
                <a:pPr>
                  <a:spcBef>
                    <a:spcPct val="50000"/>
                  </a:spcBef>
                </a:pPr>
                <a:r>
                  <a:rPr kumimoji="1" lang="en-US" altLang="zh-CN" sz="1200">
                    <a:solidFill>
                      <a:srgbClr val="003399"/>
                    </a:solidFill>
                    <a:latin typeface="宋体" panose="02010600030101010101" pitchFamily="2" charset="-122"/>
                  </a:rPr>
                  <a:t>c</a:t>
                </a:r>
                <a:endParaRPr kumimoji="1" lang="en-US" altLang="zh-CN" sz="3600">
                  <a:solidFill>
                    <a:srgbClr val="003399"/>
                  </a:solidFill>
                  <a:latin typeface="Times New Roman" panose="02020603050405020304" pitchFamily="18" charset="0"/>
                </a:endParaRPr>
              </a:p>
            </p:txBody>
          </p:sp>
          <p:sp>
            <p:nvSpPr>
              <p:cNvPr id="29725" name="Text Box 28"/>
              <p:cNvSpPr txBox="1">
                <a:spLocks noChangeArrowheads="1"/>
              </p:cNvSpPr>
              <p:nvPr/>
            </p:nvSpPr>
            <p:spPr bwMode="auto">
              <a:xfrm>
                <a:off x="8465" y="4665"/>
                <a:ext cx="170" cy="283"/>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Times New Roman" panose="02020603050405020304" pitchFamily="18" charset="0"/>
                  </a:rPr>
                  <a:t>h</a:t>
                </a:r>
                <a:endParaRPr kumimoji="1" lang="en-US" altLang="zh-CN" sz="3600">
                  <a:solidFill>
                    <a:srgbClr val="003399"/>
                  </a:solidFill>
                  <a:latin typeface="Times New Roman" panose="02020603050405020304" pitchFamily="18" charset="0"/>
                </a:endParaRPr>
              </a:p>
            </p:txBody>
          </p:sp>
          <p:sp>
            <p:nvSpPr>
              <p:cNvPr id="29726" name="Text Box 29"/>
              <p:cNvSpPr txBox="1">
                <a:spLocks noChangeArrowheads="1"/>
              </p:cNvSpPr>
              <p:nvPr/>
            </p:nvSpPr>
            <p:spPr bwMode="auto">
              <a:xfrm>
                <a:off x="4505" y="4821"/>
                <a:ext cx="170" cy="283"/>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Times New Roman" panose="02020603050405020304" pitchFamily="18" charset="0"/>
                  </a:rPr>
                  <a:t>h</a:t>
                </a:r>
                <a:endParaRPr kumimoji="1" lang="en-US" altLang="zh-CN" sz="3600">
                  <a:solidFill>
                    <a:srgbClr val="003399"/>
                  </a:solidFill>
                  <a:latin typeface="Times New Roman" panose="02020603050405020304" pitchFamily="18" charset="0"/>
                </a:endParaRPr>
              </a:p>
            </p:txBody>
          </p:sp>
          <p:sp>
            <p:nvSpPr>
              <p:cNvPr id="29727" name="Text Box 30"/>
              <p:cNvSpPr txBox="1">
                <a:spLocks noChangeArrowheads="1"/>
              </p:cNvSpPr>
              <p:nvPr/>
            </p:nvSpPr>
            <p:spPr bwMode="auto">
              <a:xfrm>
                <a:off x="6485" y="3729"/>
                <a:ext cx="170" cy="283"/>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Times New Roman" panose="02020603050405020304" pitchFamily="18" charset="0"/>
                  </a:rPr>
                  <a:t>h</a:t>
                </a:r>
                <a:endParaRPr kumimoji="1" lang="en-US" altLang="zh-CN" sz="3600">
                  <a:solidFill>
                    <a:srgbClr val="003399"/>
                  </a:solidFill>
                  <a:latin typeface="Times New Roman" panose="02020603050405020304" pitchFamily="18" charset="0"/>
                </a:endParaRPr>
              </a:p>
            </p:txBody>
          </p:sp>
          <p:sp>
            <p:nvSpPr>
              <p:cNvPr id="29728" name="Text Box 31"/>
              <p:cNvSpPr txBox="1">
                <a:spLocks noChangeArrowheads="1"/>
              </p:cNvSpPr>
              <p:nvPr/>
            </p:nvSpPr>
            <p:spPr bwMode="auto">
              <a:xfrm>
                <a:off x="6845" y="8157"/>
                <a:ext cx="170" cy="283"/>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Times New Roman" panose="02020603050405020304" pitchFamily="18" charset="0"/>
                  </a:rPr>
                  <a:t>h</a:t>
                </a:r>
                <a:endParaRPr kumimoji="1" lang="en-US" altLang="zh-CN" sz="3600">
                  <a:solidFill>
                    <a:srgbClr val="003399"/>
                  </a:solidFill>
                  <a:latin typeface="Times New Roman" panose="02020603050405020304" pitchFamily="18" charset="0"/>
                </a:endParaRPr>
              </a:p>
            </p:txBody>
          </p:sp>
          <p:sp>
            <p:nvSpPr>
              <p:cNvPr id="29729" name="Text Box 32"/>
              <p:cNvSpPr txBox="1">
                <a:spLocks noChangeArrowheads="1"/>
              </p:cNvSpPr>
              <p:nvPr/>
            </p:nvSpPr>
            <p:spPr bwMode="auto">
              <a:xfrm>
                <a:off x="7355" y="8190"/>
                <a:ext cx="900" cy="283"/>
              </a:xfrm>
              <a:prstGeom prst="rect">
                <a:avLst/>
              </a:prstGeom>
              <a:solidFill>
                <a:srgbClr val="FFFFFF"/>
              </a:solidFill>
              <a:ln w="9525">
                <a:solidFill>
                  <a:srgbClr val="000000"/>
                </a:solidFill>
                <a:miter lim="800000"/>
              </a:ln>
            </p:spPr>
            <p:txBody>
              <a:bodyPr lIns="0" tIns="0" rIns="0" bIns="0"/>
              <a:lstStyle/>
              <a:p>
                <a:pPr>
                  <a:spcBef>
                    <a:spcPct val="50000"/>
                  </a:spcBef>
                </a:pPr>
                <a:r>
                  <a:rPr kumimoji="1" lang="en-US" altLang="zh-CN" sz="1200">
                    <a:solidFill>
                      <a:srgbClr val="003399"/>
                    </a:solidFill>
                    <a:latin typeface="Times New Roman" panose="02020603050405020304" pitchFamily="18" charset="0"/>
                  </a:rPr>
                  <a:t>       i</a:t>
                </a:r>
                <a:endParaRPr kumimoji="1" lang="en-US" altLang="zh-CN" sz="3600">
                  <a:solidFill>
                    <a:srgbClr val="003399"/>
                  </a:solidFill>
                  <a:latin typeface="Times New Roman" panose="02020603050405020304" pitchFamily="18" charset="0"/>
                </a:endParaRPr>
              </a:p>
            </p:txBody>
          </p:sp>
        </p:grpSp>
      </p:grpSp>
      <p:sp>
        <p:nvSpPr>
          <p:cNvPr id="29700" name="Text Box 33"/>
          <p:cNvSpPr txBox="1">
            <a:spLocks noChangeArrowheads="1"/>
          </p:cNvSpPr>
          <p:nvPr/>
        </p:nvSpPr>
        <p:spPr bwMode="auto">
          <a:xfrm>
            <a:off x="0" y="5229200"/>
            <a:ext cx="8819630" cy="1569660"/>
          </a:xfrm>
          <a:prstGeom prst="rect">
            <a:avLst/>
          </a:prstGeom>
          <a:noFill/>
          <a:ln w="9525" algn="ctr">
            <a:noFill/>
            <a:miter lim="800000"/>
          </a:ln>
        </p:spPr>
        <p:txBody>
          <a:bodyPr wrap="square">
            <a:spAutoFit/>
          </a:bodyPr>
          <a:lstStyle/>
          <a:p>
            <a:pPr algn="l"/>
            <a:r>
              <a:rPr lang="en-US" altLang="zh-CN" sz="2400" dirty="0"/>
              <a:t>a </a:t>
            </a:r>
            <a:r>
              <a:rPr lang="zh-CN" altLang="en-US" sz="2400" dirty="0"/>
              <a:t>像素显示区    </a:t>
            </a:r>
            <a:r>
              <a:rPr lang="en-US" altLang="zh-CN" sz="2400" dirty="0"/>
              <a:t>b </a:t>
            </a:r>
            <a:r>
              <a:rPr lang="zh-CN" altLang="en-US" sz="2400" dirty="0"/>
              <a:t>扫描电极外引线（栅线外引线）   </a:t>
            </a:r>
            <a:r>
              <a:rPr lang="en-US" altLang="zh-CN" sz="2400" dirty="0"/>
              <a:t>c </a:t>
            </a:r>
            <a:r>
              <a:rPr lang="zh-CN" altLang="en-US" sz="2400" dirty="0"/>
              <a:t>信号电极外引线</a:t>
            </a:r>
            <a:endParaRPr lang="zh-CN" altLang="en-US" sz="2400" dirty="0"/>
          </a:p>
          <a:p>
            <a:pPr algn="l"/>
            <a:r>
              <a:rPr lang="en-US" altLang="zh-CN" sz="2400" dirty="0"/>
              <a:t>d </a:t>
            </a:r>
            <a:r>
              <a:rPr lang="zh-CN" altLang="en-US" sz="2400" dirty="0"/>
              <a:t>短路环        </a:t>
            </a:r>
            <a:r>
              <a:rPr lang="en-US" altLang="zh-CN" sz="2400" dirty="0"/>
              <a:t>e </a:t>
            </a:r>
            <a:r>
              <a:rPr lang="zh-CN" altLang="en-US" sz="2400" dirty="0"/>
              <a:t>转印电极和对盒标记     </a:t>
            </a:r>
            <a:r>
              <a:rPr lang="en-US" altLang="zh-CN" sz="2400" dirty="0"/>
              <a:t>f </a:t>
            </a:r>
            <a:r>
              <a:rPr lang="zh-CN" altLang="en-US" sz="2400" dirty="0"/>
              <a:t>对版标记（套刻标记）</a:t>
            </a:r>
            <a:endParaRPr lang="zh-CN" altLang="en-US" sz="2400" dirty="0"/>
          </a:p>
          <a:p>
            <a:pPr algn="l"/>
            <a:r>
              <a:rPr lang="en-US" altLang="zh-CN" sz="2400" dirty="0"/>
              <a:t>g </a:t>
            </a:r>
            <a:r>
              <a:rPr lang="zh-CN" altLang="en-US" sz="2400" dirty="0"/>
              <a:t>切割标记      </a:t>
            </a:r>
            <a:r>
              <a:rPr lang="en-US" altLang="zh-CN" sz="2400" dirty="0"/>
              <a:t>h </a:t>
            </a:r>
            <a:r>
              <a:rPr lang="zh-CN" altLang="en-US" sz="2400" dirty="0"/>
              <a:t>封盒胶框位置           </a:t>
            </a:r>
            <a:r>
              <a:rPr lang="en-US" altLang="zh-CN" sz="2400" dirty="0" err="1"/>
              <a:t>i</a:t>
            </a:r>
            <a:r>
              <a:rPr lang="en-US" altLang="zh-CN" sz="2400" dirty="0"/>
              <a:t> </a:t>
            </a:r>
            <a:r>
              <a:rPr lang="zh-CN" altLang="en-US" sz="2400" dirty="0"/>
              <a:t>液晶注入口 </a:t>
            </a:r>
            <a:endParaRPr lang="zh-CN" altLang="en-US"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A0DF3D39-7F84-4F7D-8086-9201FA2B0709}" type="slidenum">
              <a:rPr lang="en-US" altLang="zh-CN"/>
            </a:fld>
            <a:endParaRPr lang="en-US" altLang="zh-CN"/>
          </a:p>
        </p:txBody>
      </p:sp>
      <p:sp>
        <p:nvSpPr>
          <p:cNvPr id="399364" name="Rectangle 4"/>
          <p:cNvSpPr>
            <a:spLocks noChangeArrowheads="1"/>
          </p:cNvSpPr>
          <p:nvPr/>
        </p:nvSpPr>
        <p:spPr bwMode="auto">
          <a:xfrm>
            <a:off x="2339975" y="1268413"/>
            <a:ext cx="4824413" cy="579437"/>
          </a:xfrm>
          <a:prstGeom prst="rect">
            <a:avLst/>
          </a:prstGeom>
          <a:noFill/>
          <a:ln w="9525">
            <a:noFill/>
            <a:miter lim="800000"/>
          </a:ln>
          <a:effectLst/>
        </p:spPr>
        <p:txBody>
          <a:bodyPr>
            <a:spAutoFit/>
          </a:bodyPr>
          <a:lstStyle/>
          <a:p>
            <a:pPr algn="ctr"/>
            <a:r>
              <a:rPr lang="zh-CN" altLang="en-US" sz="3200" b="1" dirty="0">
                <a:solidFill>
                  <a:srgbClr val="FFCC00"/>
                </a:solidFill>
                <a:ea typeface="楷体_GB2312" pitchFamily="49" charset="-122"/>
              </a:rPr>
              <a:t>场致发射光显示（</a:t>
            </a:r>
            <a:r>
              <a:rPr lang="en-US" altLang="zh-CN" sz="3200" dirty="0">
                <a:solidFill>
                  <a:srgbClr val="FFCC00"/>
                </a:solidFill>
                <a:latin typeface="Times New Roman" panose="02020603050405020304" pitchFamily="18" charset="0"/>
                <a:ea typeface="楷体_GB2312" pitchFamily="49" charset="-122"/>
              </a:rPr>
              <a:t>FED</a:t>
            </a:r>
            <a:r>
              <a:rPr lang="zh-CN" altLang="en-US" sz="3200" b="1" dirty="0">
                <a:solidFill>
                  <a:srgbClr val="FFCC00"/>
                </a:solidFill>
                <a:latin typeface="Times New Roman" panose="02020603050405020304" pitchFamily="18" charset="0"/>
                <a:ea typeface="楷体_GB2312" pitchFamily="49" charset="-122"/>
              </a:rPr>
              <a:t>）</a:t>
            </a:r>
            <a:endParaRPr lang="zh-CN" altLang="en-US" sz="3200" dirty="0">
              <a:solidFill>
                <a:srgbClr val="FFCC00"/>
              </a:solidFill>
              <a:latin typeface="Times New Roman" panose="02020603050405020304" pitchFamily="18" charset="0"/>
            </a:endParaRPr>
          </a:p>
        </p:txBody>
      </p:sp>
      <p:sp>
        <p:nvSpPr>
          <p:cNvPr id="399365" name="Text Box 5"/>
          <p:cNvSpPr txBox="1">
            <a:spLocks noChangeArrowheads="1"/>
          </p:cNvSpPr>
          <p:nvPr/>
        </p:nvSpPr>
        <p:spPr bwMode="auto">
          <a:xfrm>
            <a:off x="1763713" y="2276475"/>
            <a:ext cx="5545137" cy="2100263"/>
          </a:xfrm>
          <a:prstGeom prst="rect">
            <a:avLst/>
          </a:prstGeom>
          <a:noFill/>
          <a:ln w="9525">
            <a:noFill/>
            <a:miter lim="800000"/>
          </a:ln>
          <a:effectLst/>
        </p:spPr>
        <p:txBody>
          <a:bodyPr>
            <a:spAutoFit/>
          </a:bodyPr>
          <a:lstStyle/>
          <a:p>
            <a:pPr marL="342900" indent="-342900">
              <a:spcBef>
                <a:spcPct val="50000"/>
              </a:spcBef>
            </a:pPr>
            <a:r>
              <a:rPr lang="zh-CN" altLang="en-US" sz="2400" b="1">
                <a:solidFill>
                  <a:srgbClr val="FFFF00"/>
                </a:solidFill>
                <a:latin typeface="楷体_GB2312" pitchFamily="49" charset="-122"/>
                <a:ea typeface="楷体_GB2312" pitchFamily="49" charset="-122"/>
              </a:rPr>
              <a:t>基于场致电子发射原理，有三种模型：</a:t>
            </a:r>
            <a:endParaRPr lang="zh-CN" altLang="en-US" sz="2400" b="1">
              <a:solidFill>
                <a:srgbClr val="FFFF00"/>
              </a:solidFill>
              <a:latin typeface="楷体_GB2312" pitchFamily="49" charset="-122"/>
              <a:ea typeface="楷体_GB2312" pitchFamily="49" charset="-122"/>
            </a:endParaRPr>
          </a:p>
          <a:p>
            <a:pPr marL="342900" indent="-342900">
              <a:spcBef>
                <a:spcPct val="50000"/>
              </a:spcBef>
              <a:buFontTx/>
              <a:buAutoNum type="arabicPeriod"/>
            </a:pPr>
            <a:r>
              <a:rPr lang="zh-CN" altLang="en-US" sz="2400" b="1">
                <a:solidFill>
                  <a:srgbClr val="FFFF00"/>
                </a:solidFill>
                <a:latin typeface="楷体_GB2312" pitchFamily="49" charset="-122"/>
                <a:ea typeface="楷体_GB2312" pitchFamily="49" charset="-122"/>
              </a:rPr>
              <a:t>金属在强电场下隧穿势垒向真空发射</a:t>
            </a:r>
            <a:endParaRPr lang="zh-CN" altLang="en-US" sz="2400" b="1">
              <a:solidFill>
                <a:srgbClr val="FFFF00"/>
              </a:solidFill>
              <a:latin typeface="楷体_GB2312" pitchFamily="49" charset="-122"/>
              <a:ea typeface="楷体_GB2312" pitchFamily="49" charset="-122"/>
            </a:endParaRPr>
          </a:p>
          <a:p>
            <a:pPr marL="342900" indent="-342900">
              <a:spcBef>
                <a:spcPct val="50000"/>
              </a:spcBef>
              <a:buFontTx/>
              <a:buAutoNum type="arabicPeriod"/>
            </a:pPr>
            <a:r>
              <a:rPr lang="zh-CN" altLang="en-US" sz="2400" b="1">
                <a:solidFill>
                  <a:srgbClr val="FFFF00"/>
                </a:solidFill>
                <a:latin typeface="楷体_GB2312" pitchFamily="49" charset="-122"/>
                <a:ea typeface="楷体_GB2312" pitchFamily="49" charset="-122"/>
              </a:rPr>
              <a:t>金属－绝缘体－真空模型 </a:t>
            </a:r>
            <a:r>
              <a:rPr lang="en-US" altLang="zh-CN" sz="2400">
                <a:solidFill>
                  <a:srgbClr val="FFFF00"/>
                </a:solidFill>
                <a:latin typeface="Times New Roman" panose="02020603050405020304" pitchFamily="18" charset="0"/>
                <a:ea typeface="楷体_GB2312" pitchFamily="49" charset="-122"/>
              </a:rPr>
              <a:t>(MIV)</a:t>
            </a:r>
            <a:r>
              <a:rPr lang="en-US" altLang="zh-CN" sz="2400">
                <a:solidFill>
                  <a:srgbClr val="FFFF00"/>
                </a:solidFill>
                <a:latin typeface="楷体_GB2312" pitchFamily="49" charset="-122"/>
                <a:ea typeface="楷体_GB2312" pitchFamily="49" charset="-122"/>
              </a:rPr>
              <a:t> </a:t>
            </a:r>
            <a:endParaRPr lang="en-US" altLang="zh-CN" sz="2400">
              <a:solidFill>
                <a:srgbClr val="FFFF00"/>
              </a:solidFill>
              <a:latin typeface="楷体_GB2312" pitchFamily="49" charset="-122"/>
              <a:ea typeface="楷体_GB2312" pitchFamily="49" charset="-122"/>
            </a:endParaRPr>
          </a:p>
          <a:p>
            <a:pPr marL="342900" indent="-342900">
              <a:spcBef>
                <a:spcPct val="50000"/>
              </a:spcBef>
              <a:buFontTx/>
              <a:buAutoNum type="arabicPeriod"/>
            </a:pPr>
            <a:r>
              <a:rPr lang="zh-CN" altLang="en-US" sz="2400" b="1">
                <a:solidFill>
                  <a:srgbClr val="FFFF00"/>
                </a:solidFill>
                <a:latin typeface="楷体_GB2312" pitchFamily="49" charset="-122"/>
                <a:ea typeface="楷体_GB2312" pitchFamily="49" charset="-122"/>
              </a:rPr>
              <a:t>金属－绝缘体－金属模型 </a:t>
            </a:r>
            <a:r>
              <a:rPr lang="en-US" altLang="zh-CN" sz="2400">
                <a:solidFill>
                  <a:srgbClr val="FFFF00"/>
                </a:solidFill>
                <a:latin typeface="Times New Roman" panose="02020603050405020304" pitchFamily="18" charset="0"/>
                <a:ea typeface="楷体_GB2312" pitchFamily="49" charset="-122"/>
              </a:rPr>
              <a:t>(MIM)</a:t>
            </a:r>
            <a:endParaRPr lang="en-US" altLang="zh-CN" sz="2400">
              <a:solidFill>
                <a:srgbClr val="FFFF00"/>
              </a:solidFill>
              <a:latin typeface="Times New Roman" panose="02020603050405020304" pitchFamily="18" charset="0"/>
              <a:ea typeface="楷体_GB2312" pitchFamily="49" charset="-122"/>
            </a:endParaRPr>
          </a:p>
        </p:txBody>
      </p:sp>
      <p:sp>
        <p:nvSpPr>
          <p:cNvPr id="399366" name="Text Box 6"/>
          <p:cNvSpPr txBox="1">
            <a:spLocks noChangeArrowheads="1"/>
          </p:cNvSpPr>
          <p:nvPr/>
        </p:nvSpPr>
        <p:spPr bwMode="auto">
          <a:xfrm>
            <a:off x="971550" y="4724400"/>
            <a:ext cx="7345363" cy="457200"/>
          </a:xfrm>
          <a:prstGeom prst="rect">
            <a:avLst/>
          </a:prstGeom>
          <a:noFill/>
          <a:ln w="9525">
            <a:noFill/>
            <a:miter lim="800000"/>
          </a:ln>
          <a:effectLst/>
        </p:spPr>
        <p:txBody>
          <a:bodyPr>
            <a:spAutoFit/>
          </a:bodyPr>
          <a:lstStyle/>
          <a:p>
            <a:r>
              <a:rPr lang="en-US" altLang="zh-CN" sz="2400" b="1">
                <a:solidFill>
                  <a:srgbClr val="FFCC00"/>
                </a:solidFill>
                <a:latin typeface="Times New Roman" panose="02020603050405020304" pitchFamily="18" charset="0"/>
              </a:rPr>
              <a:t>* </a:t>
            </a:r>
            <a:r>
              <a:rPr lang="zh-CN" altLang="en-US" sz="2400" b="1">
                <a:solidFill>
                  <a:srgbClr val="FFCC00"/>
                </a:solidFill>
                <a:latin typeface="Times New Roman" panose="02020603050405020304" pitchFamily="18" charset="0"/>
              </a:rPr>
              <a:t>模型 </a:t>
            </a:r>
            <a:r>
              <a:rPr lang="en-US" altLang="zh-CN" sz="2400" b="1">
                <a:solidFill>
                  <a:srgbClr val="FFCC00"/>
                </a:solidFill>
                <a:latin typeface="Times New Roman" panose="02020603050405020304" pitchFamily="18" charset="0"/>
              </a:rPr>
              <a:t>2 </a:t>
            </a:r>
            <a:r>
              <a:rPr lang="zh-CN" altLang="en-US" sz="2400" b="1">
                <a:solidFill>
                  <a:srgbClr val="FFCC00"/>
                </a:solidFill>
                <a:latin typeface="Times New Roman" panose="02020603050405020304" pitchFamily="18" charset="0"/>
              </a:rPr>
              <a:t>和 </a:t>
            </a:r>
            <a:r>
              <a:rPr lang="en-US" altLang="zh-CN" sz="2400" b="1">
                <a:solidFill>
                  <a:srgbClr val="FFCC00"/>
                </a:solidFill>
                <a:latin typeface="Times New Roman" panose="02020603050405020304" pitchFamily="18" charset="0"/>
              </a:rPr>
              <a:t>3</a:t>
            </a:r>
            <a:r>
              <a:rPr lang="zh-CN" altLang="en-US" sz="2400" b="1">
                <a:solidFill>
                  <a:srgbClr val="FFCC00"/>
                </a:solidFill>
                <a:latin typeface="Times New Roman" panose="02020603050405020304" pitchFamily="18" charset="0"/>
              </a:rPr>
              <a:t>是 由</a:t>
            </a:r>
            <a:r>
              <a:rPr lang="en-US" altLang="zh-CN" sz="2400" b="1">
                <a:solidFill>
                  <a:srgbClr val="FFCC00"/>
                </a:solidFill>
                <a:latin typeface="Times New Roman" panose="02020603050405020304" pitchFamily="18" charset="0"/>
              </a:rPr>
              <a:t>NS. Xu </a:t>
            </a:r>
            <a:r>
              <a:rPr lang="zh-CN" altLang="en-US" sz="2400" b="1">
                <a:solidFill>
                  <a:srgbClr val="FFCC00"/>
                </a:solidFill>
                <a:latin typeface="Times New Roman" panose="02020603050405020304" pitchFamily="18" charset="0"/>
              </a:rPr>
              <a:t>和</a:t>
            </a:r>
            <a:r>
              <a:rPr lang="en-US" altLang="zh-CN" sz="2400" b="1">
                <a:solidFill>
                  <a:srgbClr val="FFCC00"/>
                </a:solidFill>
                <a:latin typeface="Times New Roman" panose="02020603050405020304" pitchFamily="18" charset="0"/>
              </a:rPr>
              <a:t>R. V. Latham </a:t>
            </a:r>
            <a:r>
              <a:rPr lang="zh-CN" altLang="en-US" sz="2400" b="1">
                <a:solidFill>
                  <a:srgbClr val="FFCC00"/>
                </a:solidFill>
                <a:latin typeface="Times New Roman" panose="02020603050405020304" pitchFamily="18" charset="0"/>
              </a:rPr>
              <a:t>首先提出。</a:t>
            </a:r>
            <a:endParaRPr lang="zh-CN" altLang="en-US" sz="2400" b="1">
              <a:solidFill>
                <a:srgbClr val="FFCC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标题 296961"/>
          <p:cNvSpPr>
            <a:spLocks noGrp="1"/>
          </p:cNvSpPr>
          <p:nvPr>
            <p:ph type="title"/>
          </p:nvPr>
        </p:nvSpPr>
        <p:spPr>
          <a:xfrm>
            <a:off x="394970" y="405130"/>
            <a:ext cx="8229600" cy="1143000"/>
          </a:xfrm>
        </p:spPr>
        <p:txBody>
          <a:bodyPr/>
          <a:lstStyle/>
          <a:p>
            <a:pPr algn="l"/>
            <a:r>
              <a:rPr lang="en-US" altLang="zh-CN" noProof="1">
                <a:solidFill>
                  <a:srgbClr val="FFFF00"/>
                </a:solidFill>
                <a:latin typeface="隶书" panose="02010509060101010101" pitchFamily="49" charset="-122"/>
                <a:ea typeface="隶书" panose="02010509060101010101" pitchFamily="49" charset="-122"/>
              </a:rPr>
              <a:t>FED</a:t>
            </a:r>
            <a:r>
              <a:rPr lang="zh-CN" altLang="en-US" noProof="1">
                <a:solidFill>
                  <a:srgbClr val="FFFF00"/>
                </a:solidFill>
                <a:latin typeface="隶书" panose="02010509060101010101" pitchFamily="49" charset="-122"/>
                <a:ea typeface="隶书" panose="02010509060101010101" pitchFamily="49" charset="-122"/>
              </a:rPr>
              <a:t>显示器特点</a:t>
            </a:r>
            <a:endParaRPr lang="zh-CN" altLang="en-US" noProof="1">
              <a:solidFill>
                <a:srgbClr val="FFFF00"/>
              </a:solidFill>
              <a:latin typeface="隶书" panose="02010509060101010101" pitchFamily="49" charset="-122"/>
              <a:ea typeface="隶书" panose="02010509060101010101" pitchFamily="49" charset="-122"/>
            </a:endParaRPr>
          </a:p>
        </p:txBody>
      </p:sp>
      <p:sp>
        <p:nvSpPr>
          <p:cNvPr id="296963" name="文本占位符 296962"/>
          <p:cNvSpPr>
            <a:spLocks noGrp="1"/>
          </p:cNvSpPr>
          <p:nvPr>
            <p:ph type="body" idx="1"/>
          </p:nvPr>
        </p:nvSpPr>
        <p:spPr/>
        <p:txBody>
          <a:bodyPr/>
          <a:lstStyle/>
          <a:p>
            <a:pPr>
              <a:lnSpc>
                <a:spcPct val="90000"/>
              </a:lnSpc>
            </a:pPr>
            <a:r>
              <a:rPr lang="en-US" altLang="zh-CN" sz="2400" b="1" noProof="1"/>
              <a:t>FED</a:t>
            </a:r>
            <a:r>
              <a:rPr lang="zh-CN" altLang="en-US" sz="2400" b="1" noProof="1"/>
              <a:t>本质上是由许多微型</a:t>
            </a:r>
            <a:r>
              <a:rPr lang="en-US" altLang="zh-CN" sz="2400" b="1" noProof="1"/>
              <a:t>CRT</a:t>
            </a:r>
            <a:r>
              <a:rPr lang="zh-CN" altLang="en-US" sz="2400" b="1" noProof="1"/>
              <a:t>组成的平板显示器，其具备下列优点：</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1</a:t>
            </a:r>
            <a:r>
              <a:rPr lang="zh-CN" altLang="en-US" sz="2400" b="1" noProof="1"/>
              <a:t>）冷阴极发射。</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2</a:t>
            </a:r>
            <a:r>
              <a:rPr lang="zh-CN" altLang="en-US" sz="2400" b="1" noProof="1"/>
              <a:t>）低工作电压。</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3</a:t>
            </a:r>
            <a:r>
              <a:rPr lang="zh-CN" altLang="en-US" sz="2400" b="1" noProof="1"/>
              <a:t>）自发光和高亮度。</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4</a:t>
            </a:r>
            <a:r>
              <a:rPr lang="zh-CN" altLang="en-US" sz="2400" b="1" noProof="1"/>
              <a:t>）宽视角和高速响应。</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5</a:t>
            </a:r>
            <a:r>
              <a:rPr lang="zh-CN" altLang="en-US" sz="2400" b="1" noProof="1"/>
              <a:t>）很宽的环境温度变化范围。</a:t>
            </a:r>
            <a:endParaRPr lang="zh-CN" altLang="en-US" sz="2400" b="1" noProof="1"/>
          </a:p>
          <a:p>
            <a:pPr>
              <a:lnSpc>
                <a:spcPct val="90000"/>
              </a:lnSpc>
              <a:buFont typeface="Wingdings" panose="05000000000000000000" pitchFamily="2" charset="2"/>
              <a:buNone/>
            </a:pPr>
            <a:r>
              <a:rPr lang="zh-CN" altLang="en-US" sz="2400" b="1" noProof="1"/>
              <a:t>           （极低温的宇宙空间</a:t>
            </a:r>
            <a:r>
              <a:rPr lang="en-US" altLang="zh-CN" sz="2400" b="1" noProof="1"/>
              <a:t>-500℃</a:t>
            </a:r>
            <a:r>
              <a:rPr lang="zh-CN" altLang="en-US" sz="2400" b="1" noProof="1"/>
              <a:t>）</a:t>
            </a:r>
            <a:endParaRPr lang="zh-CN" altLang="en-US" sz="2400" b="1" noProof="1"/>
          </a:p>
          <a:p>
            <a:pPr>
              <a:lnSpc>
                <a:spcPct val="90000"/>
              </a:lnSpc>
              <a:buFont typeface="Wingdings" panose="05000000000000000000" pitchFamily="2" charset="2"/>
              <a:buChar char="Ø"/>
            </a:pPr>
            <a:r>
              <a:rPr lang="zh-CN" altLang="en-US" sz="2400" b="1" noProof="1"/>
              <a:t>（</a:t>
            </a:r>
            <a:r>
              <a:rPr lang="en-US" altLang="zh-CN" sz="2400" b="1" noProof="1"/>
              <a:t>6</a:t>
            </a:r>
            <a:r>
              <a:rPr lang="zh-CN" altLang="en-US" sz="2400" b="1" noProof="1"/>
              <a:t>）抗辐射能力强，工作频率可高达</a:t>
            </a:r>
            <a:r>
              <a:rPr lang="en-US" altLang="zh-CN" sz="2400" b="1" noProof="1"/>
              <a:t>1000GHz</a:t>
            </a:r>
            <a:endParaRPr lang="zh-CN" altLang="en-US" sz="2400" b="1" noProof="1"/>
          </a:p>
        </p:txBody>
      </p:sp>
      <p:sp>
        <p:nvSpPr>
          <p:cNvPr id="10243" name="灯片编号占位符 1"/>
          <p:cNvSpPr>
            <a:spLocks noGrp="1" noChangeArrowheads="1"/>
          </p:cNvSpPr>
          <p:nvPr>
            <p:ph type="sldNum" sz="quarter" idx="12"/>
          </p:nvPr>
        </p:nvSpPr>
        <p:spPr bwMode="auto">
          <a:noFill/>
          <a:ln>
            <a:miter lim="800000"/>
          </a:ln>
        </p:spPr>
        <p:txBody>
          <a:bodyPr/>
          <a:lstStyle/>
          <a:p>
            <a:fld id="{262FACA3-1156-49B6-831F-A55211E26F85}"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blinds(horizontal)">
                                      <p:cBhvr>
                                        <p:cTn id="7" dur="500"/>
                                        <p:tgtEl>
                                          <p:spTgt spid="296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63">
                                            <p:txEl>
                                              <p:pRg st="1" end="1"/>
                                            </p:txEl>
                                          </p:spTgt>
                                        </p:tgtEl>
                                        <p:attrNameLst>
                                          <p:attrName>style.visibility</p:attrName>
                                        </p:attrNameLst>
                                      </p:cBhvr>
                                      <p:to>
                                        <p:strVal val="visible"/>
                                      </p:to>
                                    </p:set>
                                    <p:animEffect transition="in" filter="blinds(horizontal)">
                                      <p:cBhvr>
                                        <p:cTn id="12" dur="500"/>
                                        <p:tgtEl>
                                          <p:spTgt spid="296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6963">
                                            <p:txEl>
                                              <p:pRg st="2" end="2"/>
                                            </p:txEl>
                                          </p:spTgt>
                                        </p:tgtEl>
                                        <p:attrNameLst>
                                          <p:attrName>style.visibility</p:attrName>
                                        </p:attrNameLst>
                                      </p:cBhvr>
                                      <p:to>
                                        <p:strVal val="visible"/>
                                      </p:to>
                                    </p:set>
                                    <p:animEffect transition="in" filter="blinds(horizontal)">
                                      <p:cBhvr>
                                        <p:cTn id="17" dur="500"/>
                                        <p:tgtEl>
                                          <p:spTgt spid="2969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6963">
                                            <p:txEl>
                                              <p:pRg st="3" end="3"/>
                                            </p:txEl>
                                          </p:spTgt>
                                        </p:tgtEl>
                                        <p:attrNameLst>
                                          <p:attrName>style.visibility</p:attrName>
                                        </p:attrNameLst>
                                      </p:cBhvr>
                                      <p:to>
                                        <p:strVal val="visible"/>
                                      </p:to>
                                    </p:set>
                                    <p:animEffect transition="in" filter="blinds(horizontal)">
                                      <p:cBhvr>
                                        <p:cTn id="22" dur="500"/>
                                        <p:tgtEl>
                                          <p:spTgt spid="2969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6963">
                                            <p:txEl>
                                              <p:pRg st="4" end="4"/>
                                            </p:txEl>
                                          </p:spTgt>
                                        </p:tgtEl>
                                        <p:attrNameLst>
                                          <p:attrName>style.visibility</p:attrName>
                                        </p:attrNameLst>
                                      </p:cBhvr>
                                      <p:to>
                                        <p:strVal val="visible"/>
                                      </p:to>
                                    </p:set>
                                    <p:animEffect transition="in" filter="blinds(horizontal)">
                                      <p:cBhvr>
                                        <p:cTn id="27" dur="500"/>
                                        <p:tgtEl>
                                          <p:spTgt spid="2969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6963">
                                            <p:txEl>
                                              <p:pRg st="5" end="5"/>
                                            </p:txEl>
                                          </p:spTgt>
                                        </p:tgtEl>
                                        <p:attrNameLst>
                                          <p:attrName>style.visibility</p:attrName>
                                        </p:attrNameLst>
                                      </p:cBhvr>
                                      <p:to>
                                        <p:strVal val="visible"/>
                                      </p:to>
                                    </p:set>
                                    <p:animEffect transition="in" filter="blinds(horizontal)">
                                      <p:cBhvr>
                                        <p:cTn id="32" dur="500"/>
                                        <p:tgtEl>
                                          <p:spTgt spid="2969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6963">
                                            <p:txEl>
                                              <p:pRg st="6" end="6"/>
                                            </p:txEl>
                                          </p:spTgt>
                                        </p:tgtEl>
                                        <p:attrNameLst>
                                          <p:attrName>style.visibility</p:attrName>
                                        </p:attrNameLst>
                                      </p:cBhvr>
                                      <p:to>
                                        <p:strVal val="visible"/>
                                      </p:to>
                                    </p:set>
                                    <p:animEffect transition="in" filter="blinds(horizontal)">
                                      <p:cBhvr>
                                        <p:cTn id="37" dur="500"/>
                                        <p:tgtEl>
                                          <p:spTgt spid="2969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96963">
                                            <p:txEl>
                                              <p:pRg st="7" end="7"/>
                                            </p:txEl>
                                          </p:spTgt>
                                        </p:tgtEl>
                                        <p:attrNameLst>
                                          <p:attrName>style.visibility</p:attrName>
                                        </p:attrNameLst>
                                      </p:cBhvr>
                                      <p:to>
                                        <p:strVal val="visible"/>
                                      </p:to>
                                    </p:set>
                                    <p:animEffect transition="in" filter="blinds(horizontal)">
                                      <p:cBhvr>
                                        <p:cTn id="42" dur="500"/>
                                        <p:tgtEl>
                                          <p:spTgt spid="296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F8E36B4-D1AA-445F-959A-DE2788116418}" type="slidenum">
              <a:rPr lang="en-US" altLang="zh-CN"/>
            </a:fld>
            <a:endParaRPr lang="en-US" altLang="zh-CN"/>
          </a:p>
        </p:txBody>
      </p:sp>
      <p:sp>
        <p:nvSpPr>
          <p:cNvPr id="400388" name="Text Box 4"/>
          <p:cNvSpPr txBox="1">
            <a:spLocks noChangeArrowheads="1"/>
          </p:cNvSpPr>
          <p:nvPr/>
        </p:nvSpPr>
        <p:spPr bwMode="auto">
          <a:xfrm>
            <a:off x="1619673" y="1557338"/>
            <a:ext cx="6552728" cy="646331"/>
          </a:xfrm>
          <a:prstGeom prst="rect">
            <a:avLst/>
          </a:prstGeom>
          <a:noFill/>
          <a:ln w="9525">
            <a:noFill/>
            <a:miter lim="800000"/>
          </a:ln>
          <a:effectLst/>
        </p:spPr>
        <p:txBody>
          <a:bodyPr wrap="square">
            <a:spAutoFit/>
          </a:bodyPr>
          <a:lstStyle/>
          <a:p>
            <a:pPr>
              <a:spcBef>
                <a:spcPct val="50000"/>
              </a:spcBef>
            </a:pPr>
            <a:r>
              <a:rPr lang="en-US" altLang="zh-CN" b="1" dirty="0">
                <a:solidFill>
                  <a:srgbClr val="FFCC00"/>
                </a:solidFill>
              </a:rPr>
              <a:t>1.  </a:t>
            </a:r>
            <a:r>
              <a:rPr lang="zh-CN" altLang="en-US" b="1" dirty="0">
                <a:solidFill>
                  <a:srgbClr val="FFCC00"/>
                </a:solidFill>
                <a:ea typeface="楷体_GB2312" pitchFamily="49" charset="-122"/>
              </a:rPr>
              <a:t>微尖阵列型</a:t>
            </a:r>
            <a:r>
              <a:rPr lang="en-US" altLang="zh-CN" b="1" dirty="0">
                <a:solidFill>
                  <a:srgbClr val="FFCC00"/>
                </a:solidFill>
                <a:latin typeface="Times New Roman" panose="02020603050405020304" pitchFamily="18" charset="0"/>
                <a:ea typeface="楷体_GB2312" pitchFamily="49" charset="-122"/>
              </a:rPr>
              <a:t>FED</a:t>
            </a:r>
            <a:r>
              <a:rPr lang="zh-CN" altLang="en-US" b="1" dirty="0">
                <a:solidFill>
                  <a:srgbClr val="FFCC00"/>
                </a:solidFill>
                <a:latin typeface="楷体_GB2312" pitchFamily="49" charset="-122"/>
                <a:ea typeface="楷体_GB2312" pitchFamily="49" charset="-122"/>
              </a:rPr>
              <a:t>显示器</a:t>
            </a:r>
            <a:endParaRPr lang="zh-CN" altLang="en-US" b="1" dirty="0">
              <a:solidFill>
                <a:srgbClr val="FFCC00"/>
              </a:solidFill>
              <a:latin typeface="楷体_GB2312" pitchFamily="49" charset="-122"/>
              <a:ea typeface="楷体_GB2312" pitchFamily="49" charset="-122"/>
            </a:endParaRPr>
          </a:p>
        </p:txBody>
      </p:sp>
      <p:pic>
        <p:nvPicPr>
          <p:cNvPr id="400389" name="Picture 5"/>
          <p:cNvPicPr>
            <a:picLocks noChangeAspect="1" noChangeArrowheads="1"/>
          </p:cNvPicPr>
          <p:nvPr/>
        </p:nvPicPr>
        <p:blipFill>
          <a:blip r:embed="rId1" cstate="print"/>
          <a:srcRect/>
          <a:stretch>
            <a:fillRect/>
          </a:stretch>
        </p:blipFill>
        <p:spPr bwMode="auto">
          <a:xfrm>
            <a:off x="971550" y="2420938"/>
            <a:ext cx="7129463" cy="286385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4B73CCE-37EA-4A61-8C8A-7ABA7CB19EA3}" type="slidenum">
              <a:rPr lang="en-US" altLang="zh-CN"/>
            </a:fld>
            <a:endParaRPr lang="en-US" altLang="zh-CN"/>
          </a:p>
        </p:txBody>
      </p:sp>
      <p:sp>
        <p:nvSpPr>
          <p:cNvPr id="401412" name="Text Box 4"/>
          <p:cNvSpPr txBox="1">
            <a:spLocks noChangeArrowheads="1"/>
          </p:cNvSpPr>
          <p:nvPr/>
        </p:nvSpPr>
        <p:spPr bwMode="auto">
          <a:xfrm>
            <a:off x="683569" y="1628775"/>
            <a:ext cx="7776864" cy="646331"/>
          </a:xfrm>
          <a:prstGeom prst="rect">
            <a:avLst/>
          </a:prstGeom>
          <a:noFill/>
          <a:ln w="9525">
            <a:noFill/>
            <a:miter lim="800000"/>
          </a:ln>
          <a:effectLst/>
        </p:spPr>
        <p:txBody>
          <a:bodyPr wrap="square">
            <a:spAutoFit/>
          </a:bodyPr>
          <a:lstStyle/>
          <a:p>
            <a:pPr>
              <a:spcBef>
                <a:spcPct val="50000"/>
              </a:spcBef>
            </a:pPr>
            <a:r>
              <a:rPr lang="en-US" altLang="zh-CN" b="1" dirty="0">
                <a:solidFill>
                  <a:srgbClr val="FFCC00"/>
                </a:solidFill>
                <a:latin typeface="楷体_GB2312" pitchFamily="49" charset="-122"/>
                <a:ea typeface="楷体_GB2312" pitchFamily="49" charset="-122"/>
              </a:rPr>
              <a:t>2. </a:t>
            </a:r>
            <a:r>
              <a:rPr lang="zh-CN" altLang="en-US" b="1" dirty="0">
                <a:solidFill>
                  <a:srgbClr val="FFCC00"/>
                </a:solidFill>
                <a:latin typeface="楷体_GB2312" pitchFamily="49" charset="-122"/>
                <a:ea typeface="楷体_GB2312" pitchFamily="49" charset="-122"/>
              </a:rPr>
              <a:t>碳纳米管</a:t>
            </a:r>
            <a:r>
              <a:rPr lang="en-US" altLang="zh-CN" b="1" dirty="0">
                <a:solidFill>
                  <a:srgbClr val="FFCC00"/>
                </a:solidFill>
                <a:latin typeface="Times New Roman" panose="02020603050405020304" pitchFamily="18" charset="0"/>
              </a:rPr>
              <a:t>(CNT) </a:t>
            </a:r>
            <a:r>
              <a:rPr lang="zh-CN" altLang="en-US" b="1" dirty="0">
                <a:solidFill>
                  <a:srgbClr val="FFCC00"/>
                </a:solidFill>
                <a:latin typeface="楷体_GB2312" pitchFamily="49" charset="-122"/>
                <a:ea typeface="楷体_GB2312" pitchFamily="49" charset="-122"/>
              </a:rPr>
              <a:t>型</a:t>
            </a:r>
            <a:r>
              <a:rPr lang="en-US" altLang="zh-CN" b="1" dirty="0">
                <a:solidFill>
                  <a:srgbClr val="FFCC00"/>
                </a:solidFill>
                <a:latin typeface="楷体_GB2312" pitchFamily="49" charset="-122"/>
                <a:ea typeface="楷体_GB2312" pitchFamily="49" charset="-122"/>
              </a:rPr>
              <a:t>FED</a:t>
            </a:r>
            <a:r>
              <a:rPr lang="zh-CN" altLang="en-US" b="1" dirty="0">
                <a:solidFill>
                  <a:srgbClr val="FFCC00"/>
                </a:solidFill>
                <a:latin typeface="楷体_GB2312" pitchFamily="49" charset="-122"/>
                <a:ea typeface="楷体_GB2312" pitchFamily="49" charset="-122"/>
              </a:rPr>
              <a:t>显示器</a:t>
            </a:r>
            <a:endParaRPr lang="zh-CN" altLang="en-US" b="1" dirty="0">
              <a:solidFill>
                <a:srgbClr val="FFCC00"/>
              </a:solidFill>
              <a:latin typeface="楷体_GB2312" pitchFamily="49" charset="-122"/>
              <a:ea typeface="楷体_GB2312" pitchFamily="49" charset="-122"/>
            </a:endParaRPr>
          </a:p>
        </p:txBody>
      </p:sp>
      <p:pic>
        <p:nvPicPr>
          <p:cNvPr id="401413" name="Picture 5"/>
          <p:cNvPicPr>
            <a:picLocks noChangeAspect="1" noChangeArrowheads="1"/>
          </p:cNvPicPr>
          <p:nvPr/>
        </p:nvPicPr>
        <p:blipFill>
          <a:blip r:embed="rId1" cstate="print"/>
          <a:srcRect/>
          <a:stretch>
            <a:fillRect/>
          </a:stretch>
        </p:blipFill>
        <p:spPr bwMode="auto">
          <a:xfrm>
            <a:off x="1547813" y="2420938"/>
            <a:ext cx="6181725" cy="27019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336898"/>
          <p:cNvPicPr>
            <a:picLocks noChangeAspect="1" noChangeArrowheads="1"/>
          </p:cNvPicPr>
          <p:nvPr/>
        </p:nvPicPr>
        <p:blipFill>
          <a:blip r:embed="rId1" cstate="print"/>
          <a:srcRect/>
          <a:stretch>
            <a:fillRect/>
          </a:stretch>
        </p:blipFill>
        <p:spPr bwMode="auto">
          <a:xfrm>
            <a:off x="539552" y="692696"/>
            <a:ext cx="5212988" cy="2946365"/>
          </a:xfrm>
          <a:prstGeom prst="rect">
            <a:avLst/>
          </a:prstGeom>
          <a:noFill/>
          <a:ln w="9525">
            <a:noFill/>
            <a:miter lim="800000"/>
            <a:headEnd/>
            <a:tailEnd/>
          </a:ln>
        </p:spPr>
      </p:pic>
      <p:sp>
        <p:nvSpPr>
          <p:cNvPr id="25602" name="矩形 336899"/>
          <p:cNvSpPr>
            <a:spLocks noChangeArrowheads="1"/>
          </p:cNvSpPr>
          <p:nvPr/>
        </p:nvSpPr>
        <p:spPr bwMode="auto">
          <a:xfrm>
            <a:off x="971600" y="-33010"/>
            <a:ext cx="3563938" cy="523220"/>
          </a:xfrm>
          <a:prstGeom prst="rect">
            <a:avLst/>
          </a:prstGeom>
          <a:noFill/>
          <a:ln w="9525">
            <a:noFill/>
            <a:miter lim="800000"/>
          </a:ln>
        </p:spPr>
        <p:txBody>
          <a:bodyPr anchor="ctr">
            <a:spAutoFit/>
          </a:bodyPr>
          <a:lstStyle/>
          <a:p>
            <a:pPr algn="ctr"/>
            <a:r>
              <a:rPr lang="zh-CN" altLang="en-US" sz="2800" b="1" dirty="0">
                <a:solidFill>
                  <a:srgbClr val="FFFF00"/>
                </a:solidFill>
                <a:latin typeface="Arial" panose="020B0604020202020204" pitchFamily="34" charset="0"/>
              </a:rPr>
              <a:t>微型真空三极管结构</a:t>
            </a:r>
            <a:endParaRPr lang="zh-CN" altLang="en-US" sz="2800" b="1" dirty="0">
              <a:solidFill>
                <a:srgbClr val="FFFF00"/>
              </a:solidFill>
              <a:latin typeface="Arial" panose="020B0604020202020204" pitchFamily="34" charset="0"/>
            </a:endParaRPr>
          </a:p>
        </p:txBody>
      </p:sp>
      <p:sp>
        <p:nvSpPr>
          <p:cNvPr id="25603" name="文本框 336900"/>
          <p:cNvSpPr txBox="1">
            <a:spLocks noChangeArrowheads="1"/>
          </p:cNvSpPr>
          <p:nvPr/>
        </p:nvSpPr>
        <p:spPr bwMode="auto">
          <a:xfrm>
            <a:off x="971550" y="4797425"/>
            <a:ext cx="5616575" cy="366713"/>
          </a:xfrm>
          <a:prstGeom prst="rect">
            <a:avLst/>
          </a:prstGeom>
          <a:noFill/>
          <a:ln w="9525">
            <a:noFill/>
            <a:miter lim="800000"/>
          </a:ln>
        </p:spPr>
        <p:txBody>
          <a:bodyPr>
            <a:spAutoFit/>
          </a:bodyPr>
          <a:lstStyle/>
          <a:p>
            <a:pPr>
              <a:spcBef>
                <a:spcPct val="50000"/>
              </a:spcBef>
            </a:pPr>
            <a:endParaRPr lang="zh-CN" altLang="en-US">
              <a:latin typeface="Arial" panose="020B0604020202020204" pitchFamily="34" charset="0"/>
            </a:endParaRPr>
          </a:p>
        </p:txBody>
      </p:sp>
      <p:sp>
        <p:nvSpPr>
          <p:cNvPr id="25604" name="文本框 336901"/>
          <p:cNvSpPr txBox="1">
            <a:spLocks noChangeArrowheads="1"/>
          </p:cNvSpPr>
          <p:nvPr/>
        </p:nvSpPr>
        <p:spPr bwMode="auto">
          <a:xfrm>
            <a:off x="0" y="3645024"/>
            <a:ext cx="8964612" cy="2788456"/>
          </a:xfrm>
          <a:prstGeom prst="rect">
            <a:avLst/>
          </a:prstGeom>
          <a:noFill/>
          <a:ln w="9525">
            <a:noFill/>
            <a:miter lim="800000"/>
          </a:ln>
        </p:spPr>
        <p:txBody>
          <a:bodyPr>
            <a:spAutoFit/>
          </a:bodyPr>
          <a:lstStyle/>
          <a:p>
            <a:pPr>
              <a:lnSpc>
                <a:spcPct val="90000"/>
              </a:lnSpc>
              <a:spcBef>
                <a:spcPct val="50000"/>
              </a:spcBef>
            </a:pPr>
            <a:r>
              <a:rPr lang="zh-CN" altLang="en-US" sz="2400" b="1" dirty="0">
                <a:latin typeface="Arial" panose="020B0604020202020204" pitchFamily="34" charset="0"/>
              </a:rPr>
              <a:t>实际上是一种薄的</a:t>
            </a:r>
            <a:r>
              <a:rPr lang="en-US" altLang="zh-CN" sz="2400" b="1" dirty="0">
                <a:latin typeface="Arial" panose="020B0604020202020204" pitchFamily="34" charset="0"/>
              </a:rPr>
              <a:t>CRT</a:t>
            </a:r>
            <a:r>
              <a:rPr lang="zh-CN" altLang="en-US" sz="2400" b="1" dirty="0">
                <a:latin typeface="Arial" panose="020B0604020202020204" pitchFamily="34" charset="0"/>
              </a:rPr>
              <a:t>显示器，其单元结构是一个微型真空三极管。包括作为阴极的发射尖锥，孔状的金属栅极以及有透明导电层形成的阳极，阳极表面涂有荧光粉。</a:t>
            </a:r>
            <a:endParaRPr lang="zh-CN" altLang="en-US" sz="2400" b="1" dirty="0">
              <a:latin typeface="Arial" panose="020B0604020202020204" pitchFamily="34" charset="0"/>
            </a:endParaRPr>
          </a:p>
          <a:p>
            <a:pPr>
              <a:lnSpc>
                <a:spcPct val="90000"/>
              </a:lnSpc>
              <a:spcBef>
                <a:spcPct val="50000"/>
              </a:spcBef>
            </a:pPr>
            <a:r>
              <a:rPr lang="en-US" altLang="zh-CN" sz="2400" b="1" dirty="0">
                <a:solidFill>
                  <a:srgbClr val="FFFF00"/>
                </a:solidFill>
                <a:latin typeface="Arial" panose="020B0604020202020204" pitchFamily="34" charset="0"/>
              </a:rPr>
              <a:t>FED</a:t>
            </a:r>
            <a:r>
              <a:rPr lang="zh-CN" altLang="en-US" sz="2400" b="1" dirty="0">
                <a:solidFill>
                  <a:srgbClr val="FFFF00"/>
                </a:solidFill>
                <a:latin typeface="Arial" panose="020B0604020202020204" pitchFamily="34" charset="0"/>
              </a:rPr>
              <a:t>发光过程：</a:t>
            </a:r>
            <a:endParaRPr lang="zh-CN" altLang="en-US" sz="2400" b="1" dirty="0">
              <a:solidFill>
                <a:srgbClr val="FFFF00"/>
              </a:solidFill>
              <a:latin typeface="Arial" panose="020B0604020202020204" pitchFamily="34" charset="0"/>
            </a:endParaRPr>
          </a:p>
          <a:p>
            <a:pPr>
              <a:lnSpc>
                <a:spcPct val="90000"/>
              </a:lnSpc>
              <a:spcBef>
                <a:spcPct val="50000"/>
              </a:spcBef>
            </a:pPr>
            <a:r>
              <a:rPr lang="zh-CN" altLang="en-US" sz="2400" b="1" dirty="0">
                <a:latin typeface="Arial" panose="020B0604020202020204" pitchFamily="34" charset="0"/>
              </a:rPr>
              <a:t>在栅极和阴极间加上不高的电压（低于</a:t>
            </a:r>
            <a:r>
              <a:rPr lang="en-US" altLang="zh-CN" sz="2400" b="1" dirty="0">
                <a:latin typeface="Arial" panose="020B0604020202020204" pitchFamily="34" charset="0"/>
              </a:rPr>
              <a:t>100V</a:t>
            </a:r>
            <a:r>
              <a:rPr lang="zh-CN" altLang="en-US" sz="2400" b="1" dirty="0">
                <a:latin typeface="Arial" panose="020B0604020202020204" pitchFamily="34" charset="0"/>
              </a:rPr>
              <a:t>）形成电场，由于之间距离很小，在阴极的尖端会产生很强的电场，逸出电子，再经过阳极和阴极之间的高压电场加速，轰击荧光粉实现发光显示。</a:t>
            </a:r>
            <a:endParaRPr lang="zh-CN" altLang="en-US" sz="2400" b="1" dirty="0">
              <a:latin typeface="Arial" panose="020B0604020202020204" pitchFamily="34" charset="0"/>
            </a:endParaRPr>
          </a:p>
        </p:txBody>
      </p:sp>
      <p:sp>
        <p:nvSpPr>
          <p:cNvPr id="25605" name="灯片编号占位符 1"/>
          <p:cNvSpPr>
            <a:spLocks noGrp="1" noChangeArrowheads="1"/>
          </p:cNvSpPr>
          <p:nvPr>
            <p:ph type="sldNum" sz="quarter" idx="12"/>
          </p:nvPr>
        </p:nvSpPr>
        <p:spPr bwMode="auto">
          <a:noFill/>
          <a:ln>
            <a:miter lim="800000"/>
          </a:ln>
        </p:spPr>
        <p:txBody>
          <a:bodyPr/>
          <a:lstStyle/>
          <a:p>
            <a:fld id="{E3E9BFC1-3A1A-4157-AD1C-6F291B4026D7}" type="slidenum">
              <a:rPr lang="zh-CN" altLang="en-US"/>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47AAF3C-2360-4C90-B6DF-9736514386B3}" type="slidenum">
              <a:rPr lang="en-US" altLang="zh-CN"/>
            </a:fld>
            <a:endParaRPr lang="en-US" altLang="zh-CN"/>
          </a:p>
        </p:txBody>
      </p:sp>
      <p:sp>
        <p:nvSpPr>
          <p:cNvPr id="402436" name="Text Box 4"/>
          <p:cNvSpPr txBox="1">
            <a:spLocks noChangeArrowheads="1"/>
          </p:cNvSpPr>
          <p:nvPr/>
        </p:nvSpPr>
        <p:spPr bwMode="auto">
          <a:xfrm>
            <a:off x="1835150" y="981075"/>
            <a:ext cx="5761038" cy="579438"/>
          </a:xfrm>
          <a:prstGeom prst="rect">
            <a:avLst/>
          </a:prstGeom>
          <a:noFill/>
          <a:ln w="9525">
            <a:noFill/>
            <a:miter lim="800000"/>
          </a:ln>
          <a:effectLst/>
        </p:spPr>
        <p:txBody>
          <a:bodyPr>
            <a:spAutoFit/>
          </a:bodyPr>
          <a:lstStyle/>
          <a:p>
            <a:pPr algn="ctr">
              <a:spcBef>
                <a:spcPct val="50000"/>
              </a:spcBef>
            </a:pPr>
            <a:r>
              <a:rPr lang="zh-CN" altLang="en-US" sz="3200" b="1">
                <a:solidFill>
                  <a:srgbClr val="FFCC00"/>
                </a:solidFill>
                <a:ea typeface="楷体_GB2312" pitchFamily="49" charset="-122"/>
              </a:rPr>
              <a:t>等离子体显示器</a:t>
            </a:r>
            <a:endParaRPr lang="zh-CN" altLang="en-US" sz="3200">
              <a:solidFill>
                <a:srgbClr val="FFCC00"/>
              </a:solidFill>
            </a:endParaRPr>
          </a:p>
        </p:txBody>
      </p:sp>
      <p:sp>
        <p:nvSpPr>
          <p:cNvPr id="402437" name="Text Box 5"/>
          <p:cNvSpPr txBox="1">
            <a:spLocks noChangeArrowheads="1"/>
          </p:cNvSpPr>
          <p:nvPr/>
        </p:nvSpPr>
        <p:spPr bwMode="auto">
          <a:xfrm>
            <a:off x="1115695" y="1628775"/>
            <a:ext cx="7303770" cy="4428490"/>
          </a:xfrm>
          <a:prstGeom prst="rect">
            <a:avLst/>
          </a:prstGeom>
          <a:noFill/>
          <a:ln w="9525">
            <a:noFill/>
            <a:miter lim="800000"/>
          </a:ln>
          <a:effectLst/>
        </p:spPr>
        <p:txBody>
          <a:bodyPr wrap="square">
            <a:spAutoFit/>
          </a:bodyPr>
          <a:lstStyle/>
          <a:p>
            <a:pPr>
              <a:spcBef>
                <a:spcPct val="50000"/>
              </a:spcBef>
            </a:pPr>
            <a:r>
              <a:rPr lang="zh-CN" altLang="en-US" b="1">
                <a:solidFill>
                  <a:srgbClr val="FF9933"/>
                </a:solidFill>
                <a:ea typeface="楷体_GB2312" pitchFamily="49" charset="-122"/>
              </a:rPr>
              <a:t>原理：</a:t>
            </a:r>
            <a:r>
              <a:rPr lang="zh-CN" altLang="en-US" sz="2400" b="1">
                <a:solidFill>
                  <a:srgbClr val="FFFF00"/>
                </a:solidFill>
                <a:ea typeface="楷体_GB2312" pitchFamily="49" charset="-122"/>
              </a:rPr>
              <a:t>电场引起气体放电产生真空紫外光，激  	  发涂覆的红、绿、兰三基色荧光粉，经 	  调制与混色实现彩色显示。</a:t>
            </a:r>
            <a:endParaRPr lang="zh-CN" altLang="en-US" sz="2400" b="1">
              <a:solidFill>
                <a:srgbClr val="FFFF00"/>
              </a:solidFill>
              <a:ea typeface="楷体_GB2312" pitchFamily="49" charset="-122"/>
            </a:endParaRPr>
          </a:p>
          <a:p>
            <a:pPr>
              <a:lnSpc>
                <a:spcPct val="120000"/>
              </a:lnSpc>
            </a:pPr>
            <a:r>
              <a:rPr lang="zh-CN" altLang="en-US" b="1">
                <a:solidFill>
                  <a:srgbClr val="FF9933"/>
                </a:solidFill>
                <a:ea typeface="楷体_GB2312" pitchFamily="49" charset="-122"/>
              </a:rPr>
              <a:t>特点：</a:t>
            </a:r>
            <a:r>
              <a:rPr lang="en-US" altLang="zh-CN" sz="2400" b="1">
                <a:solidFill>
                  <a:srgbClr val="FFFF00"/>
                </a:solidFill>
                <a:ea typeface="楷体_GB2312" pitchFamily="49" charset="-122"/>
              </a:rPr>
              <a:t>1. </a:t>
            </a:r>
            <a:r>
              <a:rPr lang="zh-CN" altLang="en-US" sz="2400" b="1">
                <a:solidFill>
                  <a:srgbClr val="FFFF00"/>
                </a:solidFill>
                <a:ea typeface="楷体_GB2312" pitchFamily="49" charset="-122"/>
              </a:rPr>
              <a:t>易实现大面积显示</a:t>
            </a:r>
            <a:endParaRPr lang="zh-CN" altLang="en-US" sz="2400" b="1">
              <a:solidFill>
                <a:srgbClr val="FFFF00"/>
              </a:solidFill>
              <a:ea typeface="楷体_GB2312" pitchFamily="49" charset="-122"/>
            </a:endParaRPr>
          </a:p>
          <a:p>
            <a:pPr>
              <a:lnSpc>
                <a:spcPct val="120000"/>
              </a:lnSpc>
            </a:pPr>
            <a:r>
              <a:rPr lang="zh-CN" altLang="en-US" sz="2400" b="1">
                <a:solidFill>
                  <a:srgbClr val="FFFF00"/>
                </a:solidFill>
                <a:ea typeface="楷体_GB2312" pitchFamily="49" charset="-122"/>
              </a:rPr>
              <a:t>	  </a:t>
            </a:r>
            <a:r>
              <a:rPr lang="en-US" altLang="zh-CN" sz="2400" b="1">
                <a:solidFill>
                  <a:srgbClr val="FFFF00"/>
                </a:solidFill>
                <a:ea typeface="楷体_GB2312" pitchFamily="49" charset="-122"/>
              </a:rPr>
              <a:t>2. </a:t>
            </a:r>
            <a:r>
              <a:rPr lang="zh-CN" altLang="en-US" sz="2400" b="1">
                <a:solidFill>
                  <a:srgbClr val="FFFF00"/>
                </a:solidFill>
                <a:ea typeface="楷体_GB2312" pitchFamily="49" charset="-122"/>
              </a:rPr>
              <a:t>成本低（</a:t>
            </a:r>
            <a:r>
              <a:rPr lang="en-US" altLang="zh-CN" sz="2400">
                <a:solidFill>
                  <a:srgbClr val="FFFF00"/>
                </a:solidFill>
                <a:ea typeface="楷体_GB2312" pitchFamily="49" charset="-122"/>
              </a:rPr>
              <a:t>LCD</a:t>
            </a:r>
            <a:r>
              <a:rPr lang="zh-CN" altLang="en-US" sz="2400" b="1">
                <a:solidFill>
                  <a:srgbClr val="FFFF00"/>
                </a:solidFill>
                <a:ea typeface="楷体_GB2312" pitchFamily="49" charset="-122"/>
              </a:rPr>
              <a:t>的十分之一）</a:t>
            </a:r>
            <a:endParaRPr lang="zh-CN" altLang="en-US" sz="2400" b="1">
              <a:solidFill>
                <a:srgbClr val="FFFF00"/>
              </a:solidFill>
              <a:ea typeface="楷体_GB2312" pitchFamily="49" charset="-122"/>
            </a:endParaRPr>
          </a:p>
          <a:p>
            <a:pPr>
              <a:lnSpc>
                <a:spcPct val="120000"/>
              </a:lnSpc>
              <a:spcBef>
                <a:spcPct val="30000"/>
              </a:spcBef>
            </a:pPr>
            <a:r>
              <a:rPr lang="zh-CN" altLang="en-US" b="1">
                <a:solidFill>
                  <a:srgbClr val="FF9933"/>
                </a:solidFill>
                <a:ea typeface="楷体_GB2312" pitchFamily="49" charset="-122"/>
              </a:rPr>
              <a:t>分类：</a:t>
            </a:r>
            <a:r>
              <a:rPr lang="en-US" altLang="zh-CN" sz="2400" b="1">
                <a:solidFill>
                  <a:srgbClr val="FFFF00"/>
                </a:solidFill>
                <a:ea typeface="楷体_GB2312" pitchFamily="49" charset="-122"/>
              </a:rPr>
              <a:t>1.</a:t>
            </a:r>
            <a:r>
              <a:rPr lang="en-US" altLang="zh-CN" b="1">
                <a:solidFill>
                  <a:srgbClr val="FFFF00"/>
                </a:solidFill>
                <a:ea typeface="楷体_GB2312" pitchFamily="49" charset="-122"/>
              </a:rPr>
              <a:t> </a:t>
            </a:r>
            <a:r>
              <a:rPr lang="zh-CN" altLang="en-US" sz="2400" b="1">
                <a:solidFill>
                  <a:srgbClr val="FFFF00"/>
                </a:solidFill>
                <a:ea typeface="楷体_GB2312" pitchFamily="49" charset="-122"/>
              </a:rPr>
              <a:t>直流型；</a:t>
            </a:r>
            <a:endParaRPr lang="zh-CN" altLang="en-US" sz="2400" b="1">
              <a:solidFill>
                <a:srgbClr val="FFFF00"/>
              </a:solidFill>
              <a:ea typeface="楷体_GB2312" pitchFamily="49" charset="-122"/>
            </a:endParaRPr>
          </a:p>
          <a:p>
            <a:pPr>
              <a:lnSpc>
                <a:spcPct val="120000"/>
              </a:lnSpc>
              <a:spcBef>
                <a:spcPct val="30000"/>
              </a:spcBef>
            </a:pPr>
            <a:r>
              <a:rPr lang="zh-CN" altLang="en-US" sz="2400" b="1">
                <a:solidFill>
                  <a:srgbClr val="FFFF00"/>
                </a:solidFill>
                <a:ea typeface="楷体_GB2312" pitchFamily="49" charset="-122"/>
              </a:rPr>
              <a:t>             </a:t>
            </a:r>
            <a:r>
              <a:rPr lang="en-US" altLang="zh-CN" sz="2400" b="1">
                <a:solidFill>
                  <a:srgbClr val="FFFF00"/>
                </a:solidFill>
                <a:ea typeface="楷体_GB2312" pitchFamily="49" charset="-122"/>
              </a:rPr>
              <a:t>2. </a:t>
            </a:r>
            <a:r>
              <a:rPr lang="zh-CN" altLang="en-US" sz="2400" b="1">
                <a:solidFill>
                  <a:srgbClr val="FFFF00"/>
                </a:solidFill>
                <a:ea typeface="楷体_GB2312" pitchFamily="49" charset="-122"/>
              </a:rPr>
              <a:t>交流型： </a:t>
            </a:r>
            <a:r>
              <a:rPr lang="en-US" altLang="zh-CN" sz="2400" b="1">
                <a:solidFill>
                  <a:srgbClr val="FFFF00"/>
                </a:solidFill>
                <a:ea typeface="楷体_GB2312" pitchFamily="49" charset="-122"/>
              </a:rPr>
              <a:t>(1) </a:t>
            </a:r>
            <a:r>
              <a:rPr lang="zh-CN" altLang="en-US" sz="2400" b="1">
                <a:solidFill>
                  <a:srgbClr val="FFFF00"/>
                </a:solidFill>
                <a:ea typeface="楷体_GB2312" pitchFamily="49" charset="-122"/>
              </a:rPr>
              <a:t>表面放电</a:t>
            </a:r>
            <a:endParaRPr lang="zh-CN" altLang="en-US" sz="2400" b="1">
              <a:solidFill>
                <a:srgbClr val="FFFF00"/>
              </a:solidFill>
              <a:ea typeface="楷体_GB2312" pitchFamily="49" charset="-122"/>
            </a:endParaRPr>
          </a:p>
          <a:p>
            <a:pPr>
              <a:lnSpc>
                <a:spcPct val="120000"/>
              </a:lnSpc>
              <a:spcBef>
                <a:spcPct val="30000"/>
              </a:spcBef>
            </a:pPr>
            <a:r>
              <a:rPr lang="zh-CN" altLang="en-US" sz="2400" b="1">
                <a:solidFill>
                  <a:srgbClr val="FFFF00"/>
                </a:solidFill>
                <a:ea typeface="楷体_GB2312" pitchFamily="49" charset="-122"/>
              </a:rPr>
              <a:t>		           </a:t>
            </a:r>
            <a:r>
              <a:rPr lang="en-US" altLang="zh-CN" sz="2400" b="1">
                <a:solidFill>
                  <a:srgbClr val="FFFF00"/>
                </a:solidFill>
                <a:ea typeface="楷体_GB2312" pitchFamily="49" charset="-122"/>
              </a:rPr>
              <a:t>(2) </a:t>
            </a:r>
            <a:r>
              <a:rPr lang="zh-CN" altLang="en-US" sz="2400" b="1">
                <a:solidFill>
                  <a:srgbClr val="FFFF00"/>
                </a:solidFill>
                <a:ea typeface="楷体_GB2312" pitchFamily="49" charset="-122"/>
              </a:rPr>
              <a:t>对向放电</a:t>
            </a:r>
            <a:endParaRPr lang="zh-CN" altLang="en-US" sz="2400" b="1">
              <a:solidFill>
                <a:srgbClr val="FFFF00"/>
              </a:solidFill>
              <a:ea typeface="楷体_GB2312"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F5D94DF-6A3A-4AAF-A99F-4D76082A3508}" type="slidenum">
              <a:rPr lang="en-US" altLang="zh-CN"/>
            </a:fld>
            <a:endParaRPr lang="en-US" altLang="zh-CN"/>
          </a:p>
        </p:txBody>
      </p:sp>
      <p:sp>
        <p:nvSpPr>
          <p:cNvPr id="403460" name="Text Box 4"/>
          <p:cNvSpPr txBox="1">
            <a:spLocks noChangeArrowheads="1"/>
          </p:cNvSpPr>
          <p:nvPr/>
        </p:nvSpPr>
        <p:spPr bwMode="auto">
          <a:xfrm>
            <a:off x="1258888" y="1052513"/>
            <a:ext cx="7056437" cy="519112"/>
          </a:xfrm>
          <a:prstGeom prst="rect">
            <a:avLst/>
          </a:prstGeom>
          <a:noFill/>
          <a:ln w="9525">
            <a:noFill/>
            <a:miter lim="800000"/>
          </a:ln>
          <a:effectLst/>
        </p:spPr>
        <p:txBody>
          <a:bodyPr>
            <a:spAutoFit/>
          </a:bodyPr>
          <a:lstStyle/>
          <a:p>
            <a:pPr>
              <a:spcBef>
                <a:spcPct val="50000"/>
              </a:spcBef>
            </a:pPr>
            <a:r>
              <a:rPr lang="zh-CN" altLang="en-US" sz="2800" b="1" dirty="0">
                <a:solidFill>
                  <a:srgbClr val="FFFF00"/>
                </a:solidFill>
                <a:ea typeface="楷体_GB2312" pitchFamily="49" charset="-122"/>
              </a:rPr>
              <a:t>交流对向放电型等离子体显示板的单元结构</a:t>
            </a:r>
            <a:endParaRPr lang="zh-CN" altLang="en-US" sz="2800" b="1" dirty="0">
              <a:solidFill>
                <a:srgbClr val="FFFF00"/>
              </a:solidFill>
              <a:ea typeface="楷体_GB2312" pitchFamily="49" charset="-122"/>
            </a:endParaRPr>
          </a:p>
        </p:txBody>
      </p:sp>
      <p:pic>
        <p:nvPicPr>
          <p:cNvPr id="403461" name="Picture 5"/>
          <p:cNvPicPr>
            <a:picLocks noChangeAspect="1" noChangeArrowheads="1"/>
          </p:cNvPicPr>
          <p:nvPr/>
        </p:nvPicPr>
        <p:blipFill>
          <a:blip r:embed="rId1" cstate="print"/>
          <a:srcRect/>
          <a:stretch>
            <a:fillRect/>
          </a:stretch>
        </p:blipFill>
        <p:spPr bwMode="auto">
          <a:xfrm>
            <a:off x="1476375" y="1916113"/>
            <a:ext cx="6408738" cy="347662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C18E1482-2B20-4409-908C-852E2812FF62}" type="slidenum">
              <a:rPr lang="en-US" altLang="zh-CN"/>
            </a:fld>
            <a:endParaRPr lang="en-US" altLang="zh-CN"/>
          </a:p>
        </p:txBody>
      </p:sp>
      <p:pic>
        <p:nvPicPr>
          <p:cNvPr id="431108" name="Picture 4"/>
          <p:cNvPicPr>
            <a:picLocks noChangeAspect="1" noChangeArrowheads="1"/>
          </p:cNvPicPr>
          <p:nvPr/>
        </p:nvPicPr>
        <p:blipFill>
          <a:blip r:embed="rId1" cstate="print"/>
          <a:srcRect/>
          <a:stretch>
            <a:fillRect/>
          </a:stretch>
        </p:blipFill>
        <p:spPr bwMode="auto">
          <a:xfrm>
            <a:off x="6227763" y="2349500"/>
            <a:ext cx="2214562" cy="2736850"/>
          </a:xfrm>
          <a:prstGeom prst="rect">
            <a:avLst/>
          </a:prstGeom>
          <a:noFill/>
        </p:spPr>
      </p:pic>
      <p:pic>
        <p:nvPicPr>
          <p:cNvPr id="431109" name="Picture 4"/>
          <p:cNvPicPr>
            <a:picLocks noChangeAspect="1" noChangeArrowheads="1"/>
          </p:cNvPicPr>
          <p:nvPr/>
        </p:nvPicPr>
        <p:blipFill>
          <a:blip r:embed="rId2" cstate="print"/>
          <a:srcRect/>
          <a:stretch>
            <a:fillRect/>
          </a:stretch>
        </p:blipFill>
        <p:spPr bwMode="auto">
          <a:xfrm>
            <a:off x="1692275" y="3357563"/>
            <a:ext cx="4248150" cy="2659062"/>
          </a:xfrm>
          <a:prstGeom prst="rect">
            <a:avLst/>
          </a:prstGeom>
          <a:noFill/>
          <a:ln w="9525">
            <a:noFill/>
            <a:miter lim="800000"/>
            <a:headEnd/>
            <a:tailEnd/>
          </a:ln>
        </p:spPr>
      </p:pic>
      <p:sp>
        <p:nvSpPr>
          <p:cNvPr id="431110" name="Rectangle 6"/>
          <p:cNvSpPr>
            <a:spLocks noChangeArrowheads="1"/>
          </p:cNvSpPr>
          <p:nvPr/>
        </p:nvSpPr>
        <p:spPr bwMode="auto">
          <a:xfrm>
            <a:off x="3492500" y="765175"/>
            <a:ext cx="2376488" cy="579438"/>
          </a:xfrm>
          <a:prstGeom prst="rect">
            <a:avLst/>
          </a:prstGeom>
          <a:noFill/>
          <a:ln w="9525">
            <a:noFill/>
            <a:miter lim="800000"/>
          </a:ln>
          <a:effectLst/>
        </p:spPr>
        <p:txBody>
          <a:bodyPr>
            <a:spAutoFit/>
          </a:bodyPr>
          <a:lstStyle/>
          <a:p>
            <a:pPr algn="ctr">
              <a:spcBef>
                <a:spcPct val="50000"/>
              </a:spcBef>
            </a:pPr>
            <a:r>
              <a:rPr lang="zh-CN" altLang="en-US" sz="3200" b="1">
                <a:solidFill>
                  <a:srgbClr val="FFCC00"/>
                </a:solidFill>
              </a:rPr>
              <a:t>纳米光显示</a:t>
            </a:r>
            <a:endParaRPr lang="zh-CN" altLang="en-US" sz="3200" b="1">
              <a:solidFill>
                <a:srgbClr val="FFCC00"/>
              </a:solidFill>
            </a:endParaRPr>
          </a:p>
        </p:txBody>
      </p:sp>
      <p:sp>
        <p:nvSpPr>
          <p:cNvPr id="431111" name="Rectangle 7"/>
          <p:cNvSpPr>
            <a:spLocks noChangeArrowheads="1"/>
          </p:cNvSpPr>
          <p:nvPr/>
        </p:nvSpPr>
        <p:spPr bwMode="auto">
          <a:xfrm>
            <a:off x="684213" y="2060575"/>
            <a:ext cx="5976937" cy="1006475"/>
          </a:xfrm>
          <a:prstGeom prst="rect">
            <a:avLst/>
          </a:prstGeom>
          <a:noFill/>
          <a:ln w="9525">
            <a:noFill/>
            <a:miter lim="800000"/>
          </a:ln>
          <a:effectLst/>
        </p:spPr>
        <p:txBody>
          <a:bodyPr>
            <a:spAutoFit/>
          </a:bodyPr>
          <a:lstStyle/>
          <a:p>
            <a:r>
              <a:rPr lang="en-US" altLang="zh-CN">
                <a:solidFill>
                  <a:srgbClr val="FFFF00"/>
                </a:solidFill>
              </a:rPr>
              <a:t>  	 </a:t>
            </a:r>
            <a:r>
              <a:rPr lang="zh-CN" altLang="en-US" sz="2400" b="1">
                <a:solidFill>
                  <a:srgbClr val="99FFCC"/>
                </a:solidFill>
              </a:rPr>
              <a:t>核壳量子点结构（</a:t>
            </a:r>
            <a:r>
              <a:rPr lang="en-US" altLang="zh-CN" sz="2400" b="1">
                <a:solidFill>
                  <a:srgbClr val="99FFCC"/>
                </a:solidFill>
              </a:rPr>
              <a:t>2 —10nm</a:t>
            </a:r>
            <a:r>
              <a:rPr lang="zh-CN" altLang="en-US" sz="2400" b="1">
                <a:solidFill>
                  <a:srgbClr val="99FFCC"/>
                </a:solidFill>
              </a:rPr>
              <a:t>）</a:t>
            </a:r>
            <a:endParaRPr lang="zh-CN" altLang="en-US" sz="2400" b="1">
              <a:solidFill>
                <a:srgbClr val="99FFCC"/>
              </a:solidFill>
            </a:endParaRPr>
          </a:p>
          <a:p>
            <a:endParaRPr lang="zh-CN" altLang="en-US" sz="800" b="1">
              <a:solidFill>
                <a:srgbClr val="99FFCC"/>
              </a:solidFill>
            </a:endParaRPr>
          </a:p>
          <a:p>
            <a:r>
              <a:rPr lang="zh-CN" altLang="en-US" sz="2400" b="1">
                <a:solidFill>
                  <a:srgbClr val="99FFCC"/>
                </a:solidFill>
              </a:rPr>
              <a:t>            材料：不同尺寸发不同颜色</a:t>
            </a:r>
            <a:endParaRPr lang="zh-CN" altLang="en-US" sz="2400" b="1">
              <a:solidFill>
                <a:srgbClr val="99FFCC"/>
              </a:solidFill>
            </a:endParaRPr>
          </a:p>
        </p:txBody>
      </p:sp>
      <p:sp>
        <p:nvSpPr>
          <p:cNvPr id="431112" name="Rectangle 8"/>
          <p:cNvSpPr>
            <a:spLocks noChangeArrowheads="1"/>
          </p:cNvSpPr>
          <p:nvPr/>
        </p:nvSpPr>
        <p:spPr bwMode="auto">
          <a:xfrm>
            <a:off x="2124074" y="1341438"/>
            <a:ext cx="6192341" cy="646331"/>
          </a:xfrm>
          <a:prstGeom prst="rect">
            <a:avLst/>
          </a:prstGeom>
          <a:noFill/>
          <a:ln w="9525">
            <a:noFill/>
            <a:miter lim="800000"/>
          </a:ln>
          <a:effectLst/>
        </p:spPr>
        <p:txBody>
          <a:bodyPr wrap="square">
            <a:spAutoFit/>
          </a:bodyPr>
          <a:lstStyle/>
          <a:p>
            <a:r>
              <a:rPr lang="en-US" altLang="zh-CN" b="1" dirty="0">
                <a:solidFill>
                  <a:srgbClr val="FFFF00"/>
                </a:solidFill>
                <a:latin typeface="Times New Roman" panose="02020603050405020304" pitchFamily="18" charset="0"/>
              </a:rPr>
              <a:t>——</a:t>
            </a:r>
            <a:r>
              <a:rPr lang="zh-CN" altLang="en-US" b="1" dirty="0">
                <a:solidFill>
                  <a:srgbClr val="FFFF00"/>
                </a:solidFill>
              </a:rPr>
              <a:t>量子点胶体光显示技术：</a:t>
            </a:r>
            <a:endParaRPr lang="zh-CN" altLang="en-US" b="1" dirty="0">
              <a:solidFill>
                <a:srgbClr val="FFFF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102401" name="Rectangle 1"/>
          <p:cNvSpPr>
            <a:spLocks noChangeArrowheads="1"/>
          </p:cNvSpPr>
          <p:nvPr/>
        </p:nvSpPr>
        <p:spPr bwMode="auto">
          <a:xfrm>
            <a:off x="805180" y="1475105"/>
            <a:ext cx="7753985" cy="390779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dirty="0" smtClean="0">
                <a:ln>
                  <a:noFill/>
                </a:ln>
                <a:effectLst/>
                <a:latin typeface="Helvetica"/>
                <a:ea typeface="宋体" panose="02010600030101010101" pitchFamily="2" charset="-122"/>
                <a:cs typeface="Helvetica"/>
              </a:rPr>
              <a:t>1</a:t>
            </a:r>
            <a:r>
              <a:rPr kumimoji="0" lang="zh-CN" sz="2800" b="1" i="0" u="none" strike="noStrike" cap="none" normalizeH="0" baseline="0" dirty="0" smtClean="0">
                <a:ln>
                  <a:noFill/>
                </a:ln>
                <a:effectLst/>
                <a:latin typeface="Helvetica"/>
                <a:ea typeface="宋体" panose="02010600030101010101" pitchFamily="2" charset="-122"/>
                <a:cs typeface="Helvetica"/>
              </a:rPr>
              <a:t>、</a:t>
            </a:r>
            <a:r>
              <a:rPr kumimoji="0" lang="zh-CN" sz="3200" b="1" i="0" u="none" strike="noStrike" cap="none" normalizeH="0" baseline="0" dirty="0" smtClean="0">
                <a:ln>
                  <a:noFill/>
                </a:ln>
                <a:solidFill>
                  <a:srgbClr val="FFFF00"/>
                </a:solidFill>
                <a:effectLst/>
                <a:latin typeface="隶书" panose="02010509060101010101" pitchFamily="49" charset="-122"/>
                <a:cs typeface="Helvetica"/>
              </a:rPr>
              <a:t>什么是量子点</a:t>
            </a:r>
            <a:r>
              <a:rPr kumimoji="0" lang="en-US" altLang="zh-CN" sz="3200" b="1" i="0" u="none" strike="noStrike" cap="none" normalizeH="0" baseline="0" dirty="0" smtClean="0">
                <a:ln>
                  <a:noFill/>
                </a:ln>
                <a:solidFill>
                  <a:srgbClr val="FFFF00"/>
                </a:solidFill>
                <a:effectLst/>
                <a:latin typeface="隶书" panose="02010509060101010101" pitchFamily="49" charset="-122"/>
                <a:cs typeface="Helvetica"/>
              </a:rPr>
              <a:t>LED</a:t>
            </a:r>
            <a:r>
              <a:rPr kumimoji="0" lang="zh-CN" altLang="en-US" sz="3200" b="1" i="0" u="none" strike="noStrike" cap="none" normalizeH="0" baseline="0" dirty="0" smtClean="0">
                <a:ln>
                  <a:noFill/>
                </a:ln>
                <a:solidFill>
                  <a:srgbClr val="FFFF00"/>
                </a:solidFill>
                <a:effectLst/>
                <a:latin typeface="隶书" panose="02010509060101010101" pitchFamily="49" charset="-122"/>
                <a:cs typeface="Helvetica"/>
              </a:rPr>
              <a:t>？</a:t>
            </a:r>
            <a:endParaRPr kumimoji="0" lang="zh-CN" altLang="en-US" sz="3200" b="0" i="0" u="none" strike="noStrike" cap="none" normalizeH="0" baseline="0" dirty="0" smtClean="0">
              <a:ln>
                <a:noFill/>
              </a:ln>
              <a:solidFill>
                <a:srgbClr val="FFFF00"/>
              </a:solidFill>
              <a:effectLst/>
              <a:latin typeface="隶书" panose="02010509060101010101" pitchFamily="49" charset="-122"/>
              <a:cs typeface="Helvetic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effectLst/>
                <a:latin typeface="隶书" panose="02010509060101010101" pitchFamily="49" charset="-122"/>
                <a:cs typeface="Helvetica"/>
              </a:rPr>
              <a:t>量子点</a:t>
            </a:r>
            <a:r>
              <a:rPr kumimoji="0" lang="en-US" altLang="zh-CN" sz="2400" b="0" i="0" u="none" strike="noStrike" cap="none" normalizeH="0" baseline="0" dirty="0" smtClean="0">
                <a:ln>
                  <a:noFill/>
                </a:ln>
                <a:effectLst/>
                <a:latin typeface="隶书" panose="02010509060101010101" pitchFamily="49" charset="-122"/>
                <a:cs typeface="Helvetica"/>
              </a:rPr>
              <a:t>LED</a:t>
            </a:r>
            <a:r>
              <a:rPr kumimoji="0" lang="zh-CN" altLang="en-US" sz="2400" b="0" i="0" u="none" strike="noStrike" cap="none" normalizeH="0" baseline="0" dirty="0" smtClean="0">
                <a:ln>
                  <a:noFill/>
                </a:ln>
                <a:effectLst/>
                <a:latin typeface="隶书" panose="02010509060101010101" pitchFamily="49" charset="-122"/>
                <a:cs typeface="Helvetica"/>
              </a:rPr>
              <a:t>是把有机材料或者</a:t>
            </a:r>
            <a:r>
              <a:rPr kumimoji="0" lang="en-US" altLang="zh-CN" sz="2400" b="0" i="0" u="none" strike="noStrike" cap="none" normalizeH="0" baseline="0" dirty="0" smtClean="0">
                <a:ln>
                  <a:noFill/>
                </a:ln>
                <a:effectLst/>
                <a:latin typeface="隶书" panose="02010509060101010101" pitchFamily="49" charset="-122"/>
                <a:cs typeface="Helvetica"/>
              </a:rPr>
              <a:t>LED</a:t>
            </a:r>
            <a:r>
              <a:rPr kumimoji="0" lang="zh-CN" altLang="en-US" sz="2400" b="0" i="0" u="none" strike="noStrike" cap="none" normalizeH="0" baseline="0" dirty="0" smtClean="0">
                <a:ln>
                  <a:noFill/>
                </a:ln>
                <a:effectLst/>
                <a:latin typeface="隶书" panose="02010509060101010101" pitchFamily="49" charset="-122"/>
                <a:cs typeface="Helvetica"/>
              </a:rPr>
              <a:t>芯片和高效发光无机纳米晶体结合在一起而产生的具有新型结构的量子点有机发光器件。相对于传统的有机荧光粉，量子点具有发光波长可调（可覆盖可见和近红外波段）、荧光量子效率高（可大于</a:t>
            </a:r>
            <a:r>
              <a:rPr kumimoji="0" lang="en-US" altLang="zh-CN" sz="2400" b="0" i="0" u="none" strike="noStrike" cap="none" normalizeH="0" baseline="0" dirty="0" smtClean="0">
                <a:ln>
                  <a:noFill/>
                </a:ln>
                <a:effectLst/>
                <a:latin typeface="隶书" panose="02010509060101010101" pitchFamily="49" charset="-122"/>
                <a:cs typeface="Helvetica"/>
              </a:rPr>
              <a:t>90%</a:t>
            </a:r>
            <a:r>
              <a:rPr kumimoji="0" lang="zh-CN" altLang="en-US" sz="2400" b="0" i="0" u="none" strike="noStrike" cap="none" normalizeH="0" baseline="0" dirty="0" smtClean="0">
                <a:ln>
                  <a:noFill/>
                </a:ln>
                <a:effectLst/>
                <a:latin typeface="隶书" panose="02010509060101010101" pitchFamily="49" charset="-122"/>
                <a:cs typeface="Helvetica"/>
              </a:rPr>
              <a:t>）、颗粒尺寸小、色彩饱和度高、可低价溶液加工、稳定性高等优点，尤其值得注意的是高色纯度的发光使得其色域已经可以超过</a:t>
            </a:r>
            <a:r>
              <a:rPr kumimoji="0" lang="en-US" altLang="zh-CN" sz="2400" b="0" i="0" u="none" strike="noStrike" cap="none" normalizeH="0" baseline="0" dirty="0" smtClean="0">
                <a:ln>
                  <a:noFill/>
                </a:ln>
                <a:effectLst/>
                <a:latin typeface="隶书" panose="02010509060101010101" pitchFamily="49" charset="-122"/>
                <a:cs typeface="Helvetica"/>
              </a:rPr>
              <a:t>HDTV</a:t>
            </a:r>
            <a:r>
              <a:rPr kumimoji="0" lang="zh-CN" altLang="en-US" sz="2400" b="0" i="0" u="none" strike="noStrike" cap="none" normalizeH="0" baseline="0" dirty="0" smtClean="0">
                <a:ln>
                  <a:noFill/>
                </a:ln>
                <a:effectLst/>
                <a:latin typeface="隶书" panose="02010509060101010101" pitchFamily="49" charset="-122"/>
                <a:cs typeface="Helvetica"/>
              </a:rPr>
              <a:t>标准色三角。因此基于量子点的发光二极管，有望应用于下一代平板显示和照明。</a:t>
            </a:r>
            <a:r>
              <a:rPr kumimoji="0" lang="zh-CN" altLang="en-US" sz="2400" b="0" i="0" u="none" strike="noStrike" cap="none" normalizeH="0" baseline="0" dirty="0" smtClean="0">
                <a:ln>
                  <a:noFill/>
                </a:ln>
                <a:effectLst/>
                <a:latin typeface="隶书" panose="02010509060101010101" pitchFamily="49" charset="-122"/>
                <a:cs typeface="宋体" panose="02010600030101010101" pitchFamily="2" charset="-122"/>
              </a:rPr>
              <a:t> </a:t>
            </a:r>
            <a:endParaRPr kumimoji="0" lang="zh-CN" altLang="en-US" sz="2400" b="0" i="0" u="none" strike="noStrike" cap="none" normalizeH="0" baseline="0" dirty="0" smtClean="0">
              <a:ln>
                <a:noFill/>
              </a:ln>
              <a:effectLst/>
              <a:latin typeface="隶书" panose="02010509060101010101" pitchFamily="49" charset="-122"/>
              <a:cs typeface="宋体" panose="02010600030101010101" pitchFamily="2" charset="-122"/>
            </a:endParaRPr>
          </a:p>
        </p:txBody>
      </p:sp>
      <p:sp>
        <p:nvSpPr>
          <p:cNvPr id="7" name="Text Box 5"/>
          <p:cNvSpPr txBox="1">
            <a:spLocks noChangeArrowheads="1"/>
          </p:cNvSpPr>
          <p:nvPr/>
        </p:nvSpPr>
        <p:spPr bwMode="auto">
          <a:xfrm>
            <a:off x="971600" y="548556"/>
            <a:ext cx="5113337" cy="519113"/>
          </a:xfrm>
          <a:prstGeom prst="rect">
            <a:avLst/>
          </a:prstGeom>
          <a:noFill/>
          <a:ln w="9525">
            <a:noFill/>
            <a:miter lim="800000"/>
          </a:ln>
          <a:effectLst/>
        </p:spPr>
        <p:txBody>
          <a:bodyPr>
            <a:spAutoFit/>
          </a:bodyPr>
          <a:lstStyle/>
          <a:p>
            <a:pPr algn="ctr">
              <a:spcBef>
                <a:spcPct val="20000"/>
              </a:spcBef>
            </a:pPr>
            <a:r>
              <a:rPr lang="en-US" altLang="zh-CN" dirty="0">
                <a:solidFill>
                  <a:srgbClr val="FFCC00"/>
                </a:solidFill>
              </a:rPr>
              <a:t>QD-LED</a:t>
            </a:r>
            <a:r>
              <a:rPr lang="zh-CN" altLang="en-US" b="1" dirty="0">
                <a:solidFill>
                  <a:srgbClr val="FFCC00"/>
                </a:solidFill>
              </a:rPr>
              <a:t>光显示器件</a:t>
            </a:r>
            <a:endParaRPr lang="zh-CN" altLang="en-US" b="1" dirty="0">
              <a:solidFill>
                <a:srgbClr val="FFCC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xfrm>
            <a:off x="792163" y="2168525"/>
            <a:ext cx="7772400" cy="4114800"/>
          </a:xfrm>
        </p:spPr>
        <p:txBody>
          <a:bodyPr/>
          <a:lstStyle/>
          <a:p>
            <a:pPr marL="0" indent="0" algn="just" eaLnBrk="1" latinLnBrk="0" hangingPunct="1">
              <a:lnSpc>
                <a:spcPct val="150000"/>
              </a:lnSpc>
              <a:spcBef>
                <a:spcPts val="0"/>
              </a:spcBef>
              <a:buFont typeface="Wingdings" panose="05000000000000000000" pitchFamily="2" charset="2"/>
              <a:buNone/>
            </a:pPr>
            <a:r>
              <a:rPr lang="zh-CN" altLang="en-US" sz="2400" b="1" smtClean="0"/>
              <a:t>雪崩光电二极管（</a:t>
            </a:r>
            <a:r>
              <a:rPr lang="en-US" altLang="zh-CN" sz="2400" b="1" smtClean="0"/>
              <a:t>APD</a:t>
            </a:r>
            <a:r>
              <a:rPr lang="zh-CN" altLang="en-US" sz="2400" b="1" smtClean="0"/>
              <a:t>）可以对尚未进入后面放大器的输入电路的</a:t>
            </a:r>
            <a:r>
              <a:rPr lang="zh-CN" altLang="en-US" sz="2400" b="1" smtClean="0">
                <a:solidFill>
                  <a:srgbClr val="FF0000"/>
                </a:solidFill>
              </a:rPr>
              <a:t>初级</a:t>
            </a:r>
            <a:r>
              <a:rPr lang="zh-CN" altLang="en-US" sz="2400" b="1" smtClean="0">
                <a:solidFill>
                  <a:srgbClr val="FFFF00"/>
                </a:solidFill>
              </a:rPr>
              <a:t>光电流</a:t>
            </a:r>
            <a:r>
              <a:rPr lang="zh-CN" altLang="en-US" sz="2400" b="1" smtClean="0">
                <a:solidFill>
                  <a:srgbClr val="FF0000"/>
                </a:solidFill>
              </a:rPr>
              <a:t>进行内部放大</a:t>
            </a:r>
            <a:r>
              <a:rPr lang="zh-CN" altLang="en-US" sz="2400" b="1" smtClean="0"/>
              <a:t>。 这样可以显著地增加接收机的灵敏度， 因为在还没有遇到接收机电路的热噪声之前就已放大了光电流。 为了达到载流子的倍增， 光生载流子必须穿过一个具有</a:t>
            </a:r>
            <a:r>
              <a:rPr lang="zh-CN" altLang="en-US" sz="2400" b="1" smtClean="0">
                <a:solidFill>
                  <a:srgbClr val="FF0000"/>
                </a:solidFill>
              </a:rPr>
              <a:t>非常高的电场的高场区</a:t>
            </a:r>
            <a:r>
              <a:rPr lang="zh-CN" altLang="en-US" sz="2400" b="1" smtClean="0"/>
              <a:t>。 </a:t>
            </a:r>
            <a:r>
              <a:rPr lang="zh-CN" altLang="en-US" b="1" smtClean="0"/>
              <a:t>   </a:t>
            </a:r>
            <a:endParaRPr lang="zh-CN" altLang="en-US" b="1" smtClean="0"/>
          </a:p>
        </p:txBody>
      </p:sp>
      <p:sp>
        <p:nvSpPr>
          <p:cNvPr id="96259" name="Rectangle 3"/>
          <p:cNvSpPr>
            <a:spLocks noGrp="1" noChangeArrowheads="1"/>
          </p:cNvSpPr>
          <p:nvPr>
            <p:ph type="title"/>
          </p:nvPr>
        </p:nvSpPr>
        <p:spPr bwMode="auto">
          <a:xfrm>
            <a:off x="179512" y="692696"/>
            <a:ext cx="8229600" cy="854968"/>
          </a:xfrm>
          <a:solidFill>
            <a:srgbClr val="FFFFFF"/>
          </a:solidFill>
          <a:ln>
            <a:miter lim="800000"/>
          </a:ln>
        </p:spPr>
        <p:txBody>
          <a:bodyPr vert="horz" wrap="square" lIns="91440" tIns="45720" rIns="91440" bIns="45720" numCol="1" anchor="t" anchorCtr="0" compatLnSpc="1"/>
          <a:lstStyle/>
          <a:p>
            <a:pPr eaLnBrk="1" hangingPunct="1"/>
            <a:r>
              <a:rPr lang="zh-CN" altLang="en-US" dirty="0" smtClean="0">
                <a:solidFill>
                  <a:srgbClr val="FFFF00"/>
                </a:solidFill>
              </a:rPr>
              <a:t>（</a:t>
            </a:r>
            <a:r>
              <a:rPr lang="en-US" altLang="zh-CN" dirty="0" smtClean="0">
                <a:solidFill>
                  <a:srgbClr val="FFFF00"/>
                </a:solidFill>
              </a:rPr>
              <a:t>2 </a:t>
            </a:r>
            <a:r>
              <a:rPr lang="zh-CN" altLang="en-US" dirty="0" smtClean="0">
                <a:solidFill>
                  <a:srgbClr val="FFFF00"/>
                </a:solidFill>
              </a:rPr>
              <a:t>）</a:t>
            </a:r>
            <a:r>
              <a:rPr lang="en-US" altLang="zh-CN" dirty="0" smtClean="0">
                <a:solidFill>
                  <a:srgbClr val="FFFF00"/>
                </a:solidFill>
              </a:rPr>
              <a:t>APD</a:t>
            </a:r>
            <a:r>
              <a:rPr lang="zh-CN" altLang="en-US" dirty="0" smtClean="0">
                <a:solidFill>
                  <a:srgbClr val="FFFF00"/>
                </a:solidFill>
              </a:rPr>
              <a:t>雪崩光电二极管</a:t>
            </a:r>
            <a:endParaRPr lang="zh-CN" altLang="en-US" dirty="0" smtClean="0">
              <a:solidFill>
                <a:srgbClr val="FFFF00"/>
              </a:solidFill>
            </a:endParaRPr>
          </a:p>
        </p:txBody>
      </p:sp>
      <p:sp>
        <p:nvSpPr>
          <p:cNvPr id="4" name="日期占位符 3"/>
          <p:cNvSpPr>
            <a:spLocks noGrp="1"/>
          </p:cNvSpPr>
          <p:nvPr>
            <p:ph type="dt" sz="half" idx="10"/>
          </p:nvPr>
        </p:nvSpPr>
        <p:spPr/>
        <p:txBody>
          <a:bodyPr/>
          <a:lstStyle/>
          <a:p>
            <a:pPr>
              <a:defRPr/>
            </a:pPr>
            <a:fld id="{0F905B7A-50A4-4AA0-8793-FB44335E2057}"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1331595" y="2421255"/>
            <a:ext cx="6735445" cy="1198880"/>
          </a:xfrm>
          <a:prstGeom prst="rect">
            <a:avLst/>
          </a:prstGeom>
          <a:noFill/>
        </p:spPr>
        <p:txBody>
          <a:bodyPr wrap="square" rtlCol="0">
            <a:spAutoFit/>
          </a:bodyPr>
          <a:lstStyle/>
          <a:p>
            <a:r>
              <a:rPr lang="zh-CN" altLang="zh-CN" sz="2400" dirty="0" smtClean="0"/>
              <a:t>量子点发光二极管技术即</a:t>
            </a:r>
            <a:r>
              <a:rPr lang="en-US" altLang="zh-CN" sz="2400" dirty="0" smtClean="0"/>
              <a:t>QD-LED</a:t>
            </a:r>
            <a:r>
              <a:rPr lang="zh-CN" altLang="zh-CN" sz="2400" dirty="0" smtClean="0"/>
              <a:t>技术，是基于量子点电致发光特性的一种新型</a:t>
            </a:r>
            <a:r>
              <a:rPr lang="en-US" altLang="zh-CN" sz="2400" dirty="0" smtClean="0"/>
              <a:t>LED</a:t>
            </a:r>
            <a:r>
              <a:rPr lang="zh-CN" altLang="zh-CN" sz="2400" dirty="0" smtClean="0"/>
              <a:t>制备技术，是真正意义上的量子点发光二极管。</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1236345" y="836930"/>
            <a:ext cx="7119620" cy="4523105"/>
          </a:xfrm>
          <a:prstGeom prst="rect">
            <a:avLst/>
          </a:prstGeom>
          <a:noFill/>
        </p:spPr>
        <p:txBody>
          <a:bodyPr wrap="square" rtlCol="0">
            <a:spAutoFit/>
          </a:bodyPr>
          <a:lstStyle/>
          <a:p>
            <a:r>
              <a:rPr lang="zh-CN" altLang="zh-CN" sz="2400" dirty="0" smtClean="0">
                <a:solidFill>
                  <a:srgbClr val="FFFF00"/>
                </a:solidFill>
              </a:rPr>
              <a:t>量子点电致发光（</a:t>
            </a:r>
            <a:r>
              <a:rPr lang="en-US" altLang="zh-CN" sz="2400" dirty="0" smtClean="0">
                <a:solidFill>
                  <a:srgbClr val="FFFF00"/>
                </a:solidFill>
              </a:rPr>
              <a:t>EL</a:t>
            </a:r>
            <a:r>
              <a:rPr lang="zh-CN" altLang="zh-CN" sz="2400" dirty="0" smtClean="0">
                <a:solidFill>
                  <a:srgbClr val="FFFF00"/>
                </a:solidFill>
              </a:rPr>
              <a:t>）原理：</a:t>
            </a:r>
            <a:r>
              <a:rPr lang="en-US" altLang="zh-CN" sz="2400" dirty="0" smtClean="0"/>
              <a:t>QLED</a:t>
            </a:r>
            <a:r>
              <a:rPr lang="zh-CN" altLang="zh-CN" sz="2400" dirty="0" smtClean="0"/>
              <a:t>电致发光一般归咎于直接的载流子注入复合、</a:t>
            </a:r>
            <a:r>
              <a:rPr lang="en-US" altLang="zh-CN" sz="2400" dirty="0" smtClean="0"/>
              <a:t>Forster</a:t>
            </a:r>
            <a:r>
              <a:rPr lang="zh-CN" altLang="zh-CN" sz="2400" dirty="0" smtClean="0"/>
              <a:t>共振能量转移或二者共同的作用。电子和空穴注入后，实现电致发光的途径有以下两种：</a:t>
            </a:r>
            <a:endParaRPr lang="zh-CN" altLang="zh-CN" sz="2400" dirty="0" smtClean="0"/>
          </a:p>
          <a:p>
            <a:r>
              <a:rPr lang="en-US" altLang="zh-CN" sz="2400" dirty="0" smtClean="0"/>
              <a:t>a</a:t>
            </a:r>
            <a:r>
              <a:rPr lang="zh-CN" altLang="zh-CN" sz="2400" dirty="0" smtClean="0"/>
              <a:t>、电子和空穴直接注入到同一个量子点，在量子点中实现辐射复合发光；</a:t>
            </a:r>
            <a:endParaRPr lang="zh-CN" altLang="zh-CN" sz="2400" dirty="0" smtClean="0"/>
          </a:p>
          <a:p>
            <a:r>
              <a:rPr lang="en-US" altLang="zh-CN" sz="2400" dirty="0" smtClean="0"/>
              <a:t>b</a:t>
            </a:r>
            <a:r>
              <a:rPr lang="zh-CN" altLang="zh-CN" sz="2400" dirty="0" smtClean="0"/>
              <a:t>、在有机物中注入电子和空穴形成激子，然后以</a:t>
            </a:r>
            <a:r>
              <a:rPr lang="en-US" altLang="zh-CN" sz="2400" dirty="0" smtClean="0"/>
              <a:t>Forster</a:t>
            </a:r>
            <a:r>
              <a:rPr lang="zh-CN" altLang="zh-CN" sz="2400" dirty="0" smtClean="0"/>
              <a:t>共振能量转移形式将能量转移给量子点，在量子点中产生一个激子即电子</a:t>
            </a:r>
            <a:r>
              <a:rPr lang="en-US" altLang="zh-CN" sz="2400" dirty="0" smtClean="0"/>
              <a:t>-</a:t>
            </a:r>
            <a:r>
              <a:rPr lang="zh-CN" altLang="zh-CN" sz="2400" dirty="0" smtClean="0"/>
              <a:t>空穴对，最后电子</a:t>
            </a:r>
            <a:r>
              <a:rPr lang="en-US" altLang="zh-CN" sz="2400" dirty="0" smtClean="0"/>
              <a:t>-</a:t>
            </a:r>
            <a:r>
              <a:rPr lang="zh-CN" altLang="zh-CN" sz="2400" dirty="0" smtClean="0"/>
              <a:t>空穴对复合发出光子。这两种途径同时存在，可以使</a:t>
            </a:r>
            <a:r>
              <a:rPr lang="en-US" altLang="zh-CN" sz="2400" dirty="0" smtClean="0"/>
              <a:t>QLED</a:t>
            </a:r>
            <a:r>
              <a:rPr lang="zh-CN" altLang="zh-CN" sz="2400" dirty="0" smtClean="0"/>
              <a:t>的发光效率最大化。</a:t>
            </a:r>
            <a:endParaRPr lang="zh-CN" altLang="zh-CN" sz="2400" dirty="0" smtClean="0"/>
          </a:p>
          <a:p>
            <a:endParaRPr lang="zh-CN" altLang="en-US"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3"/>
          <p:cNvSpPr>
            <a:spLocks noGrp="1"/>
          </p:cNvSpPr>
          <p:nvPr>
            <p:ph type="sldNum" sz="quarter" idx="12"/>
          </p:nvPr>
        </p:nvSpPr>
        <p:spPr/>
        <p:txBody>
          <a:bodyPr/>
          <a:lstStyle/>
          <a:p>
            <a:fld id="{E97FC1B0-2D3F-44C3-8E24-01FE13759C58}" type="slidenum">
              <a:rPr lang="en-US" altLang="zh-CN"/>
            </a:fld>
            <a:endParaRPr lang="en-US" altLang="zh-CN"/>
          </a:p>
        </p:txBody>
      </p:sp>
      <p:sp>
        <p:nvSpPr>
          <p:cNvPr id="432132" name="内容占位符 5"/>
          <p:cNvSpPr/>
          <p:nvPr/>
        </p:nvSpPr>
        <p:spPr bwMode="auto">
          <a:xfrm>
            <a:off x="1187450" y="5516563"/>
            <a:ext cx="6769100" cy="504825"/>
          </a:xfrm>
          <a:prstGeom prst="rect">
            <a:avLst/>
          </a:prstGeom>
          <a:noFill/>
          <a:ln w="9525">
            <a:noFill/>
            <a:miter lim="800000"/>
          </a:ln>
        </p:spPr>
        <p:txBody>
          <a:bodyPr lIns="91426" tIns="45713" rIns="91426" bIns="45713"/>
          <a:lstStyle/>
          <a:p>
            <a:pPr marL="533400" indent="-533400" algn="ctr" defTabSz="913130">
              <a:spcBef>
                <a:spcPct val="20000"/>
              </a:spcBef>
            </a:pPr>
            <a:r>
              <a:rPr lang="zh-CN" altLang="en-US" sz="2200" b="1" dirty="0">
                <a:solidFill>
                  <a:srgbClr val="FFFF00"/>
                </a:solidFill>
                <a:latin typeface="楷体_GB2312" pitchFamily="49" charset="-122"/>
                <a:ea typeface="楷体_GB2312" pitchFamily="49" charset="-122"/>
              </a:rPr>
              <a:t>可制备发红、橙、黄、绿四种颜色光的</a:t>
            </a:r>
            <a:r>
              <a:rPr lang="en-US" altLang="zh-CN" sz="2200" b="1" dirty="0">
                <a:solidFill>
                  <a:srgbClr val="FFFF00"/>
                </a:solidFill>
                <a:latin typeface="楷体_GB2312" pitchFamily="49" charset="-122"/>
                <a:ea typeface="楷体_GB2312" pitchFamily="49" charset="-122"/>
              </a:rPr>
              <a:t>QD-LED</a:t>
            </a:r>
            <a:r>
              <a:rPr lang="zh-CN" altLang="en-US" sz="2200" b="1" dirty="0">
                <a:solidFill>
                  <a:srgbClr val="FFFF00"/>
                </a:solidFill>
                <a:latin typeface="楷体_GB2312" pitchFamily="49" charset="-122"/>
                <a:ea typeface="楷体_GB2312" pitchFamily="49" charset="-122"/>
              </a:rPr>
              <a:t>器件</a:t>
            </a:r>
            <a:endParaRPr lang="zh-CN" altLang="en-US" sz="2200" b="1" dirty="0">
              <a:solidFill>
                <a:srgbClr val="FFFF00"/>
              </a:solidFill>
              <a:latin typeface="楷体_GB2312" pitchFamily="49" charset="-122"/>
              <a:ea typeface="楷体_GB2312" pitchFamily="49" charset="-122"/>
            </a:endParaRPr>
          </a:p>
        </p:txBody>
      </p:sp>
      <p:sp>
        <p:nvSpPr>
          <p:cNvPr id="432133" name="Text Box 5"/>
          <p:cNvSpPr txBox="1">
            <a:spLocks noChangeArrowheads="1"/>
          </p:cNvSpPr>
          <p:nvPr/>
        </p:nvSpPr>
        <p:spPr bwMode="auto">
          <a:xfrm>
            <a:off x="2195513" y="692150"/>
            <a:ext cx="5113337" cy="519113"/>
          </a:xfrm>
          <a:prstGeom prst="rect">
            <a:avLst/>
          </a:prstGeom>
          <a:noFill/>
          <a:ln w="9525">
            <a:noFill/>
            <a:miter lim="800000"/>
          </a:ln>
          <a:effectLst/>
        </p:spPr>
        <p:txBody>
          <a:bodyPr>
            <a:spAutoFit/>
          </a:bodyPr>
          <a:lstStyle/>
          <a:p>
            <a:pPr algn="ctr">
              <a:spcBef>
                <a:spcPct val="20000"/>
              </a:spcBef>
            </a:pPr>
            <a:r>
              <a:rPr lang="en-US" altLang="zh-CN" dirty="0">
                <a:solidFill>
                  <a:srgbClr val="FFCC00"/>
                </a:solidFill>
              </a:rPr>
              <a:t>QD-LED</a:t>
            </a:r>
            <a:r>
              <a:rPr lang="zh-CN" altLang="en-US" b="1" dirty="0">
                <a:solidFill>
                  <a:srgbClr val="FFCC00"/>
                </a:solidFill>
              </a:rPr>
              <a:t>光显示器件</a:t>
            </a:r>
            <a:endParaRPr lang="zh-CN" altLang="en-US" b="1" dirty="0">
              <a:solidFill>
                <a:srgbClr val="FFCC00"/>
              </a:solidFill>
            </a:endParaRPr>
          </a:p>
        </p:txBody>
      </p:sp>
      <p:grpSp>
        <p:nvGrpSpPr>
          <p:cNvPr id="2" name="Group 6"/>
          <p:cNvGrpSpPr/>
          <p:nvPr/>
        </p:nvGrpSpPr>
        <p:grpSpPr bwMode="auto">
          <a:xfrm>
            <a:off x="1042988" y="1268413"/>
            <a:ext cx="7488237" cy="4114800"/>
            <a:chOff x="612" y="799"/>
            <a:chExt cx="4717" cy="2592"/>
          </a:xfrm>
        </p:grpSpPr>
        <p:grpSp>
          <p:nvGrpSpPr>
            <p:cNvPr id="3" name="Group 7"/>
            <p:cNvGrpSpPr/>
            <p:nvPr/>
          </p:nvGrpSpPr>
          <p:grpSpPr bwMode="auto">
            <a:xfrm>
              <a:off x="612" y="799"/>
              <a:ext cx="2604" cy="2592"/>
              <a:chOff x="839" y="799"/>
              <a:chExt cx="2604" cy="2592"/>
            </a:xfrm>
          </p:grpSpPr>
          <p:sp>
            <p:nvSpPr>
              <p:cNvPr id="432136" name="AutoShape 993"/>
              <p:cNvSpPr>
                <a:spLocks noChangeArrowheads="1"/>
              </p:cNvSpPr>
              <p:nvPr/>
            </p:nvSpPr>
            <p:spPr bwMode="auto">
              <a:xfrm>
                <a:off x="1779" y="2041"/>
                <a:ext cx="342" cy="1350"/>
              </a:xfrm>
              <a:prstGeom prst="downArrow">
                <a:avLst>
                  <a:gd name="adj1" fmla="val 50000"/>
                  <a:gd name="adj2" fmla="val 98684"/>
                </a:avLst>
              </a:prstGeom>
              <a:solidFill>
                <a:srgbClr val="FF0000"/>
              </a:solidFill>
              <a:ln w="9525">
                <a:noFill/>
                <a:miter lim="800000"/>
              </a:ln>
            </p:spPr>
            <p:txBody>
              <a:bodyPr vert="eaVert" wrap="none" anchor="ctr"/>
              <a:lstStyle/>
              <a:p>
                <a:endParaRPr kumimoji="1" lang="zh-CN" altLang="zh-CN" sz="2400">
                  <a:latin typeface="楷体_GB2312" pitchFamily="49" charset="-122"/>
                  <a:ea typeface="楷体_GB2312" pitchFamily="49" charset="-122"/>
                </a:endParaRPr>
              </a:p>
            </p:txBody>
          </p:sp>
          <p:sp>
            <p:nvSpPr>
              <p:cNvPr id="432137" name="Rectangle 994"/>
              <p:cNvSpPr>
                <a:spLocks noChangeArrowheads="1"/>
              </p:cNvSpPr>
              <p:nvPr/>
            </p:nvSpPr>
            <p:spPr bwMode="auto">
              <a:xfrm>
                <a:off x="839" y="2257"/>
                <a:ext cx="2604" cy="216"/>
              </a:xfrm>
              <a:prstGeom prst="rect">
                <a:avLst/>
              </a:prstGeom>
              <a:solidFill>
                <a:srgbClr val="CCFFFF">
                  <a:alpha val="67058"/>
                </a:srgbClr>
              </a:solidFill>
              <a:ln w="9525">
                <a:solidFill>
                  <a:schemeClr val="tx1"/>
                </a:solidFill>
                <a:miter lim="800000"/>
              </a:ln>
            </p:spPr>
            <p:txBody>
              <a:bodyPr wrap="none" anchor="ctr"/>
              <a:lstStyle/>
              <a:p>
                <a:endParaRPr kumimoji="1" lang="zh-CN" altLang="zh-CN" sz="2400">
                  <a:latin typeface="楷体_GB2312" pitchFamily="49" charset="-122"/>
                  <a:ea typeface="楷体_GB2312" pitchFamily="49" charset="-122"/>
                </a:endParaRPr>
              </a:p>
            </p:txBody>
          </p:sp>
          <p:sp>
            <p:nvSpPr>
              <p:cNvPr id="432138" name="Rectangle 995"/>
              <p:cNvSpPr>
                <a:spLocks noChangeArrowheads="1"/>
              </p:cNvSpPr>
              <p:nvPr/>
            </p:nvSpPr>
            <p:spPr bwMode="auto">
              <a:xfrm>
                <a:off x="839" y="2024"/>
                <a:ext cx="2242" cy="219"/>
              </a:xfrm>
              <a:prstGeom prst="rect">
                <a:avLst/>
              </a:prstGeom>
              <a:solidFill>
                <a:srgbClr val="CCFFFF">
                  <a:alpha val="67842"/>
                </a:srgbClr>
              </a:solidFill>
              <a:ln w="9525">
                <a:solidFill>
                  <a:srgbClr val="0000FF"/>
                </a:solidFill>
                <a:miter lim="800000"/>
              </a:ln>
            </p:spPr>
            <p:txBody>
              <a:bodyPr wrap="none" anchor="ctr"/>
              <a:lstStyle/>
              <a:p>
                <a:pPr algn="ctr"/>
                <a:endParaRPr kumimoji="1" lang="zh-CN" altLang="zh-CN" sz="1800">
                  <a:latin typeface="楷体_GB2312" pitchFamily="49" charset="-122"/>
                  <a:ea typeface="楷体_GB2312" pitchFamily="49" charset="-122"/>
                </a:endParaRPr>
              </a:p>
            </p:txBody>
          </p:sp>
          <p:sp>
            <p:nvSpPr>
              <p:cNvPr id="432139" name="Text Box 996"/>
              <p:cNvSpPr txBox="1">
                <a:spLocks noChangeArrowheads="1"/>
              </p:cNvSpPr>
              <p:nvPr/>
            </p:nvSpPr>
            <p:spPr bwMode="auto">
              <a:xfrm>
                <a:off x="1586" y="2257"/>
                <a:ext cx="764" cy="231"/>
              </a:xfrm>
              <a:prstGeom prst="rect">
                <a:avLst/>
              </a:prstGeom>
              <a:noFill/>
              <a:ln w="9525">
                <a:noFill/>
                <a:miter lim="800000"/>
              </a:ln>
            </p:spPr>
            <p:txBody>
              <a:bodyPr wrap="none">
                <a:spAutoFit/>
              </a:bodyPr>
              <a:lstStyle/>
              <a:p>
                <a:pPr algn="ctr"/>
                <a:r>
                  <a:rPr kumimoji="1" lang="en-US" altLang="zh-CN" sz="1800" i="1" dirty="0">
                    <a:solidFill>
                      <a:srgbClr val="FF0000"/>
                    </a:solidFill>
                    <a:latin typeface="楷体_GB2312" pitchFamily="49" charset="-122"/>
                    <a:ea typeface="楷体_GB2312" pitchFamily="49" charset="-122"/>
                  </a:rPr>
                  <a:t>ITO/PEDOT</a:t>
                </a:r>
                <a:endParaRPr kumimoji="1" lang="en-US" altLang="zh-CN" sz="1800" i="1" dirty="0">
                  <a:solidFill>
                    <a:srgbClr val="FF0000"/>
                  </a:solidFill>
                  <a:latin typeface="楷体_GB2312" pitchFamily="49" charset="-122"/>
                  <a:ea typeface="楷体_GB2312" pitchFamily="49" charset="-122"/>
                </a:endParaRPr>
              </a:p>
            </p:txBody>
          </p:sp>
          <p:sp>
            <p:nvSpPr>
              <p:cNvPr id="432140" name="Text Box 997"/>
              <p:cNvSpPr txBox="1">
                <a:spLocks noChangeArrowheads="1"/>
              </p:cNvSpPr>
              <p:nvPr/>
            </p:nvSpPr>
            <p:spPr bwMode="auto">
              <a:xfrm>
                <a:off x="1077" y="2037"/>
                <a:ext cx="625" cy="233"/>
              </a:xfrm>
              <a:prstGeom prst="rect">
                <a:avLst/>
              </a:prstGeom>
              <a:noFill/>
              <a:ln w="9525">
                <a:noFill/>
                <a:miter lim="800000"/>
              </a:ln>
            </p:spPr>
            <p:txBody>
              <a:bodyPr wrap="none">
                <a:spAutoFit/>
              </a:bodyPr>
              <a:lstStyle/>
              <a:p>
                <a:pPr algn="ctr"/>
                <a:r>
                  <a:rPr kumimoji="1" lang="en-US" altLang="zh-CN" sz="1800" i="1" dirty="0" err="1">
                    <a:solidFill>
                      <a:srgbClr val="002060"/>
                    </a:solidFill>
                    <a:latin typeface="楷体_GB2312" pitchFamily="49" charset="-122"/>
                    <a:ea typeface="楷体_GB2312" pitchFamily="49" charset="-122"/>
                  </a:rPr>
                  <a:t>PolyTBD</a:t>
                </a:r>
                <a:endParaRPr kumimoji="1" lang="en-US" altLang="zh-CN" sz="1800" i="1" dirty="0">
                  <a:solidFill>
                    <a:srgbClr val="002060"/>
                  </a:solidFill>
                  <a:latin typeface="楷体_GB2312" pitchFamily="49" charset="-122"/>
                  <a:ea typeface="楷体_GB2312" pitchFamily="49" charset="-122"/>
                </a:endParaRPr>
              </a:p>
            </p:txBody>
          </p:sp>
          <p:sp>
            <p:nvSpPr>
              <p:cNvPr id="432141" name="Rectangle 998"/>
              <p:cNvSpPr>
                <a:spLocks noChangeArrowheads="1"/>
              </p:cNvSpPr>
              <p:nvPr/>
            </p:nvSpPr>
            <p:spPr bwMode="auto">
              <a:xfrm>
                <a:off x="839" y="1825"/>
                <a:ext cx="2244" cy="212"/>
              </a:xfrm>
              <a:prstGeom prst="rect">
                <a:avLst/>
              </a:prstGeom>
              <a:solidFill>
                <a:srgbClr val="FF0000"/>
              </a:solidFill>
              <a:ln w="9525">
                <a:solidFill>
                  <a:schemeClr val="tx1"/>
                </a:solidFill>
                <a:miter lim="800000"/>
              </a:ln>
            </p:spPr>
            <p:txBody>
              <a:bodyPr wrap="none" anchor="ctr"/>
              <a:lstStyle/>
              <a:p>
                <a:pPr algn="ctr"/>
                <a:r>
                  <a:rPr kumimoji="1" lang="en-US" altLang="zh-CN" sz="1800" i="1">
                    <a:latin typeface="楷体_GB2312" pitchFamily="49" charset="-122"/>
                    <a:ea typeface="楷体_GB2312" pitchFamily="49" charset="-122"/>
                  </a:rPr>
                  <a:t>QD</a:t>
                </a:r>
                <a:endParaRPr kumimoji="1" lang="en-US" altLang="zh-CN" sz="1800" i="1">
                  <a:latin typeface="楷体_GB2312" pitchFamily="49" charset="-122"/>
                  <a:ea typeface="楷体_GB2312" pitchFamily="49" charset="-122"/>
                </a:endParaRPr>
              </a:p>
            </p:txBody>
          </p:sp>
          <p:sp>
            <p:nvSpPr>
              <p:cNvPr id="432142" name="Rectangle 999"/>
              <p:cNvSpPr>
                <a:spLocks noChangeArrowheads="1"/>
              </p:cNvSpPr>
              <p:nvPr/>
            </p:nvSpPr>
            <p:spPr bwMode="auto">
              <a:xfrm>
                <a:off x="839" y="1570"/>
                <a:ext cx="2242" cy="255"/>
              </a:xfrm>
              <a:prstGeom prst="rect">
                <a:avLst/>
              </a:prstGeom>
              <a:solidFill>
                <a:srgbClr val="00FF00"/>
              </a:solidFill>
              <a:ln w="9525">
                <a:solidFill>
                  <a:schemeClr val="tx1"/>
                </a:solidFill>
                <a:miter lim="800000"/>
              </a:ln>
            </p:spPr>
            <p:txBody>
              <a:bodyPr wrap="none" anchor="ctr"/>
              <a:lstStyle/>
              <a:p>
                <a:pPr algn="ctr"/>
                <a:r>
                  <a:rPr kumimoji="1" lang="en-US" altLang="zh-CN" sz="1800" dirty="0">
                    <a:solidFill>
                      <a:srgbClr val="FF0000"/>
                    </a:solidFill>
                    <a:latin typeface="楷体_GB2312" pitchFamily="49" charset="-122"/>
                    <a:ea typeface="楷体_GB2312" pitchFamily="49" charset="-122"/>
                  </a:rPr>
                  <a:t>Alq</a:t>
                </a:r>
                <a:r>
                  <a:rPr kumimoji="1" lang="en-US" altLang="zh-CN" sz="1800" baseline="-25000" dirty="0">
                    <a:solidFill>
                      <a:srgbClr val="FF0000"/>
                    </a:solidFill>
                    <a:latin typeface="楷体_GB2312" pitchFamily="49" charset="-122"/>
                    <a:ea typeface="楷体_GB2312" pitchFamily="49" charset="-122"/>
                  </a:rPr>
                  <a:t>3</a:t>
                </a:r>
                <a:endParaRPr kumimoji="1" lang="en-US" altLang="zh-CN" sz="1800" baseline="-25000" dirty="0">
                  <a:solidFill>
                    <a:srgbClr val="FF0000"/>
                  </a:solidFill>
                  <a:latin typeface="楷体_GB2312" pitchFamily="49" charset="-122"/>
                  <a:ea typeface="楷体_GB2312" pitchFamily="49" charset="-122"/>
                </a:endParaRPr>
              </a:p>
            </p:txBody>
          </p:sp>
          <p:sp>
            <p:nvSpPr>
              <p:cNvPr id="432143" name="Rectangle 1000"/>
              <p:cNvSpPr>
                <a:spLocks noChangeArrowheads="1"/>
              </p:cNvSpPr>
              <p:nvPr/>
            </p:nvSpPr>
            <p:spPr bwMode="auto">
              <a:xfrm>
                <a:off x="839" y="2473"/>
                <a:ext cx="2604" cy="378"/>
              </a:xfrm>
              <a:prstGeom prst="rect">
                <a:avLst/>
              </a:prstGeom>
              <a:solidFill>
                <a:srgbClr val="FFFFFF">
                  <a:alpha val="79999"/>
                </a:srgbClr>
              </a:solidFill>
              <a:ln w="9525">
                <a:solidFill>
                  <a:schemeClr val="tx1"/>
                </a:solidFill>
                <a:miter lim="800000"/>
              </a:ln>
            </p:spPr>
            <p:txBody>
              <a:bodyPr wrap="none" anchor="ctr"/>
              <a:lstStyle/>
              <a:p>
                <a:endParaRPr kumimoji="1" lang="zh-CN" altLang="zh-CN" sz="2400">
                  <a:latin typeface="楷体_GB2312" pitchFamily="49" charset="-122"/>
                  <a:ea typeface="楷体_GB2312" pitchFamily="49" charset="-122"/>
                </a:endParaRPr>
              </a:p>
            </p:txBody>
          </p:sp>
          <p:sp>
            <p:nvSpPr>
              <p:cNvPr id="432144" name="Text Box 1001"/>
              <p:cNvSpPr txBox="1">
                <a:spLocks noChangeArrowheads="1"/>
              </p:cNvSpPr>
              <p:nvPr/>
            </p:nvSpPr>
            <p:spPr bwMode="auto">
              <a:xfrm>
                <a:off x="1468" y="2523"/>
                <a:ext cx="1207" cy="233"/>
              </a:xfrm>
              <a:prstGeom prst="rect">
                <a:avLst/>
              </a:prstGeom>
              <a:noFill/>
              <a:ln w="9525">
                <a:noFill/>
                <a:miter lim="800000"/>
              </a:ln>
            </p:spPr>
            <p:txBody>
              <a:bodyPr wrap="none">
                <a:spAutoFit/>
              </a:bodyPr>
              <a:lstStyle/>
              <a:p>
                <a:pPr algn="ctr"/>
                <a:r>
                  <a:rPr kumimoji="1" lang="en-US" altLang="zh-CN" sz="1800" i="1" dirty="0">
                    <a:solidFill>
                      <a:srgbClr val="C00000"/>
                    </a:solidFill>
                    <a:latin typeface="楷体_GB2312" pitchFamily="49" charset="-122"/>
                    <a:ea typeface="楷体_GB2312" pitchFamily="49" charset="-122"/>
                  </a:rPr>
                  <a:t>Glass Substrate</a:t>
                </a:r>
                <a:endParaRPr kumimoji="1" lang="en-US" altLang="zh-CN" sz="1800" i="1" dirty="0">
                  <a:solidFill>
                    <a:srgbClr val="C00000"/>
                  </a:solidFill>
                  <a:latin typeface="楷体_GB2312" pitchFamily="49" charset="-122"/>
                  <a:ea typeface="楷体_GB2312" pitchFamily="49" charset="-122"/>
                </a:endParaRPr>
              </a:p>
            </p:txBody>
          </p:sp>
          <p:sp>
            <p:nvSpPr>
              <p:cNvPr id="432145" name="Line 1002"/>
              <p:cNvSpPr>
                <a:spLocks noChangeShapeType="1"/>
              </p:cNvSpPr>
              <p:nvPr/>
            </p:nvSpPr>
            <p:spPr bwMode="auto">
              <a:xfrm flipV="1">
                <a:off x="3288" y="1071"/>
                <a:ext cx="0" cy="1188"/>
              </a:xfrm>
              <a:prstGeom prst="line">
                <a:avLst/>
              </a:prstGeom>
              <a:noFill/>
              <a:ln w="38100">
                <a:solidFill>
                  <a:schemeClr val="tx1"/>
                </a:solidFill>
                <a:round/>
              </a:ln>
            </p:spPr>
            <p:txBody>
              <a:bodyPr/>
              <a:lstStyle/>
              <a:p>
                <a:endParaRPr lang="zh-CN" altLang="en-US"/>
              </a:p>
            </p:txBody>
          </p:sp>
          <p:sp>
            <p:nvSpPr>
              <p:cNvPr id="432146" name="Oval 1003"/>
              <p:cNvSpPr>
                <a:spLocks noChangeArrowheads="1"/>
              </p:cNvSpPr>
              <p:nvPr/>
            </p:nvSpPr>
            <p:spPr bwMode="auto">
              <a:xfrm>
                <a:off x="3198" y="981"/>
                <a:ext cx="145" cy="108"/>
              </a:xfrm>
              <a:prstGeom prst="ellipse">
                <a:avLst/>
              </a:prstGeom>
              <a:solidFill>
                <a:schemeClr val="tx1"/>
              </a:solidFill>
              <a:ln w="9525">
                <a:solidFill>
                  <a:schemeClr val="bg1"/>
                </a:solidFill>
                <a:round/>
              </a:ln>
            </p:spPr>
            <p:txBody>
              <a:bodyPr wrap="none" anchor="ctr"/>
              <a:lstStyle/>
              <a:p>
                <a:endParaRPr kumimoji="1" lang="zh-CN" altLang="zh-CN" sz="2400">
                  <a:latin typeface="楷体_GB2312" pitchFamily="49" charset="-122"/>
                  <a:ea typeface="楷体_GB2312" pitchFamily="49" charset="-122"/>
                </a:endParaRPr>
              </a:p>
            </p:txBody>
          </p:sp>
          <p:sp>
            <p:nvSpPr>
              <p:cNvPr id="432147" name="Oval 1004"/>
              <p:cNvSpPr>
                <a:spLocks noChangeArrowheads="1"/>
              </p:cNvSpPr>
              <p:nvPr/>
            </p:nvSpPr>
            <p:spPr bwMode="auto">
              <a:xfrm>
                <a:off x="1927" y="981"/>
                <a:ext cx="145" cy="108"/>
              </a:xfrm>
              <a:prstGeom prst="ellipse">
                <a:avLst/>
              </a:prstGeom>
              <a:solidFill>
                <a:schemeClr val="tx1"/>
              </a:solidFill>
              <a:ln w="9525">
                <a:solidFill>
                  <a:schemeClr val="tx1"/>
                </a:solidFill>
                <a:round/>
              </a:ln>
            </p:spPr>
            <p:txBody>
              <a:bodyPr wrap="none" anchor="ctr"/>
              <a:lstStyle/>
              <a:p>
                <a:endParaRPr kumimoji="1" lang="zh-CN" altLang="zh-CN" sz="2400">
                  <a:latin typeface="楷体_GB2312" pitchFamily="49" charset="-122"/>
                  <a:ea typeface="楷体_GB2312" pitchFamily="49" charset="-122"/>
                </a:endParaRPr>
              </a:p>
            </p:txBody>
          </p:sp>
          <p:sp>
            <p:nvSpPr>
              <p:cNvPr id="432148" name="Line 1005"/>
              <p:cNvSpPr>
                <a:spLocks noChangeShapeType="1"/>
              </p:cNvSpPr>
              <p:nvPr/>
            </p:nvSpPr>
            <p:spPr bwMode="auto">
              <a:xfrm flipV="1">
                <a:off x="2018" y="1071"/>
                <a:ext cx="0" cy="324"/>
              </a:xfrm>
              <a:prstGeom prst="line">
                <a:avLst/>
              </a:prstGeom>
              <a:noFill/>
              <a:ln w="38100">
                <a:solidFill>
                  <a:schemeClr val="tx1"/>
                </a:solidFill>
                <a:round/>
              </a:ln>
            </p:spPr>
            <p:txBody>
              <a:bodyPr/>
              <a:lstStyle/>
              <a:p>
                <a:endParaRPr lang="zh-CN" altLang="en-US"/>
              </a:p>
            </p:txBody>
          </p:sp>
          <p:sp>
            <p:nvSpPr>
              <p:cNvPr id="432149" name="Rectangle 1006"/>
              <p:cNvSpPr>
                <a:spLocks noChangeArrowheads="1"/>
              </p:cNvSpPr>
              <p:nvPr/>
            </p:nvSpPr>
            <p:spPr bwMode="auto">
              <a:xfrm>
                <a:off x="839" y="1366"/>
                <a:ext cx="2242" cy="243"/>
              </a:xfrm>
              <a:prstGeom prst="rect">
                <a:avLst/>
              </a:prstGeom>
              <a:solidFill>
                <a:srgbClr val="808080"/>
              </a:solidFill>
              <a:ln w="9525">
                <a:solidFill>
                  <a:schemeClr val="tx1"/>
                </a:solidFill>
                <a:miter lim="800000"/>
              </a:ln>
            </p:spPr>
            <p:txBody>
              <a:bodyPr wrap="none" anchor="ctr"/>
              <a:lstStyle/>
              <a:p>
                <a:pPr algn="ctr"/>
                <a:r>
                  <a:rPr kumimoji="1" lang="en-US" altLang="zh-CN" sz="1800" i="1" dirty="0">
                    <a:latin typeface="楷体_GB2312" pitchFamily="49" charset="-122"/>
                    <a:ea typeface="楷体_GB2312" pitchFamily="49" charset="-122"/>
                  </a:rPr>
                  <a:t>   </a:t>
                </a:r>
                <a:r>
                  <a:rPr kumimoji="1" lang="en-US" altLang="zh-CN" sz="1800" i="1" dirty="0">
                    <a:solidFill>
                      <a:srgbClr val="FF0000"/>
                    </a:solidFill>
                    <a:latin typeface="楷体_GB2312" pitchFamily="49" charset="-122"/>
                    <a:ea typeface="楷体_GB2312" pitchFamily="49" charset="-122"/>
                  </a:rPr>
                  <a:t>Ca/Al</a:t>
                </a:r>
                <a:endParaRPr kumimoji="1" lang="en-US" altLang="zh-CN" sz="1800" i="1" dirty="0">
                  <a:solidFill>
                    <a:srgbClr val="FF0000"/>
                  </a:solidFill>
                  <a:latin typeface="楷体_GB2312" pitchFamily="49" charset="-122"/>
                  <a:ea typeface="楷体_GB2312" pitchFamily="49" charset="-122"/>
                </a:endParaRPr>
              </a:p>
            </p:txBody>
          </p:sp>
          <p:sp>
            <p:nvSpPr>
              <p:cNvPr id="432150" name="Text Box 1007"/>
              <p:cNvSpPr txBox="1">
                <a:spLocks noChangeArrowheads="1"/>
              </p:cNvSpPr>
              <p:nvPr/>
            </p:nvSpPr>
            <p:spPr bwMode="auto">
              <a:xfrm>
                <a:off x="2864" y="799"/>
                <a:ext cx="228" cy="327"/>
              </a:xfrm>
              <a:prstGeom prst="rect">
                <a:avLst/>
              </a:prstGeom>
              <a:noFill/>
              <a:ln w="9525">
                <a:noFill/>
                <a:miter lim="800000"/>
              </a:ln>
            </p:spPr>
            <p:txBody>
              <a:bodyPr wrap="none">
                <a:spAutoFit/>
              </a:bodyPr>
              <a:lstStyle/>
              <a:p>
                <a:r>
                  <a:rPr kumimoji="1" lang="en-US" altLang="zh-CN">
                    <a:solidFill>
                      <a:srgbClr val="FFFF00"/>
                    </a:solidFill>
                    <a:latin typeface="楷体_GB2312" pitchFamily="49" charset="-122"/>
                    <a:ea typeface="楷体_GB2312" pitchFamily="49" charset="-122"/>
                  </a:rPr>
                  <a:t>+</a:t>
                </a:r>
                <a:endParaRPr kumimoji="1" lang="en-US" altLang="zh-CN">
                  <a:solidFill>
                    <a:srgbClr val="FFFF00"/>
                  </a:solidFill>
                  <a:latin typeface="楷体_GB2312" pitchFamily="49" charset="-122"/>
                  <a:ea typeface="楷体_GB2312" pitchFamily="49" charset="-122"/>
                </a:endParaRPr>
              </a:p>
            </p:txBody>
          </p:sp>
          <p:sp>
            <p:nvSpPr>
              <p:cNvPr id="432151" name="Text Box 1008"/>
              <p:cNvSpPr txBox="1">
                <a:spLocks noChangeArrowheads="1"/>
              </p:cNvSpPr>
              <p:nvPr/>
            </p:nvSpPr>
            <p:spPr bwMode="auto">
              <a:xfrm>
                <a:off x="2141" y="799"/>
                <a:ext cx="228" cy="327"/>
              </a:xfrm>
              <a:prstGeom prst="rect">
                <a:avLst/>
              </a:prstGeom>
              <a:noFill/>
              <a:ln w="9525">
                <a:noFill/>
                <a:miter lim="800000"/>
              </a:ln>
            </p:spPr>
            <p:txBody>
              <a:bodyPr wrap="none">
                <a:spAutoFit/>
              </a:bodyPr>
              <a:lstStyle/>
              <a:p>
                <a:r>
                  <a:rPr kumimoji="1" lang="en-US" altLang="zh-CN">
                    <a:solidFill>
                      <a:srgbClr val="FFFF00"/>
                    </a:solidFill>
                    <a:latin typeface="楷体_GB2312" pitchFamily="49" charset="-122"/>
                    <a:ea typeface="楷体_GB2312" pitchFamily="49" charset="-122"/>
                  </a:rPr>
                  <a:t>-</a:t>
                </a:r>
                <a:endParaRPr kumimoji="1" lang="en-US" altLang="zh-CN">
                  <a:solidFill>
                    <a:srgbClr val="FFFF00"/>
                  </a:solidFill>
                  <a:latin typeface="楷体_GB2312" pitchFamily="49" charset="-122"/>
                  <a:ea typeface="楷体_GB2312" pitchFamily="49" charset="-122"/>
                </a:endParaRPr>
              </a:p>
            </p:txBody>
          </p:sp>
        </p:grpSp>
        <p:sp>
          <p:nvSpPr>
            <p:cNvPr id="432152" name="Rectangle 24"/>
            <p:cNvSpPr>
              <a:spLocks noChangeArrowheads="1"/>
            </p:cNvSpPr>
            <p:nvPr/>
          </p:nvSpPr>
          <p:spPr bwMode="auto">
            <a:xfrm>
              <a:off x="3379" y="1797"/>
              <a:ext cx="1865" cy="250"/>
            </a:xfrm>
            <a:prstGeom prst="rect">
              <a:avLst/>
            </a:prstGeom>
            <a:noFill/>
            <a:ln w="9525">
              <a:noFill/>
              <a:miter lim="800000"/>
            </a:ln>
            <a:effectLst/>
          </p:spPr>
          <p:txBody>
            <a:bodyPr wrap="none">
              <a:spAutoFit/>
            </a:bodyPr>
            <a:lstStyle/>
            <a:p>
              <a:pPr marL="342900" indent="-342900" algn="ctr">
                <a:spcBef>
                  <a:spcPct val="20000"/>
                </a:spcBef>
              </a:pPr>
              <a:r>
                <a:rPr lang="en-US" altLang="zh-CN" sz="2000">
                  <a:solidFill>
                    <a:srgbClr val="FFFF00"/>
                  </a:solidFill>
                </a:rPr>
                <a:t>CdSe/ZnS </a:t>
              </a:r>
              <a:r>
                <a:rPr lang="zh-CN" altLang="en-US" sz="2000" b="1">
                  <a:solidFill>
                    <a:srgbClr val="FFFF00"/>
                  </a:solidFill>
                </a:rPr>
                <a:t>量子点发光层</a:t>
              </a:r>
              <a:endParaRPr lang="zh-CN" altLang="en-US" sz="2000" b="1">
                <a:solidFill>
                  <a:srgbClr val="FFFF00"/>
                </a:solidFill>
              </a:endParaRPr>
            </a:p>
          </p:txBody>
        </p:sp>
        <p:sp>
          <p:nvSpPr>
            <p:cNvPr id="432153" name="Rectangle 25"/>
            <p:cNvSpPr>
              <a:spLocks noChangeArrowheads="1"/>
            </p:cNvSpPr>
            <p:nvPr/>
          </p:nvSpPr>
          <p:spPr bwMode="auto">
            <a:xfrm>
              <a:off x="3379" y="2069"/>
              <a:ext cx="1565" cy="250"/>
            </a:xfrm>
            <a:prstGeom prst="rect">
              <a:avLst/>
            </a:prstGeom>
            <a:noFill/>
            <a:ln w="9525">
              <a:noFill/>
              <a:miter lim="800000"/>
            </a:ln>
            <a:effectLst/>
          </p:spPr>
          <p:txBody>
            <a:bodyPr wrap="none">
              <a:spAutoFit/>
            </a:bodyPr>
            <a:lstStyle/>
            <a:p>
              <a:pPr algn="ctr"/>
              <a:r>
                <a:rPr lang="zh-CN" altLang="en-US" sz="2000" b="1">
                  <a:solidFill>
                    <a:srgbClr val="FFFF00"/>
                  </a:solidFill>
                </a:rPr>
                <a:t>聚三苯胺空穴传输层</a:t>
              </a:r>
              <a:endParaRPr lang="zh-CN" altLang="en-US" sz="2000" b="1">
                <a:solidFill>
                  <a:srgbClr val="FFFF00"/>
                </a:solidFill>
              </a:endParaRPr>
            </a:p>
          </p:txBody>
        </p:sp>
        <p:sp>
          <p:nvSpPr>
            <p:cNvPr id="432154" name="Rectangle 26"/>
            <p:cNvSpPr>
              <a:spLocks noChangeArrowheads="1"/>
            </p:cNvSpPr>
            <p:nvPr/>
          </p:nvSpPr>
          <p:spPr bwMode="auto">
            <a:xfrm>
              <a:off x="3383" y="1525"/>
              <a:ext cx="1211" cy="250"/>
            </a:xfrm>
            <a:prstGeom prst="rect">
              <a:avLst/>
            </a:prstGeom>
            <a:noFill/>
            <a:ln w="9525">
              <a:noFill/>
              <a:miter lim="800000"/>
            </a:ln>
            <a:effectLst/>
          </p:spPr>
          <p:txBody>
            <a:bodyPr wrap="none">
              <a:spAutoFit/>
            </a:bodyPr>
            <a:lstStyle/>
            <a:p>
              <a:pPr marL="342900" indent="-342900" algn="ctr">
                <a:spcBef>
                  <a:spcPct val="20000"/>
                </a:spcBef>
              </a:pPr>
              <a:r>
                <a:rPr lang="en-US" altLang="zh-CN" sz="2000">
                  <a:solidFill>
                    <a:srgbClr val="FFFF00"/>
                  </a:solidFill>
                </a:rPr>
                <a:t>Alq</a:t>
              </a:r>
              <a:r>
                <a:rPr lang="en-US" altLang="zh-CN" sz="2000" baseline="-25000">
                  <a:solidFill>
                    <a:srgbClr val="FFFF00"/>
                  </a:solidFill>
                </a:rPr>
                <a:t>3</a:t>
              </a:r>
              <a:r>
                <a:rPr lang="zh-CN" altLang="en-US" sz="2000" b="1">
                  <a:solidFill>
                    <a:srgbClr val="FFFF00"/>
                  </a:solidFill>
                </a:rPr>
                <a:t>电子传输层</a:t>
              </a:r>
              <a:endParaRPr lang="zh-CN" altLang="en-US" sz="2000" b="1">
                <a:solidFill>
                  <a:srgbClr val="FFFF00"/>
                </a:solidFill>
              </a:endParaRPr>
            </a:p>
          </p:txBody>
        </p:sp>
        <p:sp>
          <p:nvSpPr>
            <p:cNvPr id="432155" name="Line 27"/>
            <p:cNvSpPr>
              <a:spLocks noChangeShapeType="1"/>
            </p:cNvSpPr>
            <p:nvPr/>
          </p:nvSpPr>
          <p:spPr bwMode="auto">
            <a:xfrm flipV="1">
              <a:off x="2835" y="1661"/>
              <a:ext cx="544" cy="45"/>
            </a:xfrm>
            <a:prstGeom prst="line">
              <a:avLst/>
            </a:prstGeom>
            <a:noFill/>
            <a:ln w="9525">
              <a:solidFill>
                <a:schemeClr val="tx1"/>
              </a:solidFill>
              <a:round/>
            </a:ln>
            <a:effectLst/>
          </p:spPr>
          <p:txBody>
            <a:bodyPr/>
            <a:lstStyle/>
            <a:p>
              <a:endParaRPr lang="zh-CN" altLang="en-US"/>
            </a:p>
          </p:txBody>
        </p:sp>
        <p:sp>
          <p:nvSpPr>
            <p:cNvPr id="432156" name="Line 28"/>
            <p:cNvSpPr>
              <a:spLocks noChangeShapeType="1"/>
            </p:cNvSpPr>
            <p:nvPr/>
          </p:nvSpPr>
          <p:spPr bwMode="auto">
            <a:xfrm>
              <a:off x="2880" y="1933"/>
              <a:ext cx="454" cy="0"/>
            </a:xfrm>
            <a:prstGeom prst="line">
              <a:avLst/>
            </a:prstGeom>
            <a:noFill/>
            <a:ln w="9525">
              <a:solidFill>
                <a:schemeClr val="tx1"/>
              </a:solidFill>
              <a:round/>
            </a:ln>
            <a:effectLst/>
          </p:spPr>
          <p:txBody>
            <a:bodyPr/>
            <a:lstStyle/>
            <a:p>
              <a:endParaRPr lang="zh-CN" altLang="en-US"/>
            </a:p>
          </p:txBody>
        </p:sp>
        <p:sp>
          <p:nvSpPr>
            <p:cNvPr id="432157" name="Line 29"/>
            <p:cNvSpPr>
              <a:spLocks noChangeShapeType="1"/>
            </p:cNvSpPr>
            <p:nvPr/>
          </p:nvSpPr>
          <p:spPr bwMode="auto">
            <a:xfrm flipH="1" flipV="1">
              <a:off x="2835" y="2160"/>
              <a:ext cx="544" cy="45"/>
            </a:xfrm>
            <a:prstGeom prst="line">
              <a:avLst/>
            </a:prstGeom>
            <a:noFill/>
            <a:ln w="9525">
              <a:solidFill>
                <a:schemeClr val="tx1"/>
              </a:solidFill>
              <a:round/>
            </a:ln>
            <a:effectLst/>
          </p:spPr>
          <p:txBody>
            <a:bodyPr/>
            <a:lstStyle/>
            <a:p>
              <a:endParaRPr lang="zh-CN" altLang="en-US"/>
            </a:p>
          </p:txBody>
        </p:sp>
        <p:sp>
          <p:nvSpPr>
            <p:cNvPr id="432158" name="Text Box 30"/>
            <p:cNvSpPr txBox="1">
              <a:spLocks noChangeArrowheads="1"/>
            </p:cNvSpPr>
            <p:nvPr/>
          </p:nvSpPr>
          <p:spPr bwMode="auto">
            <a:xfrm>
              <a:off x="3379" y="2568"/>
              <a:ext cx="1950" cy="250"/>
            </a:xfrm>
            <a:prstGeom prst="rect">
              <a:avLst/>
            </a:prstGeom>
            <a:noFill/>
            <a:ln w="9525">
              <a:noFill/>
              <a:miter lim="800000"/>
            </a:ln>
            <a:effectLst/>
          </p:spPr>
          <p:txBody>
            <a:bodyPr>
              <a:spAutoFit/>
            </a:bodyPr>
            <a:lstStyle/>
            <a:p>
              <a:pPr algn="ctr">
                <a:spcBef>
                  <a:spcPct val="50000"/>
                </a:spcBef>
              </a:pPr>
              <a:r>
                <a:rPr lang="zh-CN" altLang="en-US" sz="2000" b="1">
                  <a:solidFill>
                    <a:srgbClr val="FFFF00"/>
                  </a:solidFill>
                </a:rPr>
                <a:t>玻璃衬底（或塑料基地）</a:t>
              </a:r>
              <a:endParaRPr lang="zh-CN" altLang="en-US" sz="2000" b="1">
                <a:solidFill>
                  <a:srgbClr val="FFFF00"/>
                </a:solidFill>
              </a:endParaRPr>
            </a:p>
          </p:txBody>
        </p:sp>
        <p:sp>
          <p:nvSpPr>
            <p:cNvPr id="432159" name="Line 31"/>
            <p:cNvSpPr>
              <a:spLocks noChangeShapeType="1"/>
            </p:cNvSpPr>
            <p:nvPr/>
          </p:nvSpPr>
          <p:spPr bwMode="auto">
            <a:xfrm>
              <a:off x="3152" y="2704"/>
              <a:ext cx="318" cy="0"/>
            </a:xfrm>
            <a:prstGeom prst="line">
              <a:avLst/>
            </a:prstGeom>
            <a:noFill/>
            <a:ln w="9525">
              <a:solidFill>
                <a:schemeClr val="tx1"/>
              </a:solidFill>
              <a:round/>
            </a:ln>
            <a:effectLst/>
          </p:spPr>
          <p:txBody>
            <a:bodyPr/>
            <a:lstStyle/>
            <a:p>
              <a:endParaRPr lang="zh-CN" altLang="en-US"/>
            </a:p>
          </p:txBody>
        </p:sp>
        <p:sp>
          <p:nvSpPr>
            <p:cNvPr id="432160" name="Text Box 32"/>
            <p:cNvSpPr txBox="1">
              <a:spLocks noChangeArrowheads="1"/>
            </p:cNvSpPr>
            <p:nvPr/>
          </p:nvSpPr>
          <p:spPr bwMode="auto">
            <a:xfrm>
              <a:off x="3379" y="1253"/>
              <a:ext cx="499" cy="250"/>
            </a:xfrm>
            <a:prstGeom prst="rect">
              <a:avLst/>
            </a:prstGeom>
            <a:noFill/>
            <a:ln w="9525">
              <a:noFill/>
              <a:miter lim="800000"/>
            </a:ln>
            <a:effectLst/>
          </p:spPr>
          <p:txBody>
            <a:bodyPr>
              <a:spAutoFit/>
            </a:bodyPr>
            <a:lstStyle/>
            <a:p>
              <a:pPr algn="ctr">
                <a:spcBef>
                  <a:spcPct val="50000"/>
                </a:spcBef>
              </a:pPr>
              <a:r>
                <a:rPr lang="zh-CN" altLang="en-US" sz="2000" b="1">
                  <a:solidFill>
                    <a:srgbClr val="FFFF00"/>
                  </a:solidFill>
                </a:rPr>
                <a:t>阴极</a:t>
              </a:r>
              <a:endParaRPr lang="zh-CN" altLang="en-US" sz="2000" b="1">
                <a:solidFill>
                  <a:srgbClr val="FFFF00"/>
                </a:solidFill>
              </a:endParaRPr>
            </a:p>
          </p:txBody>
        </p:sp>
        <p:sp>
          <p:nvSpPr>
            <p:cNvPr id="432161" name="Line 33"/>
            <p:cNvSpPr>
              <a:spLocks noChangeShapeType="1"/>
            </p:cNvSpPr>
            <p:nvPr/>
          </p:nvSpPr>
          <p:spPr bwMode="auto">
            <a:xfrm>
              <a:off x="3198" y="2387"/>
              <a:ext cx="317" cy="45"/>
            </a:xfrm>
            <a:prstGeom prst="line">
              <a:avLst/>
            </a:prstGeom>
            <a:noFill/>
            <a:ln w="9525">
              <a:solidFill>
                <a:schemeClr val="tx1"/>
              </a:solidFill>
              <a:round/>
            </a:ln>
            <a:effectLst/>
          </p:spPr>
          <p:txBody>
            <a:bodyPr/>
            <a:lstStyle/>
            <a:p>
              <a:endParaRPr lang="zh-CN" altLang="en-US"/>
            </a:p>
          </p:txBody>
        </p:sp>
        <p:sp>
          <p:nvSpPr>
            <p:cNvPr id="432162" name="Text Box 34"/>
            <p:cNvSpPr txBox="1">
              <a:spLocks noChangeArrowheads="1"/>
            </p:cNvSpPr>
            <p:nvPr/>
          </p:nvSpPr>
          <p:spPr bwMode="auto">
            <a:xfrm>
              <a:off x="3424" y="2296"/>
              <a:ext cx="499" cy="250"/>
            </a:xfrm>
            <a:prstGeom prst="rect">
              <a:avLst/>
            </a:prstGeom>
            <a:noFill/>
            <a:ln w="9525">
              <a:noFill/>
              <a:miter lim="800000"/>
            </a:ln>
            <a:effectLst/>
          </p:spPr>
          <p:txBody>
            <a:bodyPr>
              <a:spAutoFit/>
            </a:bodyPr>
            <a:lstStyle/>
            <a:p>
              <a:pPr algn="ctr">
                <a:spcBef>
                  <a:spcPct val="50000"/>
                </a:spcBef>
              </a:pPr>
              <a:r>
                <a:rPr lang="zh-CN" altLang="en-US" sz="2000" b="1">
                  <a:solidFill>
                    <a:srgbClr val="FFFF00"/>
                  </a:solidFill>
                </a:rPr>
                <a:t>阳极</a:t>
              </a:r>
              <a:endParaRPr lang="zh-CN" altLang="en-US" sz="2000" b="1">
                <a:solidFill>
                  <a:srgbClr val="FFFF00"/>
                </a:solidFill>
              </a:endParaRPr>
            </a:p>
          </p:txBody>
        </p:sp>
        <p:sp>
          <p:nvSpPr>
            <p:cNvPr id="432163" name="Line 35"/>
            <p:cNvSpPr>
              <a:spLocks noChangeShapeType="1"/>
            </p:cNvSpPr>
            <p:nvPr/>
          </p:nvSpPr>
          <p:spPr bwMode="auto">
            <a:xfrm flipV="1">
              <a:off x="2835" y="1389"/>
              <a:ext cx="589" cy="91"/>
            </a:xfrm>
            <a:prstGeom prst="line">
              <a:avLst/>
            </a:prstGeom>
            <a:noFill/>
            <a:ln w="9525">
              <a:solidFill>
                <a:schemeClr val="tx1"/>
              </a:solidFill>
              <a:rou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323528" y="585386"/>
            <a:ext cx="8496944" cy="1691640"/>
          </a:xfrm>
          <a:prstGeom prst="rect">
            <a:avLst/>
          </a:prstGeom>
          <a:noFill/>
        </p:spPr>
        <p:txBody>
          <a:bodyPr wrap="square" rtlCol="0">
            <a:spAutoFit/>
          </a:bodyPr>
          <a:lstStyle/>
          <a:p>
            <a:r>
              <a:rPr lang="zh-CN" altLang="zh-CN" sz="3200" dirty="0" smtClean="0"/>
              <a:t>（</a:t>
            </a:r>
            <a:r>
              <a:rPr lang="en-US" altLang="zh-CN" sz="3200" dirty="0" smtClean="0"/>
              <a:t>2</a:t>
            </a:r>
            <a:r>
              <a:rPr lang="zh-CN" altLang="zh-CN" sz="3200" dirty="0" smtClean="0"/>
              <a:t>）</a:t>
            </a:r>
            <a:r>
              <a:rPr lang="en-US" altLang="zh-CN" sz="3200" dirty="0" smtClean="0"/>
              <a:t>QLED</a:t>
            </a:r>
            <a:r>
              <a:rPr lang="zh-CN" altLang="zh-CN" sz="3200" dirty="0" smtClean="0"/>
              <a:t>四种基本结构类型</a:t>
            </a:r>
            <a:endParaRPr lang="zh-CN" altLang="zh-CN" sz="3200" dirty="0" smtClean="0"/>
          </a:p>
          <a:p>
            <a:r>
              <a:rPr lang="zh-CN" altLang="zh-CN" sz="2400" dirty="0" smtClean="0"/>
              <a:t>自从电致驱动</a:t>
            </a:r>
            <a:r>
              <a:rPr lang="en-US" altLang="zh-CN" sz="2400" dirty="0" smtClean="0"/>
              <a:t>QLED1994</a:t>
            </a:r>
            <a:r>
              <a:rPr lang="zh-CN" altLang="zh-CN" sz="2400" dirty="0" smtClean="0"/>
              <a:t>年发明以来，器件经历了四种结构的发展和变化，其亮度和外量子效率得到很大地提高。</a:t>
            </a:r>
            <a:endParaRPr lang="zh-CN" altLang="zh-CN" sz="2400" dirty="0" smtClean="0"/>
          </a:p>
          <a:p>
            <a:endParaRPr lang="zh-CN" altLang="en-US" sz="2400" dirty="0"/>
          </a:p>
        </p:txBody>
      </p:sp>
      <p:pic>
        <p:nvPicPr>
          <p:cNvPr id="6" name="图片 5" descr="C:\Users\徐东强\Desktop\银粉银浆\640.webp (13).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650" y="2277110"/>
            <a:ext cx="7386320" cy="333565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1187450" y="1484630"/>
            <a:ext cx="7082155" cy="3046095"/>
          </a:xfrm>
          <a:prstGeom prst="rect">
            <a:avLst/>
          </a:prstGeom>
          <a:noFill/>
        </p:spPr>
        <p:txBody>
          <a:bodyPr wrap="square" rtlCol="0">
            <a:spAutoFit/>
          </a:bodyPr>
          <a:lstStyle/>
          <a:p>
            <a:r>
              <a:rPr lang="en-US" altLang="zh-CN" sz="2400" dirty="0" smtClean="0"/>
              <a:t>1</a:t>
            </a:r>
            <a:r>
              <a:rPr lang="zh-CN" altLang="zh-CN" sz="2400" dirty="0" smtClean="0"/>
              <a:t>、</a:t>
            </a:r>
            <a:r>
              <a:rPr lang="en-US" altLang="zh-CN" sz="2400" dirty="0" err="1" smtClean="0"/>
              <a:t>TypeI</a:t>
            </a:r>
            <a:r>
              <a:rPr lang="zh-CN" altLang="zh-CN" sz="2400" dirty="0" smtClean="0"/>
              <a:t>：</a:t>
            </a:r>
            <a:r>
              <a:rPr lang="zh-CN" altLang="zh-CN" sz="2400" dirty="0" smtClean="0">
                <a:solidFill>
                  <a:srgbClr val="FFFF00"/>
                </a:solidFill>
              </a:rPr>
              <a:t>以聚合物作为电荷传输层</a:t>
            </a:r>
            <a:endParaRPr lang="zh-CN" altLang="zh-CN" sz="2400" dirty="0" smtClean="0"/>
          </a:p>
          <a:p>
            <a:r>
              <a:rPr lang="zh-CN" altLang="zh-CN" sz="2400" dirty="0" smtClean="0"/>
              <a:t>该结构以聚合物为载流子传输层，是最早的</a:t>
            </a:r>
            <a:r>
              <a:rPr lang="en-US" altLang="zh-CN" sz="2400" dirty="0" smtClean="0"/>
              <a:t>QLED</a:t>
            </a:r>
            <a:r>
              <a:rPr lang="zh-CN" altLang="zh-CN" sz="2400" dirty="0" smtClean="0"/>
              <a:t>器件结构，其典型的器件结构是将包含</a:t>
            </a:r>
            <a:r>
              <a:rPr lang="en-US" altLang="zh-CN" sz="2400" dirty="0" err="1" smtClean="0"/>
              <a:t>CdSe</a:t>
            </a:r>
            <a:r>
              <a:rPr lang="zh-CN" altLang="zh-CN" sz="2400" dirty="0" smtClean="0"/>
              <a:t>纯核量子点和聚合物双层或二者的混合物，包夹于两电极间。该结构由于使用了低量子产率的纯核</a:t>
            </a:r>
            <a:r>
              <a:rPr lang="en-US" altLang="zh-CN" sz="2400" dirty="0" err="1" smtClean="0"/>
              <a:t>CdSe</a:t>
            </a:r>
            <a:r>
              <a:rPr lang="zh-CN" altLang="zh-CN" sz="2400" dirty="0" smtClean="0"/>
              <a:t>，且存在明显的聚合物内寄生的电致发光，所以器件具有较低的外量子效率（</a:t>
            </a:r>
            <a:r>
              <a:rPr lang="en-US" altLang="zh-CN" sz="2400" dirty="0" smtClean="0"/>
              <a:t>EOE</a:t>
            </a:r>
            <a:r>
              <a:rPr lang="zh-CN" altLang="zh-CN" sz="2400" dirty="0" smtClean="0"/>
              <a:t>）和较小的最大亮度。</a:t>
            </a:r>
            <a:endParaRPr lang="zh-CN" altLang="zh-CN" sz="2400" dirty="0" smtClean="0"/>
          </a:p>
          <a:p>
            <a:endParaRPr lang="zh-CN" alt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pic>
        <p:nvPicPr>
          <p:cNvPr id="5" name="图片 4" descr="C:\Users\徐东强\Desktop\银粉银浆\640.webp (14).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350" y="836930"/>
            <a:ext cx="6188710" cy="45421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899160" y="1557020"/>
            <a:ext cx="7800340" cy="2306955"/>
          </a:xfrm>
          <a:prstGeom prst="rect">
            <a:avLst/>
          </a:prstGeom>
          <a:noFill/>
        </p:spPr>
        <p:txBody>
          <a:bodyPr wrap="square" rtlCol="0">
            <a:spAutoFit/>
          </a:bodyPr>
          <a:lstStyle/>
          <a:p>
            <a:r>
              <a:rPr lang="en-US" altLang="zh-CN" sz="2400" dirty="0" smtClean="0"/>
              <a:t>2</a:t>
            </a:r>
            <a:r>
              <a:rPr lang="zh-CN" altLang="zh-CN" sz="2400" dirty="0" smtClean="0"/>
              <a:t>、</a:t>
            </a:r>
            <a:r>
              <a:rPr lang="en-US" altLang="zh-CN" sz="2400" dirty="0" err="1" smtClean="0"/>
              <a:t>TypeII</a:t>
            </a:r>
            <a:r>
              <a:rPr lang="zh-CN" altLang="zh-CN" sz="2400" dirty="0" smtClean="0"/>
              <a:t>：</a:t>
            </a:r>
            <a:r>
              <a:rPr lang="zh-CN" altLang="zh-CN" sz="2400" dirty="0" smtClean="0">
                <a:solidFill>
                  <a:srgbClr val="FFFF00"/>
                </a:solidFill>
              </a:rPr>
              <a:t>以有机小分子作为电荷传输层</a:t>
            </a:r>
            <a:endParaRPr lang="zh-CN" altLang="zh-CN" sz="2400" dirty="0" smtClean="0">
              <a:solidFill>
                <a:srgbClr val="FFFF00"/>
              </a:solidFill>
            </a:endParaRPr>
          </a:p>
          <a:p>
            <a:r>
              <a:rPr lang="en-US" altLang="zh-CN" sz="2400" dirty="0" smtClean="0"/>
              <a:t>2002</a:t>
            </a:r>
            <a:r>
              <a:rPr lang="zh-CN" altLang="zh-CN" sz="2400" dirty="0" smtClean="0"/>
              <a:t>年</a:t>
            </a:r>
            <a:r>
              <a:rPr lang="en-US" altLang="zh-CN" sz="2400" dirty="0" smtClean="0"/>
              <a:t>Coe</a:t>
            </a:r>
            <a:r>
              <a:rPr lang="zh-CN" altLang="zh-CN" sz="2400" dirty="0" smtClean="0"/>
              <a:t>等人提出了将单层量子点与双层</a:t>
            </a:r>
            <a:r>
              <a:rPr lang="en-US" altLang="zh-CN" sz="2400" dirty="0" smtClean="0"/>
              <a:t>OLED</a:t>
            </a:r>
            <a:r>
              <a:rPr lang="zh-CN" altLang="zh-CN" sz="2400" dirty="0" smtClean="0"/>
              <a:t>结合的</a:t>
            </a:r>
            <a:r>
              <a:rPr lang="en-US" altLang="zh-CN" sz="2400" dirty="0" err="1" smtClean="0"/>
              <a:t>TypeII</a:t>
            </a:r>
            <a:r>
              <a:rPr lang="zh-CN" altLang="zh-CN" sz="2400" dirty="0" smtClean="0"/>
              <a:t>型</a:t>
            </a:r>
            <a:r>
              <a:rPr lang="en-US" altLang="zh-CN" sz="2400" dirty="0" smtClean="0"/>
              <a:t>QLED</a:t>
            </a:r>
            <a:r>
              <a:rPr lang="zh-CN" altLang="zh-CN" sz="2400" dirty="0" smtClean="0"/>
              <a:t>器件结构，以有机小分子材料作载流子传输层。该结构使在</a:t>
            </a:r>
            <a:r>
              <a:rPr lang="en-US" altLang="zh-CN" sz="2400" dirty="0" smtClean="0"/>
              <a:t>OLED</a:t>
            </a:r>
            <a:r>
              <a:rPr lang="zh-CN" altLang="zh-CN" sz="2400" dirty="0" smtClean="0"/>
              <a:t>的基础上，加入单层的量子点层能使通过有机层的载流子传输过程和发光过程分离开来，提高了</a:t>
            </a:r>
            <a:r>
              <a:rPr lang="en-US" altLang="zh-CN" sz="2400" dirty="0" smtClean="0"/>
              <a:t>OLED</a:t>
            </a:r>
            <a:r>
              <a:rPr lang="zh-CN" altLang="zh-CN" sz="2400" dirty="0" smtClean="0"/>
              <a:t>的外量子效率。</a:t>
            </a:r>
            <a:endParaRPr lang="zh-CN" altLang="en-US" sz="2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pic>
        <p:nvPicPr>
          <p:cNvPr id="5" name="图片 4" descr="C:\Users\徐东强\Desktop\银粉银浆\640.webp (15).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405" y="908685"/>
            <a:ext cx="6978650" cy="4521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995680" y="1124585"/>
            <a:ext cx="7250430" cy="4154170"/>
          </a:xfrm>
          <a:prstGeom prst="rect">
            <a:avLst/>
          </a:prstGeom>
          <a:noFill/>
        </p:spPr>
        <p:txBody>
          <a:bodyPr wrap="square" rtlCol="0">
            <a:spAutoFit/>
          </a:bodyPr>
          <a:lstStyle/>
          <a:p>
            <a:r>
              <a:rPr lang="en-US" altLang="zh-CN" sz="2400" dirty="0" smtClean="0">
                <a:solidFill>
                  <a:schemeClr val="tx1"/>
                </a:solidFill>
              </a:rPr>
              <a:t>3</a:t>
            </a:r>
            <a:r>
              <a:rPr lang="zh-CN" altLang="zh-CN" sz="2400" dirty="0" smtClean="0">
                <a:solidFill>
                  <a:schemeClr val="tx1"/>
                </a:solidFill>
              </a:rPr>
              <a:t>、</a:t>
            </a:r>
            <a:r>
              <a:rPr lang="en-US" altLang="zh-CN" sz="2400" dirty="0" err="1" smtClean="0">
                <a:solidFill>
                  <a:schemeClr val="tx1"/>
                </a:solidFill>
              </a:rPr>
              <a:t>TypeIII</a:t>
            </a:r>
            <a:r>
              <a:rPr lang="zh-CN" altLang="zh-CN" sz="2400" dirty="0" smtClean="0">
                <a:solidFill>
                  <a:schemeClr val="tx1"/>
                </a:solidFill>
              </a:rPr>
              <a:t>：</a:t>
            </a:r>
            <a:r>
              <a:rPr lang="zh-CN" altLang="zh-CN" sz="2400" dirty="0" smtClean="0">
                <a:solidFill>
                  <a:srgbClr val="FFFF00"/>
                </a:solidFill>
              </a:rPr>
              <a:t>全无机载流子迁移层</a:t>
            </a:r>
            <a:endParaRPr lang="zh-CN" altLang="zh-CN" sz="2400" dirty="0" smtClean="0">
              <a:solidFill>
                <a:srgbClr val="FFFF00"/>
              </a:solidFill>
            </a:endParaRPr>
          </a:p>
          <a:p>
            <a:endParaRPr lang="zh-CN" altLang="zh-CN" sz="2400" dirty="0" smtClean="0"/>
          </a:p>
          <a:p>
            <a:r>
              <a:rPr lang="zh-CN" altLang="zh-CN" sz="2400" dirty="0" smtClean="0"/>
              <a:t>与</a:t>
            </a:r>
            <a:r>
              <a:rPr lang="en-US" altLang="zh-CN" sz="2400" dirty="0" err="1" smtClean="0"/>
              <a:t>TypeII</a:t>
            </a:r>
            <a:r>
              <a:rPr lang="zh-CN" altLang="zh-CN" sz="2400" dirty="0" smtClean="0"/>
              <a:t>结构类型相比，该结构类型是以无机载流子传输层替代有机载流子传输层。这大大提高了器件在空气中的稳定性，并使器件能够承受更高的电流密度。</a:t>
            </a:r>
            <a:r>
              <a:rPr lang="en-US" altLang="zh-CN" sz="2400" dirty="0" err="1" smtClean="0"/>
              <a:t>Caruge</a:t>
            </a:r>
            <a:r>
              <a:rPr lang="zh-CN" altLang="zh-CN" sz="2400" dirty="0" smtClean="0"/>
              <a:t>等人用溅射法，以氧化锌锡和氧化镍分别作为电子和空穴传输层制备出全无机的</a:t>
            </a:r>
            <a:r>
              <a:rPr lang="en-US" altLang="zh-CN" sz="2400" dirty="0" smtClean="0"/>
              <a:t>QLED</a:t>
            </a:r>
            <a:r>
              <a:rPr lang="zh-CN" altLang="zh-CN" sz="2400" dirty="0" smtClean="0"/>
              <a:t>，该器件能承受的最大电流密度达到了</a:t>
            </a:r>
            <a:r>
              <a:rPr lang="en-US" altLang="zh-CN" sz="2400" dirty="0" smtClean="0"/>
              <a:t>4Acm-2</a:t>
            </a:r>
            <a:r>
              <a:rPr lang="zh-CN" altLang="zh-CN" sz="2400" dirty="0" smtClean="0"/>
              <a:t>，但外量子效率小于</a:t>
            </a:r>
            <a:r>
              <a:rPr lang="en-US" altLang="zh-CN" sz="2400" dirty="0" smtClean="0"/>
              <a:t>0.1%</a:t>
            </a:r>
            <a:r>
              <a:rPr lang="zh-CN" altLang="zh-CN" sz="2400" dirty="0" smtClean="0"/>
              <a:t>。器件效率不高归因于在溅射氧化物层时造成了量子点破坏，载流子注入不平衡和量子点被导电金属氧化物包围时产生的量子点荧光淬灭。</a:t>
            </a:r>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pic>
        <p:nvPicPr>
          <p:cNvPr id="5" name="图片 4" descr="C:\Users\徐东强\Desktop\银粉银浆\640.webp (16).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764705"/>
            <a:ext cx="8424936" cy="51125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body" idx="1"/>
          </p:nvPr>
        </p:nvSpPr>
        <p:spPr>
          <a:xfrm>
            <a:off x="836613" y="593725"/>
            <a:ext cx="7772400" cy="5562600"/>
          </a:xfrm>
          <a:solidFill>
            <a:schemeClr val="bg1"/>
          </a:solidFill>
        </p:spPr>
        <p:txBody>
          <a:bodyPr/>
          <a:lstStyle/>
          <a:p>
            <a:pPr marL="0" indent="0" algn="just" eaLnBrk="1" latinLnBrk="0" hangingPunct="1">
              <a:lnSpc>
                <a:spcPct val="150000"/>
              </a:lnSpc>
              <a:spcBef>
                <a:spcPts val="0"/>
              </a:spcBef>
              <a:buFont typeface="Wingdings" panose="05000000000000000000" pitchFamily="2" charset="2"/>
              <a:buNone/>
            </a:pPr>
            <a:r>
              <a:rPr lang="zh-CN" altLang="en-US" sz="2400" b="1" dirty="0" smtClean="0"/>
              <a:t>在高电场区， 光生电子或空穴可以获得很高的能量， 因此它们高速碰撞在价带上的电子使之产生电离， 从而激发出新的电子</a:t>
            </a:r>
            <a:r>
              <a:rPr lang="en-US" altLang="zh-CN" sz="2400" b="1" dirty="0" smtClean="0">
                <a:latin typeface="Courier New" panose="02070309020205020404" pitchFamily="49" charset="0"/>
              </a:rPr>
              <a:t>—</a:t>
            </a:r>
            <a:r>
              <a:rPr lang="zh-CN" altLang="en-US" sz="2400" b="1" dirty="0" smtClean="0"/>
              <a:t>空穴对， 这种载流子倍增的机理称为碰撞电离。 新产生的载流子同样由电场加速， 并获得足够的能量从而导致更多的碰撞电离产生， 这种现象就是所谓的</a:t>
            </a:r>
            <a:r>
              <a:rPr lang="zh-CN" altLang="en-US" sz="2400" b="1" dirty="0" smtClean="0">
                <a:solidFill>
                  <a:srgbClr val="FF0066"/>
                </a:solidFill>
              </a:rPr>
              <a:t>雪崩效应</a:t>
            </a:r>
            <a:r>
              <a:rPr lang="zh-CN" altLang="en-US" sz="2400" b="1" dirty="0" smtClean="0"/>
              <a:t>。 当偏置电压低于二极管的击穿电压时， 产生的载流子总数是有限的。 偏置电压高于击穿电压时， 产生的载流子就可以无限多了。</a:t>
            </a:r>
            <a:r>
              <a:rPr lang="zh-CN" altLang="en-US" b="1" dirty="0" smtClean="0"/>
              <a:t> </a:t>
            </a:r>
            <a:endParaRPr lang="zh-CN" altLang="en-US" b="1" dirty="0" smtClean="0"/>
          </a:p>
          <a:p>
            <a:pPr marL="0" indent="0" eaLnBrk="1" hangingPunct="1"/>
            <a:endParaRPr lang="en-US" altLang="zh-CN" b="1" dirty="0" smtClean="0"/>
          </a:p>
        </p:txBody>
      </p:sp>
      <p:sp>
        <p:nvSpPr>
          <p:cNvPr id="3" name="日期占位符 2"/>
          <p:cNvSpPr>
            <a:spLocks noGrp="1"/>
          </p:cNvSpPr>
          <p:nvPr>
            <p:ph type="dt" sz="half" idx="10"/>
          </p:nvPr>
        </p:nvSpPr>
        <p:spPr/>
        <p:txBody>
          <a:bodyPr/>
          <a:lstStyle/>
          <a:p>
            <a:pPr>
              <a:defRPr/>
            </a:pPr>
            <a:fld id="{675089BA-BD78-4C5F-8DEC-BB1F0B909598}"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
        <p:nvSpPr>
          <p:cNvPr id="5" name="页脚占位符 4"/>
          <p:cNvSpPr>
            <a:spLocks noGrp="1"/>
          </p:cNvSpPr>
          <p:nvPr>
            <p:ph type="ftr" sz="quarter" idx="11"/>
          </p:nvPr>
        </p:nvSpPr>
        <p:spPr/>
        <p:txBody>
          <a:bodyPr/>
          <a:lstStyle/>
          <a:p>
            <a:pPr>
              <a:defRPr/>
            </a:pPr>
            <a:endParaRPr lang="en-US" altLang="zh-CN"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1331595" y="1268730"/>
            <a:ext cx="7100570" cy="3784600"/>
          </a:xfrm>
          <a:prstGeom prst="rect">
            <a:avLst/>
          </a:prstGeom>
          <a:noFill/>
        </p:spPr>
        <p:txBody>
          <a:bodyPr wrap="square" rtlCol="0">
            <a:spAutoFit/>
          </a:bodyPr>
          <a:lstStyle/>
          <a:p>
            <a:r>
              <a:rPr lang="en-US" altLang="zh-CN" sz="2400" dirty="0" smtClean="0">
                <a:solidFill>
                  <a:schemeClr val="tx1"/>
                </a:solidFill>
              </a:rPr>
              <a:t>4</a:t>
            </a:r>
            <a:r>
              <a:rPr lang="zh-CN" altLang="zh-CN" sz="2400" dirty="0" smtClean="0">
                <a:solidFill>
                  <a:schemeClr val="tx1"/>
                </a:solidFill>
              </a:rPr>
              <a:t>、</a:t>
            </a:r>
            <a:r>
              <a:rPr lang="en-US" altLang="zh-CN" sz="2400" dirty="0" err="1" smtClean="0">
                <a:solidFill>
                  <a:schemeClr val="tx1"/>
                </a:solidFill>
              </a:rPr>
              <a:t>TypeIV</a:t>
            </a:r>
            <a:r>
              <a:rPr lang="zh-CN" altLang="zh-CN" sz="2400" dirty="0" smtClean="0">
                <a:solidFill>
                  <a:schemeClr val="tx1"/>
                </a:solidFill>
              </a:rPr>
              <a:t>：</a:t>
            </a:r>
            <a:r>
              <a:rPr lang="zh-CN" altLang="zh-CN" sz="2400" dirty="0" smtClean="0">
                <a:solidFill>
                  <a:srgbClr val="FFFF00"/>
                </a:solidFill>
              </a:rPr>
              <a:t>有机空穴传输层与无机电子传输层混合</a:t>
            </a:r>
            <a:endParaRPr lang="zh-CN" altLang="zh-CN" sz="2400" dirty="0" smtClean="0">
              <a:solidFill>
                <a:srgbClr val="FFFF00"/>
              </a:solidFill>
            </a:endParaRPr>
          </a:p>
          <a:p>
            <a:endParaRPr lang="en-US" altLang="zh-CN" sz="2400" dirty="0" err="1" smtClean="0"/>
          </a:p>
          <a:p>
            <a:r>
              <a:rPr lang="en-US" altLang="zh-CN" sz="2400" dirty="0" err="1" smtClean="0"/>
              <a:t>TypeIV</a:t>
            </a:r>
            <a:r>
              <a:rPr lang="zh-CN" altLang="zh-CN" sz="2400" dirty="0" smtClean="0"/>
              <a:t>结构类型采用有机和无机混合载流子传输层制作</a:t>
            </a:r>
            <a:r>
              <a:rPr lang="en-US" altLang="zh-CN" sz="2400" dirty="0" smtClean="0"/>
              <a:t>QLED</a:t>
            </a:r>
            <a:r>
              <a:rPr lang="zh-CN" altLang="zh-CN" sz="2400" dirty="0" smtClean="0"/>
              <a:t>器件，该结构一般以</a:t>
            </a:r>
            <a:r>
              <a:rPr lang="en-US" altLang="zh-CN" sz="2400" dirty="0" smtClean="0"/>
              <a:t>N</a:t>
            </a:r>
            <a:r>
              <a:rPr lang="zh-CN" altLang="zh-CN" sz="2400" dirty="0" smtClean="0"/>
              <a:t>型无机金属氧化物半导体作为电子传输层，以</a:t>
            </a:r>
            <a:r>
              <a:rPr lang="en-US" altLang="zh-CN" sz="2400" dirty="0" smtClean="0"/>
              <a:t>P</a:t>
            </a:r>
            <a:r>
              <a:rPr lang="zh-CN" altLang="zh-CN" sz="2400" dirty="0" smtClean="0"/>
              <a:t>型的有机半导体作为空穴传输层。混合结构的</a:t>
            </a:r>
            <a:r>
              <a:rPr lang="en-US" altLang="zh-CN" sz="2400" dirty="0" smtClean="0"/>
              <a:t>QLED</a:t>
            </a:r>
            <a:r>
              <a:rPr lang="zh-CN" altLang="zh-CN" sz="2400" dirty="0" smtClean="0"/>
              <a:t>外量子效率高，同时具有高亮度。其中</a:t>
            </a:r>
            <a:r>
              <a:rPr lang="en-US" altLang="zh-CN" sz="2400" dirty="0" smtClean="0"/>
              <a:t>Qian</a:t>
            </a:r>
            <a:r>
              <a:rPr lang="zh-CN" altLang="zh-CN" sz="2400" dirty="0" smtClean="0"/>
              <a:t>等人报道了外量子效率分别为</a:t>
            </a:r>
            <a:r>
              <a:rPr lang="en-US" altLang="zh-CN" sz="2400" dirty="0" smtClean="0"/>
              <a:t>1.7%</a:t>
            </a:r>
            <a:r>
              <a:rPr lang="zh-CN" altLang="zh-CN" sz="2400" dirty="0" smtClean="0"/>
              <a:t>，</a:t>
            </a:r>
            <a:r>
              <a:rPr lang="en-US" altLang="zh-CN" sz="2400" dirty="0" smtClean="0"/>
              <a:t>1.8%</a:t>
            </a:r>
            <a:r>
              <a:rPr lang="zh-CN" altLang="zh-CN" sz="2400" dirty="0" smtClean="0"/>
              <a:t>，</a:t>
            </a:r>
            <a:r>
              <a:rPr lang="en-US" altLang="zh-CN" sz="2400" dirty="0" smtClean="0"/>
              <a:t>0.22%</a:t>
            </a:r>
            <a:r>
              <a:rPr lang="zh-CN" altLang="zh-CN" sz="2400" dirty="0" smtClean="0"/>
              <a:t>，最大亮度分别为</a:t>
            </a:r>
            <a:r>
              <a:rPr lang="en-US" altLang="zh-CN" sz="2400" dirty="0" smtClean="0"/>
              <a:t>31000cdm-2</a:t>
            </a:r>
            <a:r>
              <a:rPr lang="zh-CN" altLang="zh-CN" sz="2400" dirty="0" smtClean="0"/>
              <a:t>，</a:t>
            </a:r>
            <a:r>
              <a:rPr lang="en-US" altLang="zh-CN" sz="2400" dirty="0" smtClean="0"/>
              <a:t>68000cdm-2</a:t>
            </a:r>
            <a:r>
              <a:rPr lang="zh-CN" altLang="zh-CN" sz="2400" dirty="0" smtClean="0"/>
              <a:t>，</a:t>
            </a:r>
            <a:r>
              <a:rPr lang="en-US" altLang="zh-CN" sz="2400" dirty="0" smtClean="0"/>
              <a:t>4200cdm-2</a:t>
            </a:r>
            <a:r>
              <a:rPr lang="zh-CN" altLang="zh-CN" sz="2400" dirty="0" smtClean="0"/>
              <a:t>的红、绿、蓝混合结构</a:t>
            </a:r>
            <a:r>
              <a:rPr lang="en-US" altLang="zh-CN" sz="2400" dirty="0" smtClean="0"/>
              <a:t>QLED</a:t>
            </a:r>
            <a:r>
              <a:rPr lang="zh-CN" altLang="zh-CN" sz="2400" dirty="0" smtClean="0"/>
              <a:t>。</a:t>
            </a:r>
            <a:endParaRPr lang="zh-CN" alt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pic>
        <p:nvPicPr>
          <p:cNvPr id="5" name="图片 4" descr="C:\Users\徐东强\Desktop\银粉银浆\640.webp (17).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764704"/>
            <a:ext cx="7488832" cy="554461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E72CF441-281C-4C1E-8BBC-E74340DCEAD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r>
              <a:rPr lang="en-US" altLang="zh-CN" smtClean="0"/>
              <a:t>南京邮电大学</a:t>
            </a:r>
            <a:endParaRPr lang="en-US" altLang="zh-CN"/>
          </a:p>
        </p:txBody>
      </p:sp>
      <p:sp>
        <p:nvSpPr>
          <p:cNvPr id="4" name="灯片编号占位符 3"/>
          <p:cNvSpPr>
            <a:spLocks noGrp="1"/>
          </p:cNvSpPr>
          <p:nvPr>
            <p:ph type="sldNum" sz="quarter" idx="12"/>
          </p:nvPr>
        </p:nvSpPr>
        <p:spPr/>
        <p:txBody>
          <a:bodyPr/>
          <a:lstStyle/>
          <a:p>
            <a:pPr>
              <a:defRPr/>
            </a:pPr>
            <a:fld id="{2949812A-7CE8-4FAF-A9B2-09B6B322ECF9}" type="slidenum">
              <a:rPr lang="en-US" altLang="zh-CN" smtClean="0"/>
            </a:fld>
            <a:endParaRPr lang="en-US" altLang="zh-CN"/>
          </a:p>
        </p:txBody>
      </p:sp>
      <p:sp>
        <p:nvSpPr>
          <p:cNvPr id="5" name="TextBox 4"/>
          <p:cNvSpPr txBox="1"/>
          <p:nvPr/>
        </p:nvSpPr>
        <p:spPr>
          <a:xfrm>
            <a:off x="467291" y="405046"/>
            <a:ext cx="8352928" cy="1938020"/>
          </a:xfrm>
          <a:prstGeom prst="rect">
            <a:avLst/>
          </a:prstGeom>
          <a:noFill/>
        </p:spPr>
        <p:txBody>
          <a:bodyPr wrap="square" rtlCol="0">
            <a:spAutoFit/>
          </a:bodyPr>
          <a:lstStyle/>
          <a:p>
            <a:r>
              <a:rPr lang="zh-CN" altLang="zh-CN" dirty="0" smtClean="0"/>
              <a:t>量子点</a:t>
            </a:r>
            <a:r>
              <a:rPr lang="en-US" altLang="zh-CN" dirty="0" smtClean="0"/>
              <a:t>LED</a:t>
            </a:r>
            <a:r>
              <a:rPr lang="zh-CN" altLang="zh-CN" dirty="0" smtClean="0"/>
              <a:t>的应用优势</a:t>
            </a:r>
            <a:endParaRPr lang="zh-CN" altLang="zh-CN" dirty="0" smtClean="0"/>
          </a:p>
          <a:p>
            <a:r>
              <a:rPr lang="zh-CN" altLang="zh-CN" sz="2000" dirty="0" smtClean="0"/>
              <a:t>由于量子点</a:t>
            </a:r>
            <a:r>
              <a:rPr lang="en-US" altLang="zh-CN" sz="2000" dirty="0" smtClean="0"/>
              <a:t>LED</a:t>
            </a:r>
            <a:r>
              <a:rPr lang="zh-CN" altLang="zh-CN" sz="2000" dirty="0" smtClean="0"/>
              <a:t>采用了量子点材料，所以其自然而然也就具备了量子点材料相对于有机荧光材料的诸多优势</a:t>
            </a:r>
            <a:r>
              <a:rPr lang="zh-CN" altLang="zh-CN" sz="2800" dirty="0" smtClean="0"/>
              <a:t>。</a:t>
            </a:r>
            <a:endParaRPr lang="zh-CN" altLang="zh-CN" sz="2800" dirty="0" smtClean="0"/>
          </a:p>
          <a:p>
            <a:endParaRPr lang="zh-CN" altLang="en-US" dirty="0"/>
          </a:p>
        </p:txBody>
      </p:sp>
      <p:pic>
        <p:nvPicPr>
          <p:cNvPr id="6" name="图片 5" descr="C:\Users\徐东强\Desktop\银粉银浆\640.webp (21).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1764" y="1916832"/>
            <a:ext cx="7380312" cy="453650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2FCFB332-71B6-44E2-B414-22135F168224}" type="slidenum">
              <a:rPr lang="en-US" altLang="zh-CN"/>
            </a:fld>
            <a:endParaRPr lang="en-US" altLang="zh-CN"/>
          </a:p>
        </p:txBody>
      </p:sp>
      <p:pic>
        <p:nvPicPr>
          <p:cNvPr id="433156" name="Picture 2" descr="http://www.svgoptronics.com/UploadFiles/200962182420715.jpg">
            <a:hlinkClick r:id="rId1"/>
          </p:cNvPr>
          <p:cNvPicPr>
            <a:picLocks noChangeAspect="1" noChangeArrowheads="1"/>
          </p:cNvPicPr>
          <p:nvPr/>
        </p:nvPicPr>
        <p:blipFill>
          <a:blip r:embed="rId2" cstate="print"/>
          <a:srcRect/>
          <a:stretch>
            <a:fillRect/>
          </a:stretch>
        </p:blipFill>
        <p:spPr bwMode="auto">
          <a:xfrm>
            <a:off x="755650" y="1484313"/>
            <a:ext cx="3600450" cy="2339975"/>
          </a:xfrm>
          <a:prstGeom prst="rect">
            <a:avLst/>
          </a:prstGeom>
          <a:noFill/>
          <a:ln w="9525">
            <a:noFill/>
            <a:miter lim="800000"/>
            <a:headEnd/>
            <a:tailEnd/>
          </a:ln>
        </p:spPr>
      </p:pic>
      <p:pic>
        <p:nvPicPr>
          <p:cNvPr id="433157" name="Picture 2" descr="http://china.nikkeibp.com.cn/images/image2009/06/05/090605tft1.jpg"/>
          <p:cNvPicPr>
            <a:picLocks noChangeAspect="1" noChangeArrowheads="1"/>
          </p:cNvPicPr>
          <p:nvPr/>
        </p:nvPicPr>
        <p:blipFill>
          <a:blip r:embed="rId3" cstate="print"/>
          <a:srcRect l="29572" t="12413" r="10738" b="29683"/>
          <a:stretch>
            <a:fillRect/>
          </a:stretch>
        </p:blipFill>
        <p:spPr bwMode="auto">
          <a:xfrm>
            <a:off x="4932363" y="1484313"/>
            <a:ext cx="3311525" cy="2409825"/>
          </a:xfrm>
          <a:prstGeom prst="rect">
            <a:avLst/>
          </a:prstGeom>
          <a:noFill/>
          <a:ln w="9525">
            <a:noFill/>
            <a:miter lim="800000"/>
            <a:headEnd/>
            <a:tailEnd/>
          </a:ln>
        </p:spPr>
      </p:pic>
      <p:sp>
        <p:nvSpPr>
          <p:cNvPr id="433158" name="Text Box 7"/>
          <p:cNvSpPr txBox="1">
            <a:spLocks noChangeArrowheads="1"/>
          </p:cNvSpPr>
          <p:nvPr/>
        </p:nvSpPr>
        <p:spPr bwMode="auto">
          <a:xfrm>
            <a:off x="1187450" y="5229225"/>
            <a:ext cx="7056438" cy="868363"/>
          </a:xfrm>
          <a:prstGeom prst="rect">
            <a:avLst/>
          </a:prstGeom>
          <a:solidFill>
            <a:srgbClr val="000066"/>
          </a:solidFill>
          <a:ln w="9525">
            <a:noFill/>
            <a:miter lim="800000"/>
          </a:ln>
        </p:spPr>
        <p:txBody>
          <a:bodyPr>
            <a:spAutoFit/>
          </a:bodyPr>
          <a:lstStyle/>
          <a:p>
            <a:pPr algn="ctr">
              <a:lnSpc>
                <a:spcPct val="90000"/>
              </a:lnSpc>
              <a:spcBef>
                <a:spcPct val="20000"/>
              </a:spcBef>
              <a:buClr>
                <a:schemeClr val="folHlink"/>
              </a:buClr>
              <a:buFont typeface="Wingdings" panose="05000000000000000000" pitchFamily="2" charset="2"/>
              <a:buNone/>
            </a:pPr>
            <a:r>
              <a:rPr lang="zh-CN" altLang="en-US" sz="2000" b="1">
                <a:solidFill>
                  <a:srgbClr val="FFFF00"/>
                </a:solidFill>
                <a:ea typeface="黑体" panose="02010609060101010101" pitchFamily="49" charset="-122"/>
              </a:rPr>
              <a:t>微纳图形化关键技术  </a:t>
            </a:r>
            <a:r>
              <a:rPr lang="zh-CN" altLang="en-US" sz="2000" b="1">
                <a:solidFill>
                  <a:srgbClr val="FFFF00"/>
                </a:solidFill>
                <a:ea typeface="黑体" panose="02010609060101010101" pitchFamily="49" charset="-122"/>
                <a:sym typeface="Wingdings" panose="05000000000000000000" pitchFamily="2" charset="2"/>
              </a:rPr>
              <a:t> </a:t>
            </a:r>
            <a:r>
              <a:rPr lang="zh-CN" altLang="en-US" sz="2000" b="1">
                <a:solidFill>
                  <a:srgbClr val="FFFF00"/>
                </a:solidFill>
                <a:ea typeface="黑体" panose="02010609060101010101" pitchFamily="49" charset="-122"/>
              </a:rPr>
              <a:t> 大幅面微透镜阵列制造</a:t>
            </a:r>
            <a:endParaRPr lang="zh-CN" altLang="en-US" sz="2000" b="1">
              <a:solidFill>
                <a:srgbClr val="FFFF00"/>
              </a:solidFill>
              <a:ea typeface="黑体" panose="02010609060101010101" pitchFamily="49" charset="-122"/>
            </a:endParaRPr>
          </a:p>
          <a:p>
            <a:pPr>
              <a:lnSpc>
                <a:spcPct val="90000"/>
              </a:lnSpc>
              <a:spcBef>
                <a:spcPct val="20000"/>
              </a:spcBef>
              <a:buClr>
                <a:schemeClr val="folHlink"/>
              </a:buClr>
              <a:buFont typeface="Wingdings" panose="05000000000000000000" pitchFamily="2" charset="2"/>
              <a:buNone/>
            </a:pPr>
            <a:endParaRPr lang="zh-CN" altLang="en-US" sz="1000">
              <a:solidFill>
                <a:srgbClr val="FFFF00"/>
              </a:solidFill>
              <a:ea typeface="黑体" panose="02010609060101010101" pitchFamily="49" charset="-122"/>
            </a:endParaRPr>
          </a:p>
          <a:p>
            <a:pPr>
              <a:lnSpc>
                <a:spcPct val="90000"/>
              </a:lnSpc>
              <a:spcBef>
                <a:spcPct val="20000"/>
              </a:spcBef>
              <a:buClr>
                <a:schemeClr val="folHlink"/>
              </a:buClr>
              <a:buFont typeface="Wingdings" panose="05000000000000000000" pitchFamily="2" charset="2"/>
              <a:buNone/>
            </a:pPr>
            <a:r>
              <a:rPr lang="zh-CN" altLang="en-US" sz="2000">
                <a:solidFill>
                  <a:srgbClr val="FFFF00"/>
                </a:solidFill>
                <a:ea typeface="黑体" panose="02010609060101010101" pitchFamily="49" charset="-122"/>
              </a:rPr>
              <a:t>   新型显示技术与材料：低功耗、超薄、立体、有机</a:t>
            </a:r>
            <a:r>
              <a:rPr lang="en-US" altLang="zh-CN" sz="2000">
                <a:solidFill>
                  <a:srgbClr val="FFFF00"/>
                </a:solidFill>
                <a:ea typeface="黑体" panose="02010609060101010101" pitchFamily="49" charset="-122"/>
              </a:rPr>
              <a:t>TFT</a:t>
            </a:r>
            <a:endParaRPr lang="en-US" altLang="zh-CN" sz="2000">
              <a:solidFill>
                <a:srgbClr val="FFFF00"/>
              </a:solidFill>
              <a:ea typeface="黑体" panose="02010609060101010101" pitchFamily="49" charset="-122"/>
            </a:endParaRPr>
          </a:p>
        </p:txBody>
      </p:sp>
      <p:sp>
        <p:nvSpPr>
          <p:cNvPr id="433159" name="Text Box 5"/>
          <p:cNvSpPr txBox="1">
            <a:spLocks noChangeArrowheads="1"/>
          </p:cNvSpPr>
          <p:nvPr/>
        </p:nvSpPr>
        <p:spPr bwMode="auto">
          <a:xfrm>
            <a:off x="755650" y="4076700"/>
            <a:ext cx="3455988" cy="788988"/>
          </a:xfrm>
          <a:prstGeom prst="rect">
            <a:avLst/>
          </a:prstGeom>
          <a:solidFill>
            <a:srgbClr val="000066"/>
          </a:solidFill>
          <a:ln w="9525">
            <a:solidFill>
              <a:schemeClr val="bg1"/>
            </a:solidFill>
            <a:miter lim="800000"/>
          </a:ln>
        </p:spPr>
        <p:txBody>
          <a:bodyPr>
            <a:spAutoFit/>
          </a:bodyPr>
          <a:lstStyle/>
          <a:p>
            <a:pPr algn="ctr">
              <a:spcBef>
                <a:spcPct val="50000"/>
              </a:spcBef>
            </a:pPr>
            <a:r>
              <a:rPr lang="en-US" altLang="zh-CN" sz="1800">
                <a:solidFill>
                  <a:srgbClr val="99FFCC"/>
                </a:solidFill>
                <a:latin typeface="黑体" panose="02010609060101010101" pitchFamily="49" charset="-122"/>
                <a:ea typeface="黑体" panose="02010609060101010101" pitchFamily="49" charset="-122"/>
              </a:rPr>
              <a:t>3D</a:t>
            </a:r>
            <a:r>
              <a:rPr lang="zh-CN" altLang="en-US" sz="1800">
                <a:solidFill>
                  <a:srgbClr val="99FFCC"/>
                </a:solidFill>
                <a:latin typeface="黑体" panose="02010609060101010101" pitchFamily="49" charset="-122"/>
                <a:ea typeface="黑体" panose="02010609060101010101" pitchFamily="49" charset="-122"/>
              </a:rPr>
              <a:t>数字化处理 </a:t>
            </a:r>
            <a:r>
              <a:rPr lang="en-US" altLang="zh-CN" sz="1800">
                <a:solidFill>
                  <a:srgbClr val="99FFCC"/>
                </a:solidFill>
                <a:latin typeface="黑体" panose="02010609060101010101" pitchFamily="49" charset="-122"/>
                <a:ea typeface="黑体" panose="02010609060101010101" pitchFamily="49" charset="-122"/>
              </a:rPr>
              <a:t>+ </a:t>
            </a:r>
            <a:r>
              <a:rPr lang="zh-CN" altLang="en-US" sz="1800">
                <a:solidFill>
                  <a:srgbClr val="99FFCC"/>
                </a:solidFill>
                <a:latin typeface="黑体" panose="02010609060101010101" pitchFamily="49" charset="-122"/>
                <a:ea typeface="黑体" panose="02010609060101010101" pitchFamily="49" charset="-122"/>
              </a:rPr>
              <a:t>微透镜阵列</a:t>
            </a:r>
            <a:endParaRPr lang="zh-CN" altLang="en-US" sz="1800">
              <a:solidFill>
                <a:srgbClr val="99FFCC"/>
              </a:solidFill>
              <a:latin typeface="黑体" panose="02010609060101010101" pitchFamily="49" charset="-122"/>
              <a:ea typeface="黑体" panose="02010609060101010101" pitchFamily="49" charset="-122"/>
            </a:endParaRPr>
          </a:p>
          <a:p>
            <a:pPr algn="ctr">
              <a:spcBef>
                <a:spcPct val="50000"/>
              </a:spcBef>
            </a:pPr>
            <a:r>
              <a:rPr lang="zh-CN" altLang="en-US" sz="1800">
                <a:solidFill>
                  <a:srgbClr val="99FFCC"/>
                </a:solidFill>
                <a:latin typeface="黑体" panose="02010609060101010101" pitchFamily="49" charset="-122"/>
                <a:ea typeface="黑体" panose="02010609060101010101" pitchFamily="49" charset="-122"/>
                <a:sym typeface="Wingdings" panose="05000000000000000000" pitchFamily="2" charset="2"/>
              </a:rPr>
              <a:t>立体</a:t>
            </a:r>
            <a:r>
              <a:rPr lang="zh-CN" altLang="en-US" sz="1800">
                <a:solidFill>
                  <a:srgbClr val="99FFCC"/>
                </a:solidFill>
                <a:latin typeface="黑体" panose="02010609060101010101" pitchFamily="49" charset="-122"/>
                <a:ea typeface="黑体" panose="02010609060101010101" pitchFamily="49" charset="-122"/>
              </a:rPr>
              <a:t>平板显示</a:t>
            </a:r>
            <a:endParaRPr lang="zh-CN" altLang="en-US" sz="1800" b="1">
              <a:solidFill>
                <a:srgbClr val="99FFCC"/>
              </a:solidFill>
              <a:latin typeface="黑体" panose="02010609060101010101" pitchFamily="49" charset="-122"/>
              <a:ea typeface="黑体" panose="02010609060101010101" pitchFamily="49" charset="-122"/>
            </a:endParaRPr>
          </a:p>
        </p:txBody>
      </p:sp>
      <p:sp>
        <p:nvSpPr>
          <p:cNvPr id="433160" name="Text Box 5"/>
          <p:cNvSpPr txBox="1">
            <a:spLocks noChangeArrowheads="1"/>
          </p:cNvSpPr>
          <p:nvPr/>
        </p:nvSpPr>
        <p:spPr bwMode="auto">
          <a:xfrm>
            <a:off x="4643438" y="4076700"/>
            <a:ext cx="3816350" cy="788988"/>
          </a:xfrm>
          <a:prstGeom prst="rect">
            <a:avLst/>
          </a:prstGeom>
          <a:solidFill>
            <a:srgbClr val="000066"/>
          </a:solidFill>
          <a:ln w="9525">
            <a:solidFill>
              <a:schemeClr val="bg1"/>
            </a:solidFill>
            <a:miter lim="800000"/>
          </a:ln>
        </p:spPr>
        <p:txBody>
          <a:bodyPr>
            <a:spAutoFit/>
          </a:bodyPr>
          <a:lstStyle/>
          <a:p>
            <a:pPr algn="ctr">
              <a:spcBef>
                <a:spcPct val="50000"/>
              </a:spcBef>
            </a:pPr>
            <a:r>
              <a:rPr lang="en-US" altLang="zh-CN" sz="1800">
                <a:solidFill>
                  <a:srgbClr val="99FFCC"/>
                </a:solidFill>
                <a:latin typeface="黑体" panose="02010609060101010101" pitchFamily="49" charset="-122"/>
                <a:ea typeface="黑体" panose="02010609060101010101" pitchFamily="49" charset="-122"/>
              </a:rPr>
              <a:t>3D</a:t>
            </a:r>
            <a:r>
              <a:rPr lang="zh-CN" altLang="en-US" sz="1800">
                <a:solidFill>
                  <a:srgbClr val="99FFCC"/>
                </a:solidFill>
                <a:latin typeface="黑体" panose="02010609060101010101" pitchFamily="49" charset="-122"/>
                <a:ea typeface="黑体" panose="02010609060101010101" pitchFamily="49" charset="-122"/>
              </a:rPr>
              <a:t>光波前微纳结构处理 </a:t>
            </a:r>
            <a:r>
              <a:rPr lang="en-US" altLang="zh-CN" sz="1800">
                <a:solidFill>
                  <a:srgbClr val="99FFCC"/>
                </a:solidFill>
                <a:latin typeface="黑体" panose="02010609060101010101" pitchFamily="49" charset="-122"/>
                <a:ea typeface="黑体" panose="02010609060101010101" pitchFamily="49" charset="-122"/>
              </a:rPr>
              <a:t>+ </a:t>
            </a:r>
            <a:r>
              <a:rPr lang="zh-CN" altLang="en-US" sz="1800">
                <a:solidFill>
                  <a:srgbClr val="99FFCC"/>
                </a:solidFill>
                <a:latin typeface="黑体" panose="02010609060101010101" pitchFamily="49" charset="-122"/>
                <a:ea typeface="黑体" panose="02010609060101010101" pitchFamily="49" charset="-122"/>
              </a:rPr>
              <a:t>微纳光刻</a:t>
            </a:r>
            <a:endParaRPr lang="zh-CN" altLang="en-US" sz="1800">
              <a:solidFill>
                <a:srgbClr val="99FFCC"/>
              </a:solidFill>
              <a:latin typeface="黑体" panose="02010609060101010101" pitchFamily="49" charset="-122"/>
              <a:ea typeface="黑体" panose="02010609060101010101" pitchFamily="49" charset="-122"/>
            </a:endParaRPr>
          </a:p>
          <a:p>
            <a:pPr algn="ctr">
              <a:spcBef>
                <a:spcPct val="50000"/>
              </a:spcBef>
            </a:pPr>
            <a:r>
              <a:rPr lang="zh-CN" altLang="en-US" sz="1800">
                <a:solidFill>
                  <a:srgbClr val="99FFCC"/>
                </a:solidFill>
                <a:latin typeface="黑体" panose="02010609060101010101" pitchFamily="49" charset="-122"/>
                <a:ea typeface="黑体" panose="02010609060101010101" pitchFamily="49" charset="-122"/>
                <a:sym typeface="Wingdings" panose="05000000000000000000" pitchFamily="2" charset="2"/>
              </a:rPr>
              <a:t></a:t>
            </a:r>
            <a:r>
              <a:rPr lang="zh-CN" altLang="en-US" sz="1800">
                <a:solidFill>
                  <a:srgbClr val="99FFCC"/>
                </a:solidFill>
                <a:latin typeface="黑体" panose="02010609060101010101" pitchFamily="49" charset="-122"/>
                <a:ea typeface="黑体" panose="02010609060101010101" pitchFamily="49" charset="-122"/>
              </a:rPr>
              <a:t>虚拟三维实现</a:t>
            </a:r>
            <a:endParaRPr lang="zh-CN" altLang="en-US" sz="1800" b="1">
              <a:solidFill>
                <a:srgbClr val="99FFCC"/>
              </a:solidFill>
              <a:latin typeface="黑体" panose="02010609060101010101" pitchFamily="49" charset="-122"/>
              <a:ea typeface="黑体" panose="02010609060101010101" pitchFamily="49" charset="-122"/>
            </a:endParaRPr>
          </a:p>
        </p:txBody>
      </p:sp>
      <p:sp>
        <p:nvSpPr>
          <p:cNvPr id="433161" name="Text Box 9"/>
          <p:cNvSpPr txBox="1">
            <a:spLocks noChangeArrowheads="1"/>
          </p:cNvSpPr>
          <p:nvPr/>
        </p:nvSpPr>
        <p:spPr bwMode="auto">
          <a:xfrm>
            <a:off x="1331913" y="692150"/>
            <a:ext cx="6696075" cy="519113"/>
          </a:xfrm>
          <a:prstGeom prst="rect">
            <a:avLst/>
          </a:prstGeom>
          <a:noFill/>
          <a:ln w="9525">
            <a:noFill/>
            <a:miter lim="800000"/>
          </a:ln>
          <a:effectLst/>
        </p:spPr>
        <p:txBody>
          <a:bodyPr>
            <a:spAutoFit/>
          </a:bodyPr>
          <a:lstStyle/>
          <a:p>
            <a:pPr algn="ctr">
              <a:spcBef>
                <a:spcPct val="50000"/>
              </a:spcBef>
            </a:pPr>
            <a:r>
              <a:rPr lang="zh-CN" altLang="en-US" b="1">
                <a:solidFill>
                  <a:srgbClr val="FFFF00"/>
                </a:solidFill>
              </a:rPr>
              <a:t>微透镜三维平板显示技术</a:t>
            </a:r>
            <a:endParaRPr lang="zh-CN" altLang="en-US" b="1">
              <a:solidFill>
                <a:srgbClr val="FFFF00"/>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BD5AB25-BDDE-42BB-AF0C-5986C8C9AF8B}" type="slidenum">
              <a:rPr lang="en-US" altLang="zh-CN"/>
            </a:fld>
            <a:endParaRPr lang="en-US" altLang="zh-CN"/>
          </a:p>
        </p:txBody>
      </p:sp>
      <p:pic>
        <p:nvPicPr>
          <p:cNvPr id="18" name="Picture 21" descr="C:\Documents and Settings\lschen\桌面\MLA\090525\0度-1-6_m05.jpg"/>
          <p:cNvPicPr>
            <a:picLocks noChangeAspect="1" noChangeArrowheads="1"/>
          </p:cNvPicPr>
          <p:nvPr/>
        </p:nvPicPr>
        <p:blipFill>
          <a:blip r:embed="rId1" cstate="print"/>
          <a:srcRect/>
          <a:stretch>
            <a:fillRect/>
          </a:stretch>
        </p:blipFill>
        <p:spPr bwMode="auto">
          <a:xfrm>
            <a:off x="2124075" y="1916113"/>
            <a:ext cx="4824413" cy="3617912"/>
          </a:xfrm>
          <a:prstGeom prst="rect">
            <a:avLst/>
          </a:prstGeom>
          <a:noFill/>
          <a:ln w="9525">
            <a:noFill/>
            <a:miter lim="800000"/>
            <a:headEnd/>
            <a:tailEnd/>
          </a:ln>
        </p:spPr>
      </p:pic>
      <p:sp>
        <p:nvSpPr>
          <p:cNvPr id="455685" name="Rectangle 5"/>
          <p:cNvSpPr>
            <a:spLocks noChangeArrowheads="1"/>
          </p:cNvSpPr>
          <p:nvPr/>
        </p:nvSpPr>
        <p:spPr bwMode="auto">
          <a:xfrm>
            <a:off x="2843213" y="1052513"/>
            <a:ext cx="3173412" cy="519112"/>
          </a:xfrm>
          <a:prstGeom prst="rect">
            <a:avLst/>
          </a:prstGeom>
          <a:noFill/>
          <a:ln w="9525">
            <a:noFill/>
            <a:miter lim="800000"/>
          </a:ln>
          <a:effectLst/>
        </p:spPr>
        <p:txBody>
          <a:bodyPr>
            <a:spAutoFit/>
          </a:bodyPr>
          <a:lstStyle/>
          <a:p>
            <a:pPr algn="ctr"/>
            <a:r>
              <a:rPr lang="zh-CN" altLang="en-US" b="1">
                <a:solidFill>
                  <a:srgbClr val="FFFF00"/>
                </a:solidFill>
                <a:effectLst>
                  <a:outerShdw blurRad="38100" dist="38100" dir="2700000" algn="tl">
                    <a:srgbClr val="000000"/>
                  </a:outerShdw>
                </a:effectLst>
              </a:rPr>
              <a:t>微透镜阵列</a:t>
            </a:r>
            <a:endParaRPr lang="zh-CN" altLang="en-US" b="1">
              <a:solidFill>
                <a:srgbClr val="FFFF00"/>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B87C6B4A-4756-4CD7-BEB9-E7792293B7D8}" type="datetime1">
              <a:rPr lang="zh-CN" altLang="en-US"/>
            </a:fld>
            <a:endParaRPr lang="en-US" altLang="zh-CN"/>
          </a:p>
        </p:txBody>
      </p:sp>
      <p:sp>
        <p:nvSpPr>
          <p:cNvPr id="131075" name="Text Box 4"/>
          <p:cNvSpPr txBox="1">
            <a:spLocks noChangeArrowheads="1"/>
          </p:cNvSpPr>
          <p:nvPr/>
        </p:nvSpPr>
        <p:spPr bwMode="auto">
          <a:xfrm>
            <a:off x="251143" y="548323"/>
            <a:ext cx="8353425" cy="641350"/>
          </a:xfrm>
          <a:prstGeom prst="rect">
            <a:avLst/>
          </a:prstGeom>
          <a:noFill/>
          <a:ln w="9525">
            <a:noFill/>
            <a:miter lim="800000"/>
          </a:ln>
        </p:spPr>
        <p:txBody>
          <a:bodyPr>
            <a:spAutoFit/>
          </a:bodyPr>
          <a:lstStyle/>
          <a:p>
            <a:pPr algn="ctr">
              <a:spcBef>
                <a:spcPct val="50000"/>
              </a:spcBef>
            </a:pPr>
            <a:r>
              <a:rPr lang="zh-CN" altLang="en-US">
                <a:ea typeface="华文新魏" panose="02010800040101010101" pitchFamily="2" charset="-122"/>
              </a:rPr>
              <a:t>习   题</a:t>
            </a:r>
            <a:endParaRPr lang="zh-CN" altLang="en-US">
              <a:ea typeface="华文新魏" panose="02010800040101010101" pitchFamily="2" charset="-122"/>
            </a:endParaRPr>
          </a:p>
        </p:txBody>
      </p:sp>
      <p:sp>
        <p:nvSpPr>
          <p:cNvPr id="131076" name="Text Box 5"/>
          <p:cNvSpPr txBox="1">
            <a:spLocks noChangeArrowheads="1"/>
          </p:cNvSpPr>
          <p:nvPr/>
        </p:nvSpPr>
        <p:spPr bwMode="auto">
          <a:xfrm>
            <a:off x="883285" y="1340485"/>
            <a:ext cx="7444740" cy="4154170"/>
          </a:xfrm>
          <a:prstGeom prst="rect">
            <a:avLst/>
          </a:prstGeom>
          <a:noFill/>
          <a:ln w="9525">
            <a:noFill/>
            <a:miter lim="800000"/>
          </a:ln>
        </p:spPr>
        <p:txBody>
          <a:bodyPr wrap="square">
            <a:spAutoFit/>
          </a:bodyPr>
          <a:lstStyle/>
          <a:p>
            <a:pPr>
              <a:spcBef>
                <a:spcPct val="50000"/>
              </a:spcBef>
            </a:pPr>
            <a:r>
              <a:rPr sz="2400" dirty="0" smtClean="0"/>
              <a:t>1、简要介绍雪崩效应。APD雪崩光电二极管获得雪崩增益的条件是什么？</a:t>
            </a:r>
            <a:endParaRPr sz="2400" dirty="0" smtClean="0"/>
          </a:p>
          <a:p>
            <a:pPr>
              <a:spcBef>
                <a:spcPct val="50000"/>
              </a:spcBef>
            </a:pPr>
            <a:r>
              <a:rPr sz="2400" dirty="0" smtClean="0"/>
              <a:t>2、简要介绍CCD的工作原理、单元结构与组成结构。</a:t>
            </a:r>
            <a:endParaRPr sz="2400" dirty="0" smtClean="0"/>
          </a:p>
          <a:p>
            <a:pPr>
              <a:spcBef>
                <a:spcPct val="50000"/>
              </a:spcBef>
            </a:pPr>
            <a:r>
              <a:rPr lang="en-US" altLang="zh-CN" sz="2400" dirty="0" smtClean="0"/>
              <a:t>3</a:t>
            </a:r>
            <a:r>
              <a:rPr lang="zh-CN" altLang="en-US" sz="2400" dirty="0" smtClean="0"/>
              <a:t>、</a:t>
            </a:r>
            <a:r>
              <a:rPr sz="2400" dirty="0" smtClean="0">
                <a:solidFill>
                  <a:srgbClr val="FFFFFF"/>
                </a:solidFill>
                <a:sym typeface="+mn-ea"/>
              </a:rPr>
              <a:t>CCD的</a:t>
            </a:r>
            <a:r>
              <a:rPr lang="zh-CN" sz="2400" dirty="0" smtClean="0">
                <a:solidFill>
                  <a:srgbClr val="FFFFFF"/>
                </a:solidFill>
                <a:sym typeface="+mn-ea"/>
              </a:rPr>
              <a:t>基本</a:t>
            </a:r>
            <a:r>
              <a:rPr sz="2400" dirty="0" smtClean="0">
                <a:solidFill>
                  <a:srgbClr val="FFFFFF"/>
                </a:solidFill>
                <a:sym typeface="+mn-ea"/>
              </a:rPr>
              <a:t>特点</a:t>
            </a:r>
            <a:r>
              <a:rPr lang="zh-CN" sz="2400" dirty="0" smtClean="0">
                <a:solidFill>
                  <a:srgbClr val="FFFFFF"/>
                </a:solidFill>
                <a:sym typeface="+mn-ea"/>
              </a:rPr>
              <a:t>和</a:t>
            </a:r>
            <a:r>
              <a:rPr sz="2400" dirty="0" smtClean="0">
                <a:solidFill>
                  <a:srgbClr val="FFFFFF"/>
                </a:solidFill>
                <a:sym typeface="+mn-ea"/>
              </a:rPr>
              <a:t>常见的应用</a:t>
            </a:r>
            <a:r>
              <a:rPr lang="zh-CN" sz="2400" dirty="0" smtClean="0">
                <a:solidFill>
                  <a:srgbClr val="FFFFFF"/>
                </a:solidFill>
                <a:sym typeface="+mn-ea"/>
              </a:rPr>
              <a:t>。</a:t>
            </a:r>
            <a:endParaRPr sz="2400" dirty="0" smtClean="0">
              <a:solidFill>
                <a:srgbClr val="FFFFFF"/>
              </a:solidFill>
              <a:sym typeface="+mn-ea"/>
            </a:endParaRPr>
          </a:p>
          <a:p>
            <a:pPr>
              <a:spcBef>
                <a:spcPct val="50000"/>
              </a:spcBef>
            </a:pPr>
            <a:r>
              <a:rPr lang="en-US" altLang="zh-CN" sz="2400" dirty="0">
                <a:sym typeface="+mn-ea"/>
              </a:rPr>
              <a:t>4</a:t>
            </a:r>
            <a:r>
              <a:rPr lang="zh-CN" altLang="en-US" sz="2400" dirty="0" smtClean="0">
                <a:sym typeface="+mn-ea"/>
              </a:rPr>
              <a:t>、简要介绍液晶显示器原理。</a:t>
            </a:r>
            <a:endParaRPr lang="zh-CN" altLang="en-US" sz="2400" dirty="0" smtClean="0">
              <a:sym typeface="+mn-ea"/>
            </a:endParaRPr>
          </a:p>
          <a:p>
            <a:pPr>
              <a:spcBef>
                <a:spcPct val="50000"/>
              </a:spcBef>
            </a:pPr>
            <a:r>
              <a:rPr lang="en-US" altLang="zh-CN" sz="2400" dirty="0">
                <a:sym typeface="+mn-ea"/>
              </a:rPr>
              <a:t>5</a:t>
            </a:r>
            <a:r>
              <a:rPr lang="zh-CN" altLang="en-US" sz="2400" dirty="0" smtClean="0">
                <a:sym typeface="+mn-ea"/>
              </a:rPr>
              <a:t>、简述量子点电致发光（EL）原理。</a:t>
            </a:r>
            <a:endParaRPr lang="zh-CN" altLang="en-US" sz="2400" dirty="0" smtClean="0">
              <a:sym typeface="+mn-ea"/>
            </a:endParaRPr>
          </a:p>
          <a:p>
            <a:pPr>
              <a:spcBef>
                <a:spcPct val="50000"/>
              </a:spcBef>
            </a:pPr>
            <a:r>
              <a:rPr lang="en-US" altLang="zh-CN" sz="2400" dirty="0" smtClean="0">
                <a:sym typeface="+mn-ea"/>
              </a:rPr>
              <a:t>6</a:t>
            </a:r>
            <a:r>
              <a:rPr lang="zh-CN" altLang="en-US" sz="2400" dirty="0" smtClean="0">
                <a:sym typeface="+mn-ea"/>
              </a:rPr>
              <a:t>、 简述</a:t>
            </a:r>
            <a:r>
              <a:rPr lang="en-US" altLang="zh-CN" sz="2400" dirty="0" smtClean="0">
                <a:sym typeface="+mn-ea"/>
              </a:rPr>
              <a:t>QLED</a:t>
            </a:r>
            <a:r>
              <a:rPr lang="zh-CN" altLang="zh-CN" sz="2400" dirty="0" smtClean="0">
                <a:sym typeface="+mn-ea"/>
              </a:rPr>
              <a:t>四种基本结构类型</a:t>
            </a:r>
            <a:r>
              <a:rPr lang="zh-CN" altLang="en-US" sz="2400" dirty="0" smtClean="0">
                <a:sym typeface="+mn-ea"/>
              </a:rPr>
              <a:t>。</a:t>
            </a:r>
            <a:endParaRPr lang="zh-CN" altLang="en-US" sz="2400" dirty="0"/>
          </a:p>
          <a:p>
            <a:pPr>
              <a:spcBef>
                <a:spcPct val="50000"/>
              </a:spcBef>
            </a:pPr>
            <a:endParaRPr lang="zh-CN" altLang="en-US"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quarter" idx="10"/>
          </p:nvPr>
        </p:nvSpPr>
        <p:spPr/>
        <p:txBody>
          <a:bodyPr/>
          <a:lstStyle/>
          <a:p>
            <a:pPr>
              <a:defRPr/>
            </a:pPr>
            <a:fld id="{85358716-449B-4822-BE3A-F355E1AEC728}" type="datetime1">
              <a:rPr lang="zh-CN" altLang="en-US" smtClean="0"/>
            </a:fld>
            <a:endParaRPr lang="en-US" altLang="zh-CN"/>
          </a:p>
        </p:txBody>
      </p:sp>
      <p:sp>
        <p:nvSpPr>
          <p:cNvPr id="8"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9" name="灯片编号占位符 6"/>
          <p:cNvSpPr>
            <a:spLocks noGrp="1"/>
          </p:cNvSpPr>
          <p:nvPr>
            <p:ph type="sldNum" sz="quarter" idx="12"/>
          </p:nvPr>
        </p:nvSpPr>
        <p:spPr/>
        <p:txBody>
          <a:bodyPr/>
          <a:lstStyle/>
          <a:p>
            <a:pPr>
              <a:defRPr/>
            </a:pPr>
            <a:fld id="{F9CB5198-91CA-47C3-822A-4C685C0BE869}" type="slidenum">
              <a:rPr lang="en-US" altLang="zh-CN"/>
            </a:fld>
            <a:endParaRPr lang="en-US" altLang="zh-CN"/>
          </a:p>
        </p:txBody>
      </p:sp>
      <p:sp>
        <p:nvSpPr>
          <p:cNvPr id="96263" name="Rectangle 8"/>
          <p:cNvSpPr>
            <a:spLocks noChangeArrowheads="1"/>
          </p:cNvSpPr>
          <p:nvPr/>
        </p:nvSpPr>
        <p:spPr bwMode="auto">
          <a:xfrm>
            <a:off x="250825" y="1700213"/>
            <a:ext cx="8893175" cy="4608512"/>
          </a:xfrm>
          <a:prstGeom prst="rect">
            <a:avLst/>
          </a:prstGeom>
          <a:solidFill>
            <a:srgbClr val="00CCFF"/>
          </a:solidFill>
          <a:ln w="9525">
            <a:noFill/>
            <a:miter lim="800000"/>
          </a:ln>
        </p:spPr>
        <p:txBody>
          <a:bodyPr lIns="92075" tIns="46038" rIns="92075" bIns="46038" anchor="b"/>
          <a:lstStyle/>
          <a:p>
            <a:pPr algn="ctr"/>
            <a:br>
              <a:rPr kumimoji="1" lang="en-US" altLang="zh-CN" sz="6000">
                <a:solidFill>
                  <a:srgbClr val="FF0000"/>
                </a:solidFill>
                <a:latin typeface="Times New Roman" panose="02020603050405020304" pitchFamily="18" charset="0"/>
                <a:ea typeface="宋体" panose="02010600030101010101" pitchFamily="2" charset="-122"/>
              </a:rPr>
            </a:br>
            <a:br>
              <a:rPr kumimoji="1" lang="en-US" altLang="zh-CN" sz="6000">
                <a:solidFill>
                  <a:srgbClr val="FF0000"/>
                </a:solidFill>
                <a:latin typeface="Times New Roman" panose="02020603050405020304" pitchFamily="18" charset="0"/>
                <a:ea typeface="宋体" panose="02010600030101010101" pitchFamily="2" charset="-122"/>
              </a:rPr>
            </a:br>
            <a:endParaRPr kumimoji="1" lang="en-US" altLang="zh-CN" sz="6000">
              <a:solidFill>
                <a:srgbClr val="FF0000"/>
              </a:solidFill>
              <a:latin typeface="Times New Roman" panose="02020603050405020304" pitchFamily="18" charset="0"/>
              <a:ea typeface="宋体" panose="02010600030101010101" pitchFamily="2" charset="-122"/>
            </a:endParaRPr>
          </a:p>
        </p:txBody>
      </p:sp>
      <p:sp>
        <p:nvSpPr>
          <p:cNvPr id="96264" name="Text Box 11"/>
          <p:cNvSpPr txBox="1">
            <a:spLocks noChangeArrowheads="1"/>
          </p:cNvSpPr>
          <p:nvPr/>
        </p:nvSpPr>
        <p:spPr bwMode="auto">
          <a:xfrm>
            <a:off x="5408613" y="2205038"/>
            <a:ext cx="3735387" cy="1098550"/>
          </a:xfrm>
          <a:prstGeom prst="rect">
            <a:avLst/>
          </a:prstGeom>
          <a:noFill/>
          <a:ln w="3175" cap="sq">
            <a:noFill/>
            <a:miter lim="800000"/>
          </a:ln>
        </p:spPr>
        <p:txBody>
          <a:bodyPr>
            <a:spAutoFit/>
          </a:bodyPr>
          <a:lstStyle/>
          <a:p>
            <a:pPr algn="ctr">
              <a:spcBef>
                <a:spcPct val="50000"/>
              </a:spcBef>
            </a:pPr>
            <a:r>
              <a:rPr kumimoji="1" lang="en-US" altLang="zh-CN" sz="6600" b="1" i="1">
                <a:solidFill>
                  <a:srgbClr val="FF0000"/>
                </a:solidFill>
                <a:latin typeface="Times New Roman" panose="02020603050405020304" pitchFamily="18" charset="0"/>
                <a:ea typeface="宋体" panose="02010600030101010101" pitchFamily="2" charset="-122"/>
              </a:rPr>
              <a:t>Thanks</a:t>
            </a:r>
            <a:r>
              <a:rPr kumimoji="1" lang="zh-CN" altLang="en-US" sz="6600" b="1" i="1">
                <a:solidFill>
                  <a:srgbClr val="FF0000"/>
                </a:solidFill>
                <a:latin typeface="Times New Roman" panose="02020603050405020304" pitchFamily="18" charset="0"/>
                <a:ea typeface="宋体" panose="02010600030101010101" pitchFamily="2" charset="-122"/>
              </a:rPr>
              <a:t>！</a:t>
            </a:r>
            <a:endParaRPr kumimoji="1" lang="zh-CN" altLang="en-US" sz="6600" b="1" i="1">
              <a:solidFill>
                <a:srgbClr val="FF0000"/>
              </a:solidFill>
              <a:latin typeface="Times New Roman" panose="02020603050405020304" pitchFamily="18" charset="0"/>
              <a:ea typeface="宋体" panose="02010600030101010101" pitchFamily="2" charset="-122"/>
            </a:endParaRPr>
          </a:p>
        </p:txBody>
      </p:sp>
      <p:pic>
        <p:nvPicPr>
          <p:cNvPr id="96265" name="Picture 12" descr="DSC02997+"/>
          <p:cNvPicPr>
            <a:picLocks noChangeAspect="1" noChangeArrowheads="1"/>
          </p:cNvPicPr>
          <p:nvPr/>
        </p:nvPicPr>
        <p:blipFill>
          <a:blip r:embed="rId1" cstate="print"/>
          <a:srcRect/>
          <a:stretch>
            <a:fillRect/>
          </a:stretch>
        </p:blipFill>
        <p:spPr bwMode="auto">
          <a:xfrm>
            <a:off x="179388" y="1881188"/>
            <a:ext cx="5329237" cy="399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descr="羊皮纸"/>
          <p:cNvSpPr>
            <a:spLocks noGrp="1" noChangeArrowheads="1"/>
          </p:cNvSpPr>
          <p:nvPr>
            <p:ph type="title"/>
          </p:nvPr>
        </p:nvSpPr>
        <p:spPr bwMode="auto">
          <a:xfrm>
            <a:off x="1116013" y="908050"/>
            <a:ext cx="6321425" cy="708025"/>
          </a:xfrm>
          <a:noFill/>
          <a:ln>
            <a:miter lim="800000"/>
          </a:ln>
        </p:spPr>
        <p:txBody>
          <a:bodyPr vert="horz" wrap="square" lIns="91440" tIns="45720" rIns="91440" bIns="45720" numCol="1" anchor="t" anchorCtr="0" compatLnSpc="1"/>
          <a:lstStyle/>
          <a:p>
            <a:pPr eaLnBrk="1" hangingPunct="1"/>
            <a:r>
              <a:rPr lang="en-US" altLang="zh-CN" sz="3600" b="1" dirty="0" smtClean="0">
                <a:solidFill>
                  <a:srgbClr val="FFFF00"/>
                </a:solidFill>
              </a:rPr>
              <a:t>APD</a:t>
            </a:r>
            <a:r>
              <a:rPr lang="zh-CN" altLang="en-US" sz="3600" b="1" dirty="0" smtClean="0">
                <a:solidFill>
                  <a:srgbClr val="FFFF00"/>
                </a:solidFill>
              </a:rPr>
              <a:t>雪崩光电二极管 </a:t>
            </a:r>
            <a:endParaRPr lang="zh-CN" altLang="en-US" sz="3600" b="1" dirty="0" smtClean="0">
              <a:solidFill>
                <a:srgbClr val="FFFF00"/>
              </a:solidFill>
            </a:endParaRPr>
          </a:p>
        </p:txBody>
      </p:sp>
      <p:sp>
        <p:nvSpPr>
          <p:cNvPr id="381955" name="Rectangle 3"/>
          <p:cNvSpPr>
            <a:spLocks noGrp="1" noChangeArrowheads="1"/>
          </p:cNvSpPr>
          <p:nvPr>
            <p:ph type="body" idx="1"/>
          </p:nvPr>
        </p:nvSpPr>
        <p:spPr>
          <a:xfrm>
            <a:off x="1187450" y="2133600"/>
            <a:ext cx="7164388" cy="4114800"/>
          </a:xfrm>
          <a:noFill/>
        </p:spPr>
        <p:txBody>
          <a:bodyPr/>
          <a:lstStyle/>
          <a:p>
            <a:pPr eaLnBrk="1" hangingPunct="1">
              <a:lnSpc>
                <a:spcPct val="190000"/>
              </a:lnSpc>
              <a:buClr>
                <a:schemeClr val="accent2"/>
              </a:buClr>
              <a:buSzPct val="90000"/>
              <a:buFont typeface="Wingdings" panose="05000000000000000000" pitchFamily="2" charset="2"/>
              <a:buChar char="Ø"/>
            </a:pPr>
            <a:r>
              <a:rPr lang="zh-CN" altLang="en-US" b="1" dirty="0" smtClean="0">
                <a:solidFill>
                  <a:srgbClr val="FFFF00"/>
                </a:solidFill>
              </a:rPr>
              <a:t>获得雪崩增益的条件：</a:t>
            </a:r>
            <a:r>
              <a:rPr lang="zh-CN" altLang="en-US" sz="2400" b="1" dirty="0" smtClean="0">
                <a:solidFill>
                  <a:srgbClr val="FFFF00"/>
                </a:solidFill>
              </a:rPr>
              <a:t> </a:t>
            </a:r>
            <a:endParaRPr lang="zh-CN" altLang="en-US" sz="2400" b="1" dirty="0" smtClean="0">
              <a:solidFill>
                <a:srgbClr val="FFFF00"/>
              </a:solidFill>
            </a:endParaRPr>
          </a:p>
          <a:p>
            <a:pPr eaLnBrk="1" hangingPunct="1">
              <a:lnSpc>
                <a:spcPct val="190000"/>
              </a:lnSpc>
              <a:buFont typeface="Wingdings" panose="05000000000000000000" pitchFamily="2" charset="2"/>
              <a:buNone/>
            </a:pPr>
            <a:r>
              <a:rPr lang="en-US" altLang="zh-CN" sz="2400" b="1" dirty="0" smtClean="0"/>
              <a:t>1</a:t>
            </a:r>
            <a:r>
              <a:rPr lang="zh-CN" altLang="en-US" sz="2400" b="1" dirty="0" smtClean="0"/>
              <a:t>）有足够高的电压作用，所以雪崩二极管都是工作在高压下；</a:t>
            </a:r>
            <a:endParaRPr lang="zh-CN" altLang="en-US" sz="2400" b="1" dirty="0" smtClean="0"/>
          </a:p>
          <a:p>
            <a:pPr eaLnBrk="1" hangingPunct="1">
              <a:lnSpc>
                <a:spcPct val="190000"/>
              </a:lnSpc>
              <a:buFont typeface="Wingdings" panose="05000000000000000000" pitchFamily="2" charset="2"/>
              <a:buNone/>
            </a:pPr>
            <a:r>
              <a:rPr lang="en-US" altLang="zh-CN" sz="2400" b="1" dirty="0" smtClean="0"/>
              <a:t>2</a:t>
            </a:r>
            <a:r>
              <a:rPr lang="zh-CN" altLang="en-US" sz="2400" b="1" dirty="0" smtClean="0"/>
              <a:t>）需要一个产生雪崩效应的工作区。 </a:t>
            </a:r>
            <a:endParaRPr lang="zh-CN" altLang="en-US" sz="2400" b="1" dirty="0" smtClean="0"/>
          </a:p>
        </p:txBody>
      </p:sp>
      <p:sp>
        <p:nvSpPr>
          <p:cNvPr id="4" name="日期占位符 3"/>
          <p:cNvSpPr>
            <a:spLocks noGrp="1"/>
          </p:cNvSpPr>
          <p:nvPr>
            <p:ph type="dt" sz="half" idx="10"/>
          </p:nvPr>
        </p:nvSpPr>
        <p:spPr/>
        <p:txBody>
          <a:bodyPr/>
          <a:lstStyle/>
          <a:p>
            <a:pPr>
              <a:defRPr/>
            </a:pPr>
            <a:fld id="{CDCAF657-5481-4BA0-8E0E-6F75C33ACCFC}"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FDF3012C-FC06-4330-9EE2-742AE8887F21}"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1955">
                                            <p:txEl>
                                              <p:pRg st="0" end="0"/>
                                            </p:txEl>
                                          </p:spTgt>
                                        </p:tgtEl>
                                        <p:attrNameLst>
                                          <p:attrName>style.visibility</p:attrName>
                                        </p:attrNameLst>
                                      </p:cBhvr>
                                      <p:to>
                                        <p:strVal val="visible"/>
                                      </p:to>
                                    </p:set>
                                    <p:animEffect transition="in" filter="wipe(left)">
                                      <p:cBhvr>
                                        <p:cTn id="7" dur="500"/>
                                        <p:tgtEl>
                                          <p:spTgt spid="381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1955">
                                            <p:txEl>
                                              <p:pRg st="1" end="1"/>
                                            </p:txEl>
                                          </p:spTgt>
                                        </p:tgtEl>
                                        <p:attrNameLst>
                                          <p:attrName>style.visibility</p:attrName>
                                        </p:attrNameLst>
                                      </p:cBhvr>
                                      <p:to>
                                        <p:strVal val="visible"/>
                                      </p:to>
                                    </p:set>
                                    <p:animEffect transition="in" filter="wipe(left)">
                                      <p:cBhvr>
                                        <p:cTn id="12" dur="500"/>
                                        <p:tgtEl>
                                          <p:spTgt spid="381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1955">
                                            <p:txEl>
                                              <p:pRg st="2" end="2"/>
                                            </p:txEl>
                                          </p:spTgt>
                                        </p:tgtEl>
                                        <p:attrNameLst>
                                          <p:attrName>style.visibility</p:attrName>
                                        </p:attrNameLst>
                                      </p:cBhvr>
                                      <p:to>
                                        <p:strVal val="visible"/>
                                      </p:to>
                                    </p:set>
                                    <p:animEffect transition="in" filter="wipe(left)">
                                      <p:cBhvr>
                                        <p:cTn id="17" dur="500"/>
                                        <p:tgtEl>
                                          <p:spTgt spid="381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build="p"/>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PLACING_PICTURE_USER_VIEWPORT" val="{&quot;height&quot;:3405,&quot;width&quot;:2430}"/>
  <p:tag name="KSO_WM_BEAUTIFY_FLAG" val=""/>
</p:tagLst>
</file>

<file path=ppt/tags/tag3.xml><?xml version="1.0" encoding="utf-8"?>
<p:tagLst xmlns:p="http://schemas.openxmlformats.org/presentationml/2006/main">
  <p:tag name="KSO_WM_UNIT_PLACING_PICTURE_USER_VIEWPORT" val="{&quot;height&quot;:3405,&quot;width&quot;:2430}"/>
  <p:tag name="KSO_WM_BEAUTIFY_FLAG" val=""/>
</p:tagLst>
</file>

<file path=ppt/tags/tag4.xml><?xml version="1.0" encoding="utf-8"?>
<p:tagLst xmlns:p="http://schemas.openxmlformats.org/presentationml/2006/main">
  <p:tag name="KSO_WM_UNIT_PLACING_PICTURE_USER_VIEWPORT" val="{&quot;height&quot;:3300,&quot;width&quot;:7650}"/>
</p:tagLst>
</file>

<file path=ppt/tags/tag5.xml><?xml version="1.0" encoding="utf-8"?>
<p:tagLst xmlns:p="http://schemas.openxmlformats.org/presentationml/2006/main">
  <p:tag name="COMMONDATA" val="eyJoZGlkIjoiNDRjZjQyZGZhNjlhNDkzZTI5OWIxNDE3NmJkZDUzMjUifQ=="/>
  <p:tag name="KSO_WPP_MARK_KEY" val="876eebad-63e4-4904-85c3-560c5aca0895"/>
</p:tagLst>
</file>

<file path=ppt/theme/theme1.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lloons">
  <a:themeElements>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1_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1_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1_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1_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1_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1_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1_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1_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1_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alloons">
  <a:themeElements>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1_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1_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1_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1_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1_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1_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1_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1_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1_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Mountain Top</Template>
  <TotalTime>0</TotalTime>
  <Words>9032</Words>
  <Application>WPS 演示</Application>
  <PresentationFormat>全屏显示(4:3)</PresentationFormat>
  <Paragraphs>1144</Paragraphs>
  <Slides>86</Slides>
  <Notes>6</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4</vt:i4>
      </vt:variant>
      <vt:variant>
        <vt:lpstr>幻灯片标题</vt:lpstr>
      </vt:variant>
      <vt:variant>
        <vt:i4>86</vt:i4>
      </vt:variant>
    </vt:vector>
  </HeadingPairs>
  <TitlesOfParts>
    <vt:vector size="111" baseType="lpstr">
      <vt:lpstr>Arial</vt:lpstr>
      <vt:lpstr>宋体</vt:lpstr>
      <vt:lpstr>Wingdings</vt:lpstr>
      <vt:lpstr>隶书</vt:lpstr>
      <vt:lpstr>华文新魏</vt:lpstr>
      <vt:lpstr>Verdana</vt:lpstr>
      <vt:lpstr>Tahoma</vt:lpstr>
      <vt:lpstr>黑体</vt:lpstr>
      <vt:lpstr>Times New Roman</vt:lpstr>
      <vt:lpstr>Courier New</vt:lpstr>
      <vt:lpstr>微软雅黑</vt:lpstr>
      <vt:lpstr>Arial Unicode MS</vt:lpstr>
      <vt:lpstr>楷体_GB2312</vt:lpstr>
      <vt:lpstr>新宋体</vt:lpstr>
      <vt:lpstr>Arial</vt:lpstr>
      <vt:lpstr>PMingLiU</vt:lpstr>
      <vt:lpstr>PMingLiU-ExtB</vt:lpstr>
      <vt:lpstr>Helvetica</vt:lpstr>
      <vt:lpstr>Mountain Top</vt:lpstr>
      <vt:lpstr>1_Balloons</vt:lpstr>
      <vt:lpstr>2_Balloons</vt:lpstr>
      <vt:lpstr>Equation.DSMT4</vt:lpstr>
      <vt:lpstr>Equation.DSMT4</vt:lpstr>
      <vt:lpstr>PBrush</vt:lpstr>
      <vt:lpstr>PBrush</vt:lpstr>
      <vt:lpstr>电子科学与技术导论 信息光电子（2）</vt:lpstr>
      <vt:lpstr>PowerPoint 演示文稿</vt:lpstr>
      <vt:lpstr>2.3 探测、成像与显示技术</vt:lpstr>
      <vt:lpstr>2.3.1 光电探测器  </vt:lpstr>
      <vt:lpstr>（1） PIN半导体光电二极管</vt:lpstr>
      <vt:lpstr>PowerPoint 演示文稿</vt:lpstr>
      <vt:lpstr>（2 ）APD雪崩光电二极管</vt:lpstr>
      <vt:lpstr>PowerPoint 演示文稿</vt:lpstr>
      <vt:lpstr>APD雪崩光电二极管 </vt:lpstr>
      <vt:lpstr>APD雪崩光电二极管结构</vt:lpstr>
      <vt:lpstr>PowerPoint 演示文稿</vt:lpstr>
      <vt:lpstr>PowerPoint 演示文稿</vt:lpstr>
      <vt:lpstr>PowerPoint 演示文稿</vt:lpstr>
      <vt:lpstr>PowerPoint 演示文稿</vt:lpstr>
      <vt:lpstr>PowerPoint 演示文稿</vt:lpstr>
      <vt:lpstr>CCD与CMOS</vt:lpstr>
      <vt:lpstr>PowerPoint 演示文稿</vt:lpstr>
      <vt:lpstr>PowerPoint 演示文稿</vt:lpstr>
      <vt:lpstr>PowerPoint 演示文稿</vt:lpstr>
      <vt:lpstr>PowerPoint 演示文稿</vt:lpstr>
      <vt:lpstr>PowerPoint 演示文稿</vt:lpstr>
      <vt:lpstr>CCD的组成结构 </vt:lpstr>
      <vt:lpstr> CCD的工作原理 </vt:lpstr>
      <vt:lpstr>彩色CCD的组成结构分图</vt:lpstr>
      <vt:lpstr>   彩色CCD运行图</vt:lpstr>
      <vt:lpstr>彩色CCD运行图说明</vt:lpstr>
      <vt:lpstr>彩色CCD混色（RGB色）原理</vt:lpstr>
      <vt:lpstr>彩色CCD的原色原理</vt:lpstr>
      <vt:lpstr>彩色CCD的补色原理</vt:lpstr>
      <vt:lpstr>彩色CCD的感光层</vt:lpstr>
      <vt:lpstr>PowerPoint 演示文稿</vt:lpstr>
      <vt:lpstr>  CCD工作过程（2）</vt:lpstr>
      <vt:lpstr>CCD的ADC 转换电压至数字讯号示意图 </vt:lpstr>
      <vt:lpstr>PowerPoint 演示文稿</vt:lpstr>
      <vt:lpstr>三、 CCD的应用</vt:lpstr>
      <vt:lpstr>图像传感是CCD最成功的应用</vt:lpstr>
      <vt:lpstr>PowerPoint 演示文稿</vt:lpstr>
      <vt:lpstr>PowerPoint 演示文稿</vt:lpstr>
      <vt:lpstr>PowerPoint 演示文稿</vt:lpstr>
      <vt:lpstr>PowerPoint 演示文稿</vt:lpstr>
      <vt:lpstr>PowerPoint 演示文稿</vt:lpstr>
      <vt:lpstr>线阵图像传感器应用</vt:lpstr>
      <vt:lpstr>PowerPoint 演示文稿</vt:lpstr>
      <vt:lpstr>PowerPoint 演示文稿</vt:lpstr>
      <vt:lpstr>面阵图像传感器应用</vt:lpstr>
      <vt:lpstr>PowerPoint 演示文稿</vt:lpstr>
      <vt:lpstr>PowerPoint 演示文稿</vt:lpstr>
      <vt:lpstr>PowerPoint 演示文稿</vt:lpstr>
      <vt:lpstr>PowerPoint 演示文稿</vt:lpstr>
      <vt:lpstr>1、液晶的发现及命名</vt:lpstr>
      <vt:lpstr>PowerPoint 演示文稿</vt:lpstr>
      <vt:lpstr>3、液晶的定义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FED显示器特点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南京邮电学院光信息技术系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  子   物  理</dc:title>
  <dc:creator>陈鹤鸣</dc:creator>
  <cp:lastModifiedBy>dell</cp:lastModifiedBy>
  <cp:revision>82</cp:revision>
  <dcterms:created xsi:type="dcterms:W3CDTF">2003-02-13T07:26:00Z</dcterms:created>
  <dcterms:modified xsi:type="dcterms:W3CDTF">2023-11-13T14:10:44Z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1EDEBF6F2DD043BDADC8B6EC453A152F</vt:lpwstr>
  </property>
  <property fmtid="{D5CDD505-2E9C-101B-9397-08002B2CF9AE}" pid="3" name="KSOProductBuildVer">
    <vt:lpwstr>2052-12.1.0.15712</vt:lpwstr>
  </property>
</Properties>
</file>